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1"/>
  </p:notesMasterIdLst>
  <p:sldIdLst>
    <p:sldId id="256" r:id="rId2"/>
    <p:sldId id="554" r:id="rId3"/>
    <p:sldId id="560" r:id="rId4"/>
    <p:sldId id="561" r:id="rId5"/>
    <p:sldId id="571" r:id="rId6"/>
    <p:sldId id="569" r:id="rId7"/>
    <p:sldId id="558" r:id="rId8"/>
    <p:sldId id="520" r:id="rId9"/>
    <p:sldId id="556" r:id="rId10"/>
    <p:sldId id="559" r:id="rId11"/>
    <p:sldId id="564" r:id="rId12"/>
    <p:sldId id="566" r:id="rId13"/>
    <p:sldId id="568" r:id="rId14"/>
    <p:sldId id="577" r:id="rId15"/>
    <p:sldId id="538" r:id="rId16"/>
    <p:sldId id="576" r:id="rId17"/>
    <p:sldId id="572" r:id="rId18"/>
    <p:sldId id="567" r:id="rId19"/>
    <p:sldId id="575"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E1F4FD"/>
    <a:srgbClr val="B3A3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47B2D0-644A-4AF9-824B-350CED74E585}" v="8" dt="2022-03-22T16:13:55.0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33" autoAdjust="0"/>
    <p:restoredTop sz="94712" autoAdjust="0"/>
  </p:normalViewPr>
  <p:slideViewPr>
    <p:cSldViewPr snapToGrid="0" snapToObjects="1">
      <p:cViewPr varScale="1">
        <p:scale>
          <a:sx n="95" d="100"/>
          <a:sy n="95" d="100"/>
        </p:scale>
        <p:origin x="22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3175" tIns="46587" rIns="93175" bIns="46587" rtlCol="0"/>
          <a:lstStyle>
            <a:lvl1pPr algn="r">
              <a:defRPr sz="1200"/>
            </a:lvl1pPr>
          </a:lstStyle>
          <a:p>
            <a:fld id="{DAA9D770-7A4A-4AFF-AF09-2CD148E16BE7}" type="datetimeFigureOut">
              <a:rPr lang="en-US" smtClean="0"/>
              <a:t>5/24/2022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5" tIns="46587" rIns="93175" bIns="46587" rtlCol="0" anchor="b"/>
          <a:lstStyle>
            <a:lvl1pPr algn="r">
              <a:defRPr sz="1200"/>
            </a:lvl1pPr>
          </a:lstStyle>
          <a:p>
            <a:fld id="{363E645E-9714-4F2F-9089-4544D39C4F18}" type="slidenum">
              <a:rPr lang="en-US" smtClean="0"/>
              <a:t>‹#›</a:t>
            </a:fld>
            <a:endParaRPr lang="en-US"/>
          </a:p>
        </p:txBody>
      </p:sp>
    </p:spTree>
    <p:extLst>
      <p:ext uri="{BB962C8B-B14F-4D97-AF65-F5344CB8AC3E}">
        <p14:creationId xmlns:p14="http://schemas.microsoft.com/office/powerpoint/2010/main" val="2512582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56101" fontAlgn="base">
              <a:spcBef>
                <a:spcPct val="0"/>
              </a:spcBef>
              <a:spcAft>
                <a:spcPct val="0"/>
              </a:spcAft>
              <a:defRPr/>
            </a:pPr>
            <a:fld id="{A45F3496-F510-40CD-833D-A97597740306}" type="slidenum">
              <a:rPr lang="en-US">
                <a:solidFill>
                  <a:srgbClr val="000000"/>
                </a:solidFill>
                <a:latin typeface="Arial" charset="0"/>
              </a:rPr>
              <a:pPr defTabSz="956101" fontAlgn="base">
                <a:spcBef>
                  <a:spcPct val="0"/>
                </a:spcBef>
                <a:spcAft>
                  <a:spcPct val="0"/>
                </a:spcAft>
                <a:defRPr/>
              </a:pPr>
              <a:t>2</a:t>
            </a:fld>
            <a:endParaRPr lang="en-US" dirty="0">
              <a:solidFill>
                <a:srgbClr val="000000"/>
              </a:solidFill>
              <a:latin typeface="Arial" charset="0"/>
            </a:endParaRPr>
          </a:p>
        </p:txBody>
      </p:sp>
    </p:spTree>
    <p:extLst>
      <p:ext uri="{BB962C8B-B14F-4D97-AF65-F5344CB8AC3E}">
        <p14:creationId xmlns:p14="http://schemas.microsoft.com/office/powerpoint/2010/main" val="4219999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56101" fontAlgn="base">
              <a:spcBef>
                <a:spcPct val="0"/>
              </a:spcBef>
              <a:spcAft>
                <a:spcPct val="0"/>
              </a:spcAft>
              <a:defRPr/>
            </a:pPr>
            <a:fld id="{A45F3496-F510-40CD-833D-A97597740306}" type="slidenum">
              <a:rPr lang="en-US">
                <a:solidFill>
                  <a:srgbClr val="000000"/>
                </a:solidFill>
                <a:latin typeface="Arial" charset="0"/>
              </a:rPr>
              <a:pPr defTabSz="956101" fontAlgn="base">
                <a:spcBef>
                  <a:spcPct val="0"/>
                </a:spcBef>
                <a:spcAft>
                  <a:spcPct val="0"/>
                </a:spcAft>
                <a:defRPr/>
              </a:pPr>
              <a:t>11</a:t>
            </a:fld>
            <a:endParaRPr lang="en-US" dirty="0">
              <a:solidFill>
                <a:srgbClr val="000000"/>
              </a:solidFill>
              <a:latin typeface="Arial" charset="0"/>
            </a:endParaRPr>
          </a:p>
        </p:txBody>
      </p:sp>
    </p:spTree>
    <p:extLst>
      <p:ext uri="{BB962C8B-B14F-4D97-AF65-F5344CB8AC3E}">
        <p14:creationId xmlns:p14="http://schemas.microsoft.com/office/powerpoint/2010/main" val="885963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56101" fontAlgn="base">
              <a:spcBef>
                <a:spcPct val="0"/>
              </a:spcBef>
              <a:spcAft>
                <a:spcPct val="0"/>
              </a:spcAft>
              <a:defRPr/>
            </a:pPr>
            <a:fld id="{A45F3496-F510-40CD-833D-A97597740306}" type="slidenum">
              <a:rPr lang="en-US">
                <a:solidFill>
                  <a:srgbClr val="000000"/>
                </a:solidFill>
                <a:latin typeface="Arial" charset="0"/>
              </a:rPr>
              <a:pPr defTabSz="956101" fontAlgn="base">
                <a:spcBef>
                  <a:spcPct val="0"/>
                </a:spcBef>
                <a:spcAft>
                  <a:spcPct val="0"/>
                </a:spcAft>
                <a:defRPr/>
              </a:pPr>
              <a:t>12</a:t>
            </a:fld>
            <a:endParaRPr lang="en-US" dirty="0">
              <a:solidFill>
                <a:srgbClr val="000000"/>
              </a:solidFill>
              <a:latin typeface="Arial" charset="0"/>
            </a:endParaRPr>
          </a:p>
        </p:txBody>
      </p:sp>
    </p:spTree>
    <p:extLst>
      <p:ext uri="{BB962C8B-B14F-4D97-AF65-F5344CB8AC3E}">
        <p14:creationId xmlns:p14="http://schemas.microsoft.com/office/powerpoint/2010/main" val="2276269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56101" fontAlgn="base">
              <a:spcBef>
                <a:spcPct val="0"/>
              </a:spcBef>
              <a:spcAft>
                <a:spcPct val="0"/>
              </a:spcAft>
              <a:defRPr/>
            </a:pPr>
            <a:fld id="{A45F3496-F510-40CD-833D-A97597740306}" type="slidenum">
              <a:rPr lang="en-US">
                <a:solidFill>
                  <a:srgbClr val="000000"/>
                </a:solidFill>
                <a:latin typeface="Arial" charset="0"/>
              </a:rPr>
              <a:pPr defTabSz="956101" fontAlgn="base">
                <a:spcBef>
                  <a:spcPct val="0"/>
                </a:spcBef>
                <a:spcAft>
                  <a:spcPct val="0"/>
                </a:spcAft>
                <a:defRPr/>
              </a:pPr>
              <a:t>13</a:t>
            </a:fld>
            <a:endParaRPr lang="en-US" dirty="0">
              <a:solidFill>
                <a:srgbClr val="000000"/>
              </a:solidFill>
              <a:latin typeface="Arial" charset="0"/>
            </a:endParaRPr>
          </a:p>
        </p:txBody>
      </p:sp>
    </p:spTree>
    <p:extLst>
      <p:ext uri="{BB962C8B-B14F-4D97-AF65-F5344CB8AC3E}">
        <p14:creationId xmlns:p14="http://schemas.microsoft.com/office/powerpoint/2010/main" val="2877685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56101" fontAlgn="base">
              <a:spcBef>
                <a:spcPct val="0"/>
              </a:spcBef>
              <a:spcAft>
                <a:spcPct val="0"/>
              </a:spcAft>
              <a:defRPr/>
            </a:pPr>
            <a:fld id="{A45F3496-F510-40CD-833D-A97597740306}" type="slidenum">
              <a:rPr lang="en-US">
                <a:solidFill>
                  <a:srgbClr val="000000"/>
                </a:solidFill>
                <a:latin typeface="Arial" charset="0"/>
              </a:rPr>
              <a:pPr defTabSz="956101" fontAlgn="base">
                <a:spcBef>
                  <a:spcPct val="0"/>
                </a:spcBef>
                <a:spcAft>
                  <a:spcPct val="0"/>
                </a:spcAft>
                <a:defRPr/>
              </a:pPr>
              <a:t>14</a:t>
            </a:fld>
            <a:endParaRPr lang="en-US" dirty="0">
              <a:solidFill>
                <a:srgbClr val="000000"/>
              </a:solidFill>
              <a:latin typeface="Arial" charset="0"/>
            </a:endParaRPr>
          </a:p>
        </p:txBody>
      </p:sp>
    </p:spTree>
    <p:extLst>
      <p:ext uri="{BB962C8B-B14F-4D97-AF65-F5344CB8AC3E}">
        <p14:creationId xmlns:p14="http://schemas.microsoft.com/office/powerpoint/2010/main" val="2248126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56101" fontAlgn="base">
              <a:spcBef>
                <a:spcPct val="0"/>
              </a:spcBef>
              <a:spcAft>
                <a:spcPct val="0"/>
              </a:spcAft>
              <a:defRPr/>
            </a:pPr>
            <a:fld id="{A45F3496-F510-40CD-833D-A97597740306}" type="slidenum">
              <a:rPr lang="en-US">
                <a:solidFill>
                  <a:srgbClr val="000000"/>
                </a:solidFill>
                <a:latin typeface="Arial" charset="0"/>
              </a:rPr>
              <a:pPr defTabSz="956101" fontAlgn="base">
                <a:spcBef>
                  <a:spcPct val="0"/>
                </a:spcBef>
                <a:spcAft>
                  <a:spcPct val="0"/>
                </a:spcAft>
                <a:defRPr/>
              </a:pPr>
              <a:t>15</a:t>
            </a:fld>
            <a:endParaRPr lang="en-US" dirty="0">
              <a:solidFill>
                <a:srgbClr val="000000"/>
              </a:solidFill>
              <a:latin typeface="Arial" charset="0"/>
            </a:endParaRPr>
          </a:p>
        </p:txBody>
      </p:sp>
    </p:spTree>
    <p:extLst>
      <p:ext uri="{BB962C8B-B14F-4D97-AF65-F5344CB8AC3E}">
        <p14:creationId xmlns:p14="http://schemas.microsoft.com/office/powerpoint/2010/main" val="546003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56101" fontAlgn="base">
              <a:spcBef>
                <a:spcPct val="0"/>
              </a:spcBef>
              <a:spcAft>
                <a:spcPct val="0"/>
              </a:spcAft>
              <a:defRPr/>
            </a:pPr>
            <a:fld id="{A45F3496-F510-40CD-833D-A97597740306}" type="slidenum">
              <a:rPr lang="en-US">
                <a:solidFill>
                  <a:srgbClr val="000000"/>
                </a:solidFill>
                <a:latin typeface="Arial" charset="0"/>
              </a:rPr>
              <a:pPr defTabSz="956101" fontAlgn="base">
                <a:spcBef>
                  <a:spcPct val="0"/>
                </a:spcBef>
                <a:spcAft>
                  <a:spcPct val="0"/>
                </a:spcAft>
                <a:defRPr/>
              </a:pPr>
              <a:t>16</a:t>
            </a:fld>
            <a:endParaRPr lang="en-US" dirty="0">
              <a:solidFill>
                <a:srgbClr val="000000"/>
              </a:solidFill>
              <a:latin typeface="Arial" charset="0"/>
            </a:endParaRPr>
          </a:p>
        </p:txBody>
      </p:sp>
    </p:spTree>
    <p:extLst>
      <p:ext uri="{BB962C8B-B14F-4D97-AF65-F5344CB8AC3E}">
        <p14:creationId xmlns:p14="http://schemas.microsoft.com/office/powerpoint/2010/main" val="1561100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56101" fontAlgn="base">
              <a:spcBef>
                <a:spcPct val="0"/>
              </a:spcBef>
              <a:spcAft>
                <a:spcPct val="0"/>
              </a:spcAft>
              <a:defRPr/>
            </a:pPr>
            <a:fld id="{A45F3496-F510-40CD-833D-A97597740306}" type="slidenum">
              <a:rPr lang="en-US">
                <a:solidFill>
                  <a:srgbClr val="000000"/>
                </a:solidFill>
                <a:latin typeface="Arial" charset="0"/>
              </a:rPr>
              <a:pPr defTabSz="956101" fontAlgn="base">
                <a:spcBef>
                  <a:spcPct val="0"/>
                </a:spcBef>
                <a:spcAft>
                  <a:spcPct val="0"/>
                </a:spcAft>
                <a:defRPr/>
              </a:pPr>
              <a:t>17</a:t>
            </a:fld>
            <a:endParaRPr lang="en-US" dirty="0">
              <a:solidFill>
                <a:srgbClr val="000000"/>
              </a:solidFill>
              <a:latin typeface="Arial" charset="0"/>
            </a:endParaRPr>
          </a:p>
        </p:txBody>
      </p:sp>
    </p:spTree>
    <p:extLst>
      <p:ext uri="{BB962C8B-B14F-4D97-AF65-F5344CB8AC3E}">
        <p14:creationId xmlns:p14="http://schemas.microsoft.com/office/powerpoint/2010/main" val="765398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56101" fontAlgn="base">
              <a:spcBef>
                <a:spcPct val="0"/>
              </a:spcBef>
              <a:spcAft>
                <a:spcPct val="0"/>
              </a:spcAft>
              <a:defRPr/>
            </a:pPr>
            <a:fld id="{A45F3496-F510-40CD-833D-A97597740306}" type="slidenum">
              <a:rPr lang="en-US">
                <a:solidFill>
                  <a:srgbClr val="000000"/>
                </a:solidFill>
                <a:latin typeface="Arial" charset="0"/>
              </a:rPr>
              <a:pPr defTabSz="956101" fontAlgn="base">
                <a:spcBef>
                  <a:spcPct val="0"/>
                </a:spcBef>
                <a:spcAft>
                  <a:spcPct val="0"/>
                </a:spcAft>
                <a:defRPr/>
              </a:pPr>
              <a:t>18</a:t>
            </a:fld>
            <a:endParaRPr lang="en-US" dirty="0">
              <a:solidFill>
                <a:srgbClr val="000000"/>
              </a:solidFill>
              <a:latin typeface="Arial" charset="0"/>
            </a:endParaRPr>
          </a:p>
        </p:txBody>
      </p:sp>
    </p:spTree>
    <p:extLst>
      <p:ext uri="{BB962C8B-B14F-4D97-AF65-F5344CB8AC3E}">
        <p14:creationId xmlns:p14="http://schemas.microsoft.com/office/powerpoint/2010/main" val="1321153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56101" fontAlgn="base">
              <a:spcBef>
                <a:spcPct val="0"/>
              </a:spcBef>
              <a:spcAft>
                <a:spcPct val="0"/>
              </a:spcAft>
              <a:defRPr/>
            </a:pPr>
            <a:fld id="{A45F3496-F510-40CD-833D-A97597740306}" type="slidenum">
              <a:rPr lang="en-US">
                <a:solidFill>
                  <a:srgbClr val="000000"/>
                </a:solidFill>
                <a:latin typeface="Arial" charset="0"/>
              </a:rPr>
              <a:pPr defTabSz="956101" fontAlgn="base">
                <a:spcBef>
                  <a:spcPct val="0"/>
                </a:spcBef>
                <a:spcAft>
                  <a:spcPct val="0"/>
                </a:spcAft>
                <a:defRPr/>
              </a:pPr>
              <a:t>19</a:t>
            </a:fld>
            <a:endParaRPr lang="en-US" dirty="0">
              <a:solidFill>
                <a:srgbClr val="000000"/>
              </a:solidFill>
              <a:latin typeface="Arial" charset="0"/>
            </a:endParaRPr>
          </a:p>
        </p:txBody>
      </p:sp>
    </p:spTree>
    <p:extLst>
      <p:ext uri="{BB962C8B-B14F-4D97-AF65-F5344CB8AC3E}">
        <p14:creationId xmlns:p14="http://schemas.microsoft.com/office/powerpoint/2010/main" val="4209281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56101" fontAlgn="base">
              <a:spcBef>
                <a:spcPct val="0"/>
              </a:spcBef>
              <a:spcAft>
                <a:spcPct val="0"/>
              </a:spcAft>
              <a:defRPr/>
            </a:pPr>
            <a:fld id="{A45F3496-F510-40CD-833D-A97597740306}" type="slidenum">
              <a:rPr lang="en-US">
                <a:solidFill>
                  <a:srgbClr val="000000"/>
                </a:solidFill>
                <a:latin typeface="Arial" charset="0"/>
              </a:rPr>
              <a:pPr defTabSz="956101" fontAlgn="base">
                <a:spcBef>
                  <a:spcPct val="0"/>
                </a:spcBef>
                <a:spcAft>
                  <a:spcPct val="0"/>
                </a:spcAft>
                <a:defRPr/>
              </a:pPr>
              <a:t>3</a:t>
            </a:fld>
            <a:endParaRPr lang="en-US" dirty="0">
              <a:solidFill>
                <a:srgbClr val="000000"/>
              </a:solidFill>
              <a:latin typeface="Arial" charset="0"/>
            </a:endParaRPr>
          </a:p>
        </p:txBody>
      </p:sp>
    </p:spTree>
    <p:extLst>
      <p:ext uri="{BB962C8B-B14F-4D97-AF65-F5344CB8AC3E}">
        <p14:creationId xmlns:p14="http://schemas.microsoft.com/office/powerpoint/2010/main" val="4241613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000000"/>
                </a:solidFill>
                <a:effectLst/>
                <a:latin typeface="Lora" panose="00000500000000000000" pitchFamily="2" charset="0"/>
              </a:rPr>
              <a:t>This index shows the probability that two people chosen at random will be from different race and ethnic groups.</a:t>
            </a:r>
          </a:p>
          <a:p>
            <a:pPr algn="l" fontAlgn="base"/>
            <a:r>
              <a:rPr lang="en-US" b="0" i="0" dirty="0">
                <a:solidFill>
                  <a:srgbClr val="000000"/>
                </a:solidFill>
                <a:effectLst/>
                <a:latin typeface="Lora" panose="00000500000000000000" pitchFamily="2" charset="0"/>
              </a:rPr>
              <a:t>The DI is bounded between 0 and 1, with a zero-value indicating that everyone in the population has the same racial and ethnic characteristics, while a value close to 1 indicates that everyone in the population has different characteristics. We converted the probabilities into percentages to make the results easier to interpret. In this format, the DI tells us the chance that two people chosen at random will be from different racial and ethnic groups.</a:t>
            </a:r>
          </a:p>
          <a:p>
            <a:pPr algn="l" fontAlgn="base"/>
            <a:endParaRPr lang="en-US" b="0" i="0" dirty="0">
              <a:solidFill>
                <a:srgbClr val="000000"/>
              </a:solidFill>
              <a:effectLst/>
              <a:latin typeface="Lora" panose="00000500000000000000" pitchFamily="2" charset="0"/>
            </a:endParaRPr>
          </a:p>
          <a:p>
            <a:pPr marL="171450" indent="-171450" algn="l" fontAlgn="base">
              <a:buFont typeface="Arial" panose="020B0604020202020204" pitchFamily="34" charset="0"/>
              <a:buChar char="•"/>
            </a:pPr>
            <a:r>
              <a:rPr lang="en-US" b="0" i="0" dirty="0">
                <a:solidFill>
                  <a:srgbClr val="000000"/>
                </a:solidFill>
                <a:effectLst/>
                <a:latin typeface="Lora" panose="00000500000000000000" pitchFamily="2" charset="0"/>
              </a:rPr>
              <a:t>Virginia: 60.5%</a:t>
            </a:r>
          </a:p>
          <a:p>
            <a:pPr algn="l" fontAlgn="base"/>
            <a:endParaRPr lang="en-US" b="1" i="0" dirty="0">
              <a:solidFill>
                <a:srgbClr val="000000"/>
              </a:solidFill>
              <a:effectLst/>
              <a:latin typeface="Lora" panose="00000500000000000000" pitchFamily="2" charset="0"/>
            </a:endParaRPr>
          </a:p>
          <a:p>
            <a:pPr algn="l" fontAlgn="base"/>
            <a:r>
              <a:rPr lang="en-US" b="1" i="0" dirty="0">
                <a:solidFill>
                  <a:srgbClr val="000000"/>
                </a:solidFill>
                <a:effectLst/>
                <a:latin typeface="Lora" panose="00000500000000000000" pitchFamily="2" charset="0"/>
              </a:rPr>
              <a:t>The following groups are used in the diversity calculations:</a:t>
            </a:r>
          </a:p>
          <a:p>
            <a:pPr algn="l" fontAlgn="base">
              <a:buFont typeface="Arial" panose="020B0604020202020204" pitchFamily="34" charset="0"/>
              <a:buChar char="•"/>
            </a:pPr>
            <a:r>
              <a:rPr lang="en-US" b="0" i="0" dirty="0">
                <a:solidFill>
                  <a:srgbClr val="000000"/>
                </a:solidFill>
                <a:effectLst/>
                <a:latin typeface="Lora" panose="00000500000000000000" pitchFamily="2" charset="0"/>
              </a:rPr>
              <a:t>Hispanic</a:t>
            </a:r>
          </a:p>
          <a:p>
            <a:pPr algn="l" fontAlgn="base">
              <a:buFont typeface="Arial" panose="020B0604020202020204" pitchFamily="34" charset="0"/>
              <a:buChar char="•"/>
            </a:pPr>
            <a:r>
              <a:rPr lang="en-US" b="0" i="0" dirty="0">
                <a:solidFill>
                  <a:srgbClr val="000000"/>
                </a:solidFill>
                <a:effectLst/>
                <a:latin typeface="Lora" panose="00000500000000000000" pitchFamily="2" charset="0"/>
              </a:rPr>
              <a:t>White alone, non-Hispanic</a:t>
            </a:r>
          </a:p>
          <a:p>
            <a:pPr algn="l" fontAlgn="base">
              <a:buFont typeface="Arial" panose="020B0604020202020204" pitchFamily="34" charset="0"/>
              <a:buChar char="•"/>
            </a:pPr>
            <a:r>
              <a:rPr lang="en-US" b="0" i="0" dirty="0">
                <a:solidFill>
                  <a:srgbClr val="000000"/>
                </a:solidFill>
                <a:effectLst/>
                <a:latin typeface="Lora" panose="00000500000000000000" pitchFamily="2" charset="0"/>
              </a:rPr>
              <a:t>Black or African American alone, non-Hispanic</a:t>
            </a:r>
          </a:p>
          <a:p>
            <a:pPr algn="l" fontAlgn="base">
              <a:buFont typeface="Arial" panose="020B0604020202020204" pitchFamily="34" charset="0"/>
              <a:buChar char="•"/>
            </a:pPr>
            <a:r>
              <a:rPr lang="en-US" b="0" i="0" dirty="0">
                <a:solidFill>
                  <a:srgbClr val="000000"/>
                </a:solidFill>
                <a:effectLst/>
                <a:latin typeface="Lora" panose="00000500000000000000" pitchFamily="2" charset="0"/>
              </a:rPr>
              <a:t>American Indian and Alaska Native alone, non-Hispanic</a:t>
            </a:r>
          </a:p>
          <a:p>
            <a:pPr algn="l" fontAlgn="base">
              <a:buFont typeface="Arial" panose="020B0604020202020204" pitchFamily="34" charset="0"/>
              <a:buChar char="•"/>
            </a:pPr>
            <a:r>
              <a:rPr lang="en-US" b="0" i="0" dirty="0">
                <a:solidFill>
                  <a:srgbClr val="000000"/>
                </a:solidFill>
                <a:effectLst/>
                <a:latin typeface="Lora" panose="00000500000000000000" pitchFamily="2" charset="0"/>
              </a:rPr>
              <a:t>Asian alone, non-Hispanic</a:t>
            </a:r>
          </a:p>
          <a:p>
            <a:pPr algn="l" fontAlgn="base">
              <a:buFont typeface="Arial" panose="020B0604020202020204" pitchFamily="34" charset="0"/>
              <a:buChar char="•"/>
            </a:pPr>
            <a:r>
              <a:rPr lang="en-US" b="0" i="0" dirty="0">
                <a:solidFill>
                  <a:srgbClr val="000000"/>
                </a:solidFill>
                <a:effectLst/>
                <a:latin typeface="Lora" panose="00000500000000000000" pitchFamily="2" charset="0"/>
              </a:rPr>
              <a:t>Native Hawaiian and Other Pacific Islander alone, non-Hispanic</a:t>
            </a:r>
          </a:p>
          <a:p>
            <a:pPr algn="l" fontAlgn="base">
              <a:buFont typeface="Arial" panose="020B0604020202020204" pitchFamily="34" charset="0"/>
              <a:buChar char="•"/>
            </a:pPr>
            <a:r>
              <a:rPr lang="en-US" b="0" i="0" dirty="0">
                <a:solidFill>
                  <a:srgbClr val="000000"/>
                </a:solidFill>
                <a:effectLst/>
                <a:latin typeface="Lora" panose="00000500000000000000" pitchFamily="2" charset="0"/>
              </a:rPr>
              <a:t>Some Other Race alone, non-Hispanic</a:t>
            </a:r>
          </a:p>
          <a:p>
            <a:pPr algn="l" fontAlgn="base">
              <a:buFont typeface="Arial" panose="020B0604020202020204" pitchFamily="34" charset="0"/>
              <a:buChar char="•"/>
            </a:pPr>
            <a:r>
              <a:rPr lang="en-US" b="0" i="0" dirty="0">
                <a:solidFill>
                  <a:srgbClr val="000000"/>
                </a:solidFill>
                <a:effectLst/>
                <a:latin typeface="Lora" panose="00000500000000000000" pitchFamily="2" charset="0"/>
              </a:rPr>
              <a:t>Multiracial, non-Hispanic</a:t>
            </a:r>
          </a:p>
          <a:p>
            <a:endParaRPr lang="en-US" dirty="0"/>
          </a:p>
        </p:txBody>
      </p:sp>
      <p:sp>
        <p:nvSpPr>
          <p:cNvPr id="4" name="Slide Number Placeholder 3"/>
          <p:cNvSpPr>
            <a:spLocks noGrp="1"/>
          </p:cNvSpPr>
          <p:nvPr>
            <p:ph type="sldNum" sz="quarter" idx="10"/>
          </p:nvPr>
        </p:nvSpPr>
        <p:spPr/>
        <p:txBody>
          <a:bodyPr/>
          <a:lstStyle/>
          <a:p>
            <a:pPr defTabSz="956101" fontAlgn="base">
              <a:spcBef>
                <a:spcPct val="0"/>
              </a:spcBef>
              <a:spcAft>
                <a:spcPct val="0"/>
              </a:spcAft>
              <a:defRPr/>
            </a:pPr>
            <a:fld id="{A45F3496-F510-40CD-833D-A97597740306}" type="slidenum">
              <a:rPr lang="en-US">
                <a:solidFill>
                  <a:srgbClr val="000000"/>
                </a:solidFill>
                <a:latin typeface="Arial" charset="0"/>
              </a:rPr>
              <a:pPr defTabSz="956101" fontAlgn="base">
                <a:spcBef>
                  <a:spcPct val="0"/>
                </a:spcBef>
                <a:spcAft>
                  <a:spcPct val="0"/>
                </a:spcAft>
                <a:defRPr/>
              </a:pPr>
              <a:t>4</a:t>
            </a:fld>
            <a:endParaRPr lang="en-US" dirty="0">
              <a:solidFill>
                <a:srgbClr val="000000"/>
              </a:solidFill>
              <a:latin typeface="Arial" charset="0"/>
            </a:endParaRPr>
          </a:p>
        </p:txBody>
      </p:sp>
    </p:spTree>
    <p:extLst>
      <p:ext uri="{BB962C8B-B14F-4D97-AF65-F5344CB8AC3E}">
        <p14:creationId xmlns:p14="http://schemas.microsoft.com/office/powerpoint/2010/main" val="3458070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56101" fontAlgn="base">
              <a:spcBef>
                <a:spcPct val="0"/>
              </a:spcBef>
              <a:spcAft>
                <a:spcPct val="0"/>
              </a:spcAft>
              <a:defRPr/>
            </a:pPr>
            <a:fld id="{A45F3496-F510-40CD-833D-A97597740306}" type="slidenum">
              <a:rPr lang="en-US">
                <a:solidFill>
                  <a:srgbClr val="000000"/>
                </a:solidFill>
                <a:latin typeface="Arial" charset="0"/>
              </a:rPr>
              <a:pPr defTabSz="956101" fontAlgn="base">
                <a:spcBef>
                  <a:spcPct val="0"/>
                </a:spcBef>
                <a:spcAft>
                  <a:spcPct val="0"/>
                </a:spcAft>
                <a:defRPr/>
              </a:pPr>
              <a:t>5</a:t>
            </a:fld>
            <a:endParaRPr lang="en-US" dirty="0">
              <a:solidFill>
                <a:srgbClr val="000000"/>
              </a:solidFill>
              <a:latin typeface="Arial" charset="0"/>
            </a:endParaRPr>
          </a:p>
        </p:txBody>
      </p:sp>
    </p:spTree>
    <p:extLst>
      <p:ext uri="{BB962C8B-B14F-4D97-AF65-F5344CB8AC3E}">
        <p14:creationId xmlns:p14="http://schemas.microsoft.com/office/powerpoint/2010/main" val="3484784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56101" fontAlgn="base">
              <a:spcBef>
                <a:spcPct val="0"/>
              </a:spcBef>
              <a:spcAft>
                <a:spcPct val="0"/>
              </a:spcAft>
              <a:defRPr/>
            </a:pPr>
            <a:fld id="{A45F3496-F510-40CD-833D-A97597740306}" type="slidenum">
              <a:rPr lang="en-US">
                <a:solidFill>
                  <a:srgbClr val="000000"/>
                </a:solidFill>
                <a:latin typeface="Arial" charset="0"/>
              </a:rPr>
              <a:pPr defTabSz="956101" fontAlgn="base">
                <a:spcBef>
                  <a:spcPct val="0"/>
                </a:spcBef>
                <a:spcAft>
                  <a:spcPct val="0"/>
                </a:spcAft>
                <a:defRPr/>
              </a:pPr>
              <a:t>6</a:t>
            </a:fld>
            <a:endParaRPr lang="en-US" dirty="0">
              <a:solidFill>
                <a:srgbClr val="000000"/>
              </a:solidFill>
              <a:latin typeface="Arial" charset="0"/>
            </a:endParaRPr>
          </a:p>
        </p:txBody>
      </p:sp>
    </p:spTree>
    <p:extLst>
      <p:ext uri="{BB962C8B-B14F-4D97-AF65-F5344CB8AC3E}">
        <p14:creationId xmlns:p14="http://schemas.microsoft.com/office/powerpoint/2010/main" val="3582984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56101" fontAlgn="base">
              <a:spcBef>
                <a:spcPct val="0"/>
              </a:spcBef>
              <a:spcAft>
                <a:spcPct val="0"/>
              </a:spcAft>
              <a:defRPr/>
            </a:pPr>
            <a:fld id="{A45F3496-F510-40CD-833D-A97597740306}" type="slidenum">
              <a:rPr lang="en-US">
                <a:solidFill>
                  <a:srgbClr val="000000"/>
                </a:solidFill>
                <a:latin typeface="Arial" charset="0"/>
              </a:rPr>
              <a:pPr defTabSz="956101" fontAlgn="base">
                <a:spcBef>
                  <a:spcPct val="0"/>
                </a:spcBef>
                <a:spcAft>
                  <a:spcPct val="0"/>
                </a:spcAft>
                <a:defRPr/>
              </a:pPr>
              <a:t>7</a:t>
            </a:fld>
            <a:endParaRPr lang="en-US" dirty="0">
              <a:solidFill>
                <a:srgbClr val="000000"/>
              </a:solidFill>
              <a:latin typeface="Arial" charset="0"/>
            </a:endParaRPr>
          </a:p>
        </p:txBody>
      </p:sp>
    </p:spTree>
    <p:extLst>
      <p:ext uri="{BB962C8B-B14F-4D97-AF65-F5344CB8AC3E}">
        <p14:creationId xmlns:p14="http://schemas.microsoft.com/office/powerpoint/2010/main" val="1745777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56101" fontAlgn="base">
              <a:spcBef>
                <a:spcPct val="0"/>
              </a:spcBef>
              <a:spcAft>
                <a:spcPct val="0"/>
              </a:spcAft>
              <a:defRPr/>
            </a:pPr>
            <a:fld id="{A45F3496-F510-40CD-833D-A97597740306}" type="slidenum">
              <a:rPr lang="en-US">
                <a:solidFill>
                  <a:srgbClr val="000000"/>
                </a:solidFill>
                <a:latin typeface="Arial" charset="0"/>
              </a:rPr>
              <a:pPr defTabSz="956101" fontAlgn="base">
                <a:spcBef>
                  <a:spcPct val="0"/>
                </a:spcBef>
                <a:spcAft>
                  <a:spcPct val="0"/>
                </a:spcAft>
                <a:defRPr/>
              </a:pPr>
              <a:t>8</a:t>
            </a:fld>
            <a:endParaRPr lang="en-US" dirty="0">
              <a:solidFill>
                <a:srgbClr val="000000"/>
              </a:solidFill>
              <a:latin typeface="Arial" charset="0"/>
            </a:endParaRPr>
          </a:p>
        </p:txBody>
      </p:sp>
    </p:spTree>
    <p:extLst>
      <p:ext uri="{BB962C8B-B14F-4D97-AF65-F5344CB8AC3E}">
        <p14:creationId xmlns:p14="http://schemas.microsoft.com/office/powerpoint/2010/main" val="3311245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56101" fontAlgn="base">
              <a:spcBef>
                <a:spcPct val="0"/>
              </a:spcBef>
              <a:spcAft>
                <a:spcPct val="0"/>
              </a:spcAft>
              <a:defRPr/>
            </a:pPr>
            <a:fld id="{A45F3496-F510-40CD-833D-A97597740306}" type="slidenum">
              <a:rPr lang="en-US">
                <a:solidFill>
                  <a:srgbClr val="000000"/>
                </a:solidFill>
                <a:latin typeface="Arial" charset="0"/>
              </a:rPr>
              <a:pPr defTabSz="956101" fontAlgn="base">
                <a:spcBef>
                  <a:spcPct val="0"/>
                </a:spcBef>
                <a:spcAft>
                  <a:spcPct val="0"/>
                </a:spcAft>
                <a:defRPr/>
              </a:pPr>
              <a:t>9</a:t>
            </a:fld>
            <a:endParaRPr lang="en-US" dirty="0">
              <a:solidFill>
                <a:srgbClr val="000000"/>
              </a:solidFill>
              <a:latin typeface="Arial" charset="0"/>
            </a:endParaRPr>
          </a:p>
        </p:txBody>
      </p:sp>
    </p:spTree>
    <p:extLst>
      <p:ext uri="{BB962C8B-B14F-4D97-AF65-F5344CB8AC3E}">
        <p14:creationId xmlns:p14="http://schemas.microsoft.com/office/powerpoint/2010/main" val="2842163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56101" fontAlgn="base">
              <a:spcBef>
                <a:spcPct val="0"/>
              </a:spcBef>
              <a:spcAft>
                <a:spcPct val="0"/>
              </a:spcAft>
              <a:defRPr/>
            </a:pPr>
            <a:fld id="{A45F3496-F510-40CD-833D-A97597740306}" type="slidenum">
              <a:rPr lang="en-US">
                <a:solidFill>
                  <a:srgbClr val="000000"/>
                </a:solidFill>
                <a:latin typeface="Arial" charset="0"/>
              </a:rPr>
              <a:pPr defTabSz="956101" fontAlgn="base">
                <a:spcBef>
                  <a:spcPct val="0"/>
                </a:spcBef>
                <a:spcAft>
                  <a:spcPct val="0"/>
                </a:spcAft>
                <a:defRPr/>
              </a:pPr>
              <a:t>10</a:t>
            </a:fld>
            <a:endParaRPr lang="en-US" dirty="0">
              <a:solidFill>
                <a:srgbClr val="000000"/>
              </a:solidFill>
              <a:latin typeface="Arial" charset="0"/>
            </a:endParaRPr>
          </a:p>
        </p:txBody>
      </p:sp>
    </p:spTree>
    <p:extLst>
      <p:ext uri="{BB962C8B-B14F-4D97-AF65-F5344CB8AC3E}">
        <p14:creationId xmlns:p14="http://schemas.microsoft.com/office/powerpoint/2010/main" val="7262583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52927" y="2467707"/>
            <a:ext cx="5714228" cy="1073962"/>
          </a:xfrm>
        </p:spPr>
        <p:txBody>
          <a:bodyPr anchor="b">
            <a:noAutofit/>
          </a:bodyPr>
          <a:lstStyle>
            <a:lvl1pPr algn="ctr">
              <a:defRPr sz="3600" b="1" cap="none">
                <a:effectLst/>
                <a:latin typeface="Open Sans" charset="0"/>
                <a:ea typeface="Open Sans" charset="0"/>
                <a:cs typeface="Open Sans" charset="0"/>
              </a:defRPr>
            </a:lvl1pPr>
          </a:lstStyle>
          <a:p>
            <a:r>
              <a:rPr lang="en-US" dirty="0"/>
              <a:t>Click to Edit Master Title style</a:t>
            </a:r>
          </a:p>
        </p:txBody>
      </p:sp>
      <p:sp>
        <p:nvSpPr>
          <p:cNvPr id="3" name="Subtitle 2"/>
          <p:cNvSpPr>
            <a:spLocks noGrp="1"/>
          </p:cNvSpPr>
          <p:nvPr>
            <p:ph type="subTitle" idx="1" hasCustomPrompt="1"/>
          </p:nvPr>
        </p:nvSpPr>
        <p:spPr>
          <a:xfrm>
            <a:off x="1852927" y="3635456"/>
            <a:ext cx="5714228" cy="391421"/>
          </a:xfrm>
        </p:spPr>
        <p:txBody>
          <a:bodyPr anchor="t">
            <a:normAutofit/>
          </a:bodyPr>
          <a:lstStyle>
            <a:lvl1pPr marL="0" indent="0" algn="ctr">
              <a:buNone/>
              <a:defRPr sz="1800" cap="none">
                <a:solidFill>
                  <a:schemeClr val="tx1"/>
                </a:solidFill>
                <a:latin typeface="Open Sans" charset="0"/>
                <a:ea typeface="Open Sans" charset="0"/>
                <a:cs typeface="Open Sans"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752311" y="5870576"/>
            <a:ext cx="1212173" cy="377825"/>
          </a:xfrm>
        </p:spPr>
        <p:txBody>
          <a:bodyPr/>
          <a:lstStyle/>
          <a:p>
            <a:fld id="{238816E1-B5A6-4886-8F10-FD60203F90AD}" type="datetime1">
              <a:rPr lang="en-US" smtClean="0"/>
              <a:t>5/24/2022</a:t>
            </a:fld>
            <a:endParaRPr lang="en-US"/>
          </a:p>
        </p:txBody>
      </p:sp>
      <p:sp>
        <p:nvSpPr>
          <p:cNvPr id="5" name="Footer Placeholder 4"/>
          <p:cNvSpPr>
            <a:spLocks noGrp="1"/>
          </p:cNvSpPr>
          <p:nvPr>
            <p:ph type="ftr" sz="quarter" idx="11"/>
          </p:nvPr>
        </p:nvSpPr>
        <p:spPr>
          <a:xfrm>
            <a:off x="2743973" y="5870576"/>
            <a:ext cx="3932137" cy="377825"/>
          </a:xfrm>
        </p:spPr>
        <p:txBody>
          <a:bodyPr/>
          <a:lstStyle/>
          <a:p>
            <a:endParaRPr lang="en-US"/>
          </a:p>
        </p:txBody>
      </p:sp>
      <p:sp>
        <p:nvSpPr>
          <p:cNvPr id="6" name="Slide Number Placeholder 5"/>
          <p:cNvSpPr>
            <a:spLocks noGrp="1"/>
          </p:cNvSpPr>
          <p:nvPr>
            <p:ph type="sldNum" sz="quarter" idx="12"/>
          </p:nvPr>
        </p:nvSpPr>
        <p:spPr>
          <a:xfrm>
            <a:off x="8040685" y="5870576"/>
            <a:ext cx="417516" cy="377825"/>
          </a:xfrm>
        </p:spPr>
        <p:txBody>
          <a:bodyPr/>
          <a:lstStyle/>
          <a:p>
            <a:fld id="{17DD336F-4D98-054F-B475-E0C8EAAB90EF}" type="slidenum">
              <a:rPr lang="en-US" smtClean="0"/>
              <a:t>‹#›</a:t>
            </a:fld>
            <a:endParaRPr lang="en-US"/>
          </a:p>
        </p:txBody>
      </p:sp>
      <p:pic>
        <p:nvPicPr>
          <p:cNvPr id="9" name="Picture 8">
            <a:extLst>
              <a:ext uri="{FF2B5EF4-FFF2-40B4-BE49-F238E27FC236}">
                <a16:creationId xmlns:a16="http://schemas.microsoft.com/office/drawing/2014/main" id="{61BA2279-F717-B649-AD60-8484B3B2957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6055" y="612034"/>
            <a:ext cx="3065417" cy="62254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Alternat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0405" y="1511110"/>
            <a:ext cx="6236677" cy="771957"/>
          </a:xfrm>
        </p:spPr>
        <p:txBody>
          <a:bodyPr/>
          <a:lstStyle>
            <a:lvl1pPr algn="ctr">
              <a:defRPr>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1711629" y="4719189"/>
            <a:ext cx="5714228" cy="391421"/>
          </a:xfrm>
        </p:spPr>
        <p:txBody>
          <a:bodyPr anchor="t">
            <a:normAutofit/>
          </a:bodyPr>
          <a:lstStyle>
            <a:lvl1pPr marL="0" indent="0" algn="ctr">
              <a:buNone/>
              <a:defRPr sz="1800" cap="none">
                <a:solidFill>
                  <a:schemeClr val="bg1"/>
                </a:solidFill>
                <a:latin typeface="Open Sans" charset="0"/>
                <a:ea typeface="Open Sans" charset="0"/>
                <a:cs typeface="Open Sans"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a:extLst>
              <a:ext uri="{FF2B5EF4-FFF2-40B4-BE49-F238E27FC236}">
                <a16:creationId xmlns:a16="http://schemas.microsoft.com/office/drawing/2014/main" id="{EAB1E72D-5121-8447-88D2-2D1753CB5D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07982" y="2978109"/>
            <a:ext cx="4121521" cy="83703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ernal 1 ">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AD3592-E748-4C61-BA5D-673D0E3E5FA3}" type="datetime1">
              <a:rPr lang="en-US" smtClean="0"/>
              <a:t>5/24/2022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DD336F-4D98-054F-B475-E0C8EAAB90E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3308581"/>
            <a:ext cx="7772400" cy="1468800"/>
          </a:xfrm>
        </p:spPr>
        <p:txBody>
          <a:bodyPr anchor="b">
            <a:normAutofit/>
          </a:bodyPr>
          <a:lstStyle>
            <a:lvl1pPr algn="l">
              <a:defRPr sz="3200" b="1" cap="none"/>
            </a:lvl1pPr>
          </a:lstStyle>
          <a:p>
            <a:r>
              <a:rPr lang="en-US" dirty="0"/>
              <a:t>Click to edit master title style</a:t>
            </a:r>
          </a:p>
        </p:txBody>
      </p:sp>
      <p:sp>
        <p:nvSpPr>
          <p:cNvPr id="3" name="Text Placeholder 2"/>
          <p:cNvSpPr>
            <a:spLocks noGrp="1"/>
          </p:cNvSpPr>
          <p:nvPr>
            <p:ph type="body" idx="1" hasCustomPrompt="1"/>
          </p:nvPr>
        </p:nvSpPr>
        <p:spPr>
          <a:xfrm>
            <a:off x="457201" y="4777381"/>
            <a:ext cx="7772400" cy="860400"/>
          </a:xfrm>
        </p:spPr>
        <p:txBody>
          <a:bodyPr anchor="t">
            <a:normAutofit/>
          </a:bodyPr>
          <a:lstStyle>
            <a:lvl1pPr marL="0" indent="0" algn="l">
              <a:buNone/>
              <a:defRPr sz="1800" cap="none">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60E3044-41BF-4299-808C-5BA414726D17}" type="datetime1">
              <a:rPr lang="en-US" smtClean="0"/>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D336F-4D98-054F-B475-E0C8EAAB90E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ernal 2">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rgbClr val="005EB8"/>
                </a:solidFill>
              </a:defRPr>
            </a:lvl1pPr>
          </a:lstStyle>
          <a:p>
            <a:fld id="{163EBA5D-D5CA-40A6-9CB4-2F9FE3202A4F}" type="datetime1">
              <a:rPr lang="en-US" smtClean="0"/>
              <a:t>5/24/2022</a:t>
            </a:fld>
            <a:endParaRPr lang="en-US" dirty="0"/>
          </a:p>
        </p:txBody>
      </p:sp>
      <p:sp>
        <p:nvSpPr>
          <p:cNvPr id="5" name="Slide Number Placeholder 4"/>
          <p:cNvSpPr>
            <a:spLocks noGrp="1"/>
          </p:cNvSpPr>
          <p:nvPr>
            <p:ph type="sldNum" sz="quarter" idx="12"/>
          </p:nvPr>
        </p:nvSpPr>
        <p:spPr/>
        <p:txBody>
          <a:bodyPr/>
          <a:lstStyle>
            <a:lvl1pPr>
              <a:defRPr>
                <a:solidFill>
                  <a:srgbClr val="005EB8"/>
                </a:solidFill>
              </a:defRPr>
            </a:lvl1pPr>
          </a:lstStyle>
          <a:p>
            <a:fld id="{17DD336F-4D98-054F-B475-E0C8EAAB90EF}" type="slidenum">
              <a:rPr lang="en-US" smtClean="0"/>
              <a:pPr/>
              <a:t>‹#›</a:t>
            </a:fld>
            <a:endParaRPr lang="en-US" dirty="0"/>
          </a:p>
        </p:txBody>
      </p:sp>
      <p:sp>
        <p:nvSpPr>
          <p:cNvPr id="7" name="Rectangle 6"/>
          <p:cNvSpPr/>
          <p:nvPr userDrawn="1"/>
        </p:nvSpPr>
        <p:spPr>
          <a:xfrm>
            <a:off x="0" y="0"/>
            <a:ext cx="4067908" cy="6858000"/>
          </a:xfrm>
          <a:prstGeom prst="rect">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2" name="Title 1"/>
          <p:cNvSpPr>
            <a:spLocks noGrp="1"/>
          </p:cNvSpPr>
          <p:nvPr>
            <p:ph type="title"/>
          </p:nvPr>
        </p:nvSpPr>
        <p:spPr>
          <a:xfrm>
            <a:off x="275493" y="375749"/>
            <a:ext cx="3516922" cy="1456267"/>
          </a:xfrm>
        </p:spPr>
        <p:txBody>
          <a:bodyPr/>
          <a:lstStyle>
            <a:lvl1pPr>
              <a:defRPr>
                <a:solidFill>
                  <a:schemeClr val="bg1"/>
                </a:solidFill>
              </a:defRPr>
            </a:lvl1pPr>
          </a:lstStyle>
          <a:p>
            <a:r>
              <a:rPr lang="en-US" dirty="0"/>
              <a:t>Click to edit Master title style</a:t>
            </a:r>
          </a:p>
        </p:txBody>
      </p:sp>
      <p:sp>
        <p:nvSpPr>
          <p:cNvPr id="8" name="Text Placeholder 2">
            <a:extLst>
              <a:ext uri="{FF2B5EF4-FFF2-40B4-BE49-F238E27FC236}">
                <a16:creationId xmlns:a16="http://schemas.microsoft.com/office/drawing/2014/main" id="{9BBF336F-7BB0-C74B-984A-716525C2B236}"/>
              </a:ext>
            </a:extLst>
          </p:cNvPr>
          <p:cNvSpPr>
            <a:spLocks noGrp="1"/>
          </p:cNvSpPr>
          <p:nvPr>
            <p:ph idx="1"/>
          </p:nvPr>
        </p:nvSpPr>
        <p:spPr>
          <a:xfrm>
            <a:off x="275493" y="2026729"/>
            <a:ext cx="3489158" cy="3649133"/>
          </a:xfrm>
          <a:prstGeom prst="rect">
            <a:avLst/>
          </a:prstGeom>
        </p:spPr>
        <p:txBody>
          <a:bodyPr vert="horz" lIns="91440" tIns="45720" rIns="91440" bIns="45720" rtlCol="0" anchor="ctr">
            <a:norm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297114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ernal 3">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AFD4D9-5603-D74D-BDB0-F3A36E09D506}"/>
              </a:ext>
            </a:extLst>
          </p:cNvPr>
          <p:cNvSpPr/>
          <p:nvPr userDrawn="1"/>
        </p:nvSpPr>
        <p:spPr>
          <a:xfrm>
            <a:off x="0" y="0"/>
            <a:ext cx="9144000" cy="1116957"/>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lvl1pPr>
              <a:defRPr>
                <a:solidFill>
                  <a:srgbClr val="005EB8"/>
                </a:solidFill>
              </a:defRPr>
            </a:lvl1pPr>
          </a:lstStyle>
          <a:p>
            <a:fld id="{E8554110-02F4-4DE6-A69A-DF2E535033BE}" type="datetime1">
              <a:rPr lang="en-US" smtClean="0"/>
              <a:t>5/24/2022</a:t>
            </a:fld>
            <a:endParaRPr lang="en-US" dirty="0"/>
          </a:p>
        </p:txBody>
      </p:sp>
      <p:sp>
        <p:nvSpPr>
          <p:cNvPr id="5" name="Slide Number Placeholder 4"/>
          <p:cNvSpPr>
            <a:spLocks noGrp="1"/>
          </p:cNvSpPr>
          <p:nvPr>
            <p:ph type="sldNum" sz="quarter" idx="12"/>
          </p:nvPr>
        </p:nvSpPr>
        <p:spPr/>
        <p:txBody>
          <a:bodyPr/>
          <a:lstStyle>
            <a:lvl1pPr>
              <a:defRPr>
                <a:solidFill>
                  <a:srgbClr val="005EB8"/>
                </a:solidFill>
              </a:defRPr>
            </a:lvl1pPr>
          </a:lstStyle>
          <a:p>
            <a:fld id="{17DD336F-4D98-054F-B475-E0C8EAAB90EF}"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rgbClr val="005EB8"/>
                </a:solidFill>
              </a:defRPr>
            </a:lvl1pPr>
          </a:lstStyle>
          <a:p>
            <a:endParaRPr lang="en-US" dirty="0"/>
          </a:p>
        </p:txBody>
      </p:sp>
      <p:sp>
        <p:nvSpPr>
          <p:cNvPr id="2" name="Title 1"/>
          <p:cNvSpPr>
            <a:spLocks noGrp="1"/>
          </p:cNvSpPr>
          <p:nvPr>
            <p:ph type="title"/>
          </p:nvPr>
        </p:nvSpPr>
        <p:spPr>
          <a:xfrm>
            <a:off x="275492" y="286050"/>
            <a:ext cx="8212016" cy="771957"/>
          </a:xfrm>
        </p:spPr>
        <p:txBody>
          <a:bodyPr/>
          <a:lstStyle>
            <a:lvl1pPr>
              <a:defRPr>
                <a:solidFill>
                  <a:schemeClr val="bg1"/>
                </a:solidFill>
              </a:defRPr>
            </a:lvl1pPr>
          </a:lstStyle>
          <a:p>
            <a:r>
              <a:rPr lang="en-US" dirty="0"/>
              <a:t>Click to edit Master title style</a:t>
            </a:r>
          </a:p>
        </p:txBody>
      </p:sp>
      <p:sp>
        <p:nvSpPr>
          <p:cNvPr id="9" name="Text Placeholder 2">
            <a:extLst>
              <a:ext uri="{FF2B5EF4-FFF2-40B4-BE49-F238E27FC236}">
                <a16:creationId xmlns:a16="http://schemas.microsoft.com/office/drawing/2014/main" id="{9FB5A108-528E-A849-B31D-D3D3E787F954}"/>
              </a:ext>
            </a:extLst>
          </p:cNvPr>
          <p:cNvSpPr>
            <a:spLocks noGrp="1"/>
          </p:cNvSpPr>
          <p:nvPr>
            <p:ph idx="1"/>
          </p:nvPr>
        </p:nvSpPr>
        <p:spPr>
          <a:xfrm>
            <a:off x="275493" y="2026729"/>
            <a:ext cx="3489158" cy="3649133"/>
          </a:xfrm>
          <a:prstGeom prst="rect">
            <a:avLst/>
          </a:prstGeom>
        </p:spPr>
        <p:txBody>
          <a:bodyPr vert="horz" lIns="91440" tIns="45720" rIns="91440" bIns="45720" rtlCol="0" anchor="ctr">
            <a:normAutofit/>
          </a:bodyPr>
          <a:lstStyle>
            <a:lvl1pPr marL="285750" indent="-285750">
              <a:buClr>
                <a:srgbClr val="005EB8"/>
              </a:buClr>
              <a:buFont typeface="Arial" panose="020B0604020202020204" pitchFamily="34" charset="0"/>
              <a:buChar char="•"/>
              <a:defRPr>
                <a:solidFill>
                  <a:srgbClr val="005EB8"/>
                </a:solidFill>
              </a:defRPr>
            </a:lvl1pPr>
            <a:lvl2pPr marL="742950" indent="-285750">
              <a:buClr>
                <a:srgbClr val="005EB8"/>
              </a:buClr>
              <a:buFont typeface="Arial" panose="020B0604020202020204" pitchFamily="34" charset="0"/>
              <a:buChar char="•"/>
              <a:defRPr>
                <a:solidFill>
                  <a:srgbClr val="005EB8"/>
                </a:solidFill>
              </a:defRPr>
            </a:lvl2pPr>
            <a:lvl3pPr marL="1200150" indent="-285750">
              <a:buClr>
                <a:srgbClr val="005EB8"/>
              </a:buClr>
              <a:buFont typeface="Arial" panose="020B0604020202020204" pitchFamily="34" charset="0"/>
              <a:buChar char="•"/>
              <a:defRPr>
                <a:solidFill>
                  <a:srgbClr val="005EB8"/>
                </a:solidFill>
              </a:defRPr>
            </a:lvl3pPr>
            <a:lvl4pPr marL="1657350" indent="-285750">
              <a:buClr>
                <a:srgbClr val="005EB8"/>
              </a:buClr>
              <a:buFont typeface="Arial" panose="020B0604020202020204" pitchFamily="34" charset="0"/>
              <a:buChar char="•"/>
              <a:defRPr>
                <a:solidFill>
                  <a:srgbClr val="005EB8"/>
                </a:solidFill>
              </a:defRPr>
            </a:lvl4pPr>
            <a:lvl5pPr marL="2114550" indent="-285750">
              <a:buClr>
                <a:srgbClr val="005EB8"/>
              </a:buClr>
              <a:buFont typeface="Arial" panose="020B0604020202020204" pitchFamily="34" charset="0"/>
              <a:buChar char="•"/>
              <a:defRPr>
                <a:solidFill>
                  <a:srgbClr val="005EB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083B6C0C-3BD1-1644-9205-6DC02FC6BC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77779" y="438414"/>
            <a:ext cx="1685221" cy="34224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ernal 4">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EB8"/>
                </a:solidFill>
              </a:defRPr>
            </a:lvl1pPr>
          </a:lstStyle>
          <a:p>
            <a:r>
              <a:rPr lang="en-US"/>
              <a:t>Click to edit Master title style</a:t>
            </a:r>
          </a:p>
        </p:txBody>
      </p:sp>
      <p:sp>
        <p:nvSpPr>
          <p:cNvPr id="10" name="Date Placeholder 2"/>
          <p:cNvSpPr>
            <a:spLocks noGrp="1"/>
          </p:cNvSpPr>
          <p:nvPr>
            <p:ph type="dt" sz="half" idx="10"/>
          </p:nvPr>
        </p:nvSpPr>
        <p:spPr>
          <a:xfrm>
            <a:off x="6523712" y="5870576"/>
            <a:ext cx="1212173" cy="377825"/>
          </a:xfrm>
        </p:spPr>
        <p:txBody>
          <a:bodyPr/>
          <a:lstStyle>
            <a:lvl1pPr>
              <a:defRPr>
                <a:solidFill>
                  <a:srgbClr val="005EB8"/>
                </a:solidFill>
              </a:defRPr>
            </a:lvl1pPr>
          </a:lstStyle>
          <a:p>
            <a:fld id="{5FBC2846-E813-4FAF-9E83-57571F8316EB}" type="datetime1">
              <a:rPr lang="en-US" smtClean="0"/>
              <a:t>5/24/2022</a:t>
            </a:fld>
            <a:endParaRPr lang="en-US" dirty="0"/>
          </a:p>
        </p:txBody>
      </p:sp>
      <p:sp>
        <p:nvSpPr>
          <p:cNvPr id="11" name="Slide Number Placeholder 4"/>
          <p:cNvSpPr>
            <a:spLocks noGrp="1"/>
          </p:cNvSpPr>
          <p:nvPr>
            <p:ph type="sldNum" sz="quarter" idx="12"/>
          </p:nvPr>
        </p:nvSpPr>
        <p:spPr>
          <a:xfrm>
            <a:off x="7812085" y="5870576"/>
            <a:ext cx="417516" cy="377825"/>
          </a:xfrm>
        </p:spPr>
        <p:txBody>
          <a:bodyPr/>
          <a:lstStyle>
            <a:lvl1pPr>
              <a:defRPr>
                <a:solidFill>
                  <a:srgbClr val="005EB8"/>
                </a:solidFill>
              </a:defRPr>
            </a:lvl1pPr>
          </a:lstStyle>
          <a:p>
            <a:fld id="{17DD336F-4D98-054F-B475-E0C8EAAB90EF}" type="slidenum">
              <a:rPr lang="en-US" smtClean="0"/>
              <a:pPr/>
              <a:t>‹#›</a:t>
            </a:fld>
            <a:endParaRPr lang="en-US" dirty="0"/>
          </a:p>
        </p:txBody>
      </p:sp>
      <p:sp>
        <p:nvSpPr>
          <p:cNvPr id="12" name="Footer Placeholder 3"/>
          <p:cNvSpPr>
            <a:spLocks noGrp="1"/>
          </p:cNvSpPr>
          <p:nvPr>
            <p:ph type="ftr" sz="quarter" idx="11"/>
          </p:nvPr>
        </p:nvSpPr>
        <p:spPr>
          <a:xfrm>
            <a:off x="457200" y="5870576"/>
            <a:ext cx="5990311" cy="377825"/>
          </a:xfrm>
        </p:spPr>
        <p:txBody>
          <a:bodyPr/>
          <a:lstStyle>
            <a:lvl1pPr>
              <a:defRPr>
                <a:solidFill>
                  <a:srgbClr val="005EB8"/>
                </a:solidFill>
              </a:defRPr>
            </a:lvl1pPr>
          </a:lstStyle>
          <a:p>
            <a:endParaRPr lang="en-US" dirty="0"/>
          </a:p>
        </p:txBody>
      </p:sp>
      <p:sp>
        <p:nvSpPr>
          <p:cNvPr id="7" name="Text Placeholder 2">
            <a:extLst>
              <a:ext uri="{FF2B5EF4-FFF2-40B4-BE49-F238E27FC236}">
                <a16:creationId xmlns:a16="http://schemas.microsoft.com/office/drawing/2014/main" id="{2ABEC199-CA10-7349-BBBD-D0DB07A338AD}"/>
              </a:ext>
            </a:extLst>
          </p:cNvPr>
          <p:cNvSpPr>
            <a:spLocks noGrp="1"/>
          </p:cNvSpPr>
          <p:nvPr>
            <p:ph idx="1"/>
          </p:nvPr>
        </p:nvSpPr>
        <p:spPr>
          <a:xfrm>
            <a:off x="457200" y="2143655"/>
            <a:ext cx="3489158" cy="3649133"/>
          </a:xfrm>
          <a:prstGeom prst="rect">
            <a:avLst/>
          </a:prstGeom>
        </p:spPr>
        <p:txBody>
          <a:bodyPr vert="horz" lIns="91440" tIns="45720" rIns="91440" bIns="45720" rtlCol="0" anchor="ctr">
            <a:normAutofit/>
          </a:bodyPr>
          <a:lstStyle>
            <a:lvl1pPr marL="285750" indent="-285750">
              <a:buClr>
                <a:srgbClr val="005EB8"/>
              </a:buClr>
              <a:buFont typeface="Arial" panose="020B0604020202020204" pitchFamily="34" charset="0"/>
              <a:buChar char="•"/>
              <a:defRPr>
                <a:solidFill>
                  <a:srgbClr val="005EB8"/>
                </a:solidFill>
              </a:defRPr>
            </a:lvl1pPr>
            <a:lvl2pPr marL="742950" indent="-285750">
              <a:buClr>
                <a:srgbClr val="005EB8"/>
              </a:buClr>
              <a:buFont typeface="Arial" panose="020B0604020202020204" pitchFamily="34" charset="0"/>
              <a:buChar char="•"/>
              <a:defRPr>
                <a:solidFill>
                  <a:srgbClr val="005EB8"/>
                </a:solidFill>
              </a:defRPr>
            </a:lvl2pPr>
            <a:lvl3pPr marL="1200150" indent="-285750">
              <a:buClr>
                <a:srgbClr val="005EB8"/>
              </a:buClr>
              <a:buFont typeface="Arial" panose="020B0604020202020204" pitchFamily="34" charset="0"/>
              <a:buChar char="•"/>
              <a:defRPr>
                <a:solidFill>
                  <a:srgbClr val="005EB8"/>
                </a:solidFill>
              </a:defRPr>
            </a:lvl3pPr>
            <a:lvl4pPr marL="1657350" indent="-285750">
              <a:buClr>
                <a:srgbClr val="005EB8"/>
              </a:buClr>
              <a:buFont typeface="Arial" panose="020B0604020202020204" pitchFamily="34" charset="0"/>
              <a:buChar char="•"/>
              <a:defRPr>
                <a:solidFill>
                  <a:srgbClr val="005EB8"/>
                </a:solidFill>
              </a:defRPr>
            </a:lvl4pPr>
            <a:lvl5pPr marL="2114550" indent="-285750">
              <a:buClr>
                <a:srgbClr val="005EB8"/>
              </a:buClr>
              <a:buFont typeface="Arial" panose="020B0604020202020204" pitchFamily="34" charset="0"/>
              <a:buChar char="•"/>
              <a:defRPr>
                <a:solidFill>
                  <a:srgbClr val="005EB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8933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ernal 5">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9602C66-5B12-1248-BAB8-CD44103D240E}"/>
              </a:ext>
            </a:extLst>
          </p:cNvPr>
          <p:cNvSpPr/>
          <p:nvPr userDrawn="1"/>
        </p:nvSpPr>
        <p:spPr>
          <a:xfrm>
            <a:off x="0" y="0"/>
            <a:ext cx="9144000" cy="1116957"/>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058ADB9-ECD6-F943-B8FD-F9271FA954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77779" y="438414"/>
            <a:ext cx="1685221" cy="342248"/>
          </a:xfrm>
          <a:prstGeom prst="rect">
            <a:avLst/>
          </a:prstGeom>
        </p:spPr>
      </p:pic>
      <p:sp>
        <p:nvSpPr>
          <p:cNvPr id="3" name="Date Placeholder 2"/>
          <p:cNvSpPr>
            <a:spLocks noGrp="1"/>
          </p:cNvSpPr>
          <p:nvPr>
            <p:ph type="dt" sz="half" idx="10"/>
          </p:nvPr>
        </p:nvSpPr>
        <p:spPr/>
        <p:txBody>
          <a:bodyPr/>
          <a:lstStyle>
            <a:lvl1pPr>
              <a:defRPr>
                <a:solidFill>
                  <a:srgbClr val="005EB8"/>
                </a:solidFill>
              </a:defRPr>
            </a:lvl1pPr>
          </a:lstStyle>
          <a:p>
            <a:fld id="{2CC86622-E554-4731-A0B8-EFE0F758AF4E}" type="datetime1">
              <a:rPr lang="en-US" smtClean="0"/>
              <a:t>5/24/2022</a:t>
            </a:fld>
            <a:endParaRPr lang="en-US" dirty="0"/>
          </a:p>
        </p:txBody>
      </p:sp>
      <p:sp>
        <p:nvSpPr>
          <p:cNvPr id="5" name="Slide Number Placeholder 4"/>
          <p:cNvSpPr>
            <a:spLocks noGrp="1"/>
          </p:cNvSpPr>
          <p:nvPr>
            <p:ph type="sldNum" sz="quarter" idx="12"/>
          </p:nvPr>
        </p:nvSpPr>
        <p:spPr/>
        <p:txBody>
          <a:bodyPr/>
          <a:lstStyle>
            <a:lvl1pPr>
              <a:defRPr>
                <a:solidFill>
                  <a:srgbClr val="005EB8"/>
                </a:solidFill>
              </a:defRPr>
            </a:lvl1pPr>
          </a:lstStyle>
          <a:p>
            <a:fld id="{17DD336F-4D98-054F-B475-E0C8EAAB90EF}"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rgbClr val="005EB8"/>
                </a:solidFill>
              </a:defRPr>
            </a:lvl1pPr>
          </a:lstStyle>
          <a:p>
            <a:endParaRPr lang="en-US" dirty="0"/>
          </a:p>
        </p:txBody>
      </p:sp>
      <p:sp>
        <p:nvSpPr>
          <p:cNvPr id="2" name="Title 1"/>
          <p:cNvSpPr>
            <a:spLocks noGrp="1"/>
          </p:cNvSpPr>
          <p:nvPr>
            <p:ph type="title"/>
          </p:nvPr>
        </p:nvSpPr>
        <p:spPr>
          <a:xfrm>
            <a:off x="275492" y="231814"/>
            <a:ext cx="8212016" cy="771957"/>
          </a:xfrm>
        </p:spPr>
        <p:txBody>
          <a:bodyPr/>
          <a:lstStyle>
            <a:lvl1pPr>
              <a:defRPr>
                <a:solidFill>
                  <a:schemeClr val="bg1"/>
                </a:solidFill>
              </a:defRPr>
            </a:lvl1pPr>
          </a:lstStyle>
          <a:p>
            <a:r>
              <a:rPr lang="en-US" dirty="0"/>
              <a:t>Click to edit Master title style</a:t>
            </a:r>
          </a:p>
        </p:txBody>
      </p:sp>
      <p:sp>
        <p:nvSpPr>
          <p:cNvPr id="15" name="Text Placeholder 2"/>
          <p:cNvSpPr>
            <a:spLocks noGrp="1"/>
          </p:cNvSpPr>
          <p:nvPr>
            <p:ph type="body" idx="1"/>
          </p:nvPr>
        </p:nvSpPr>
        <p:spPr>
          <a:xfrm>
            <a:off x="869918" y="2489200"/>
            <a:ext cx="3633502" cy="759290"/>
          </a:xfrm>
        </p:spPr>
        <p:txBody>
          <a:bodyPr anchor="b">
            <a:noAutofit/>
          </a:bodyPr>
          <a:lstStyle>
            <a:lvl1pPr marL="0" indent="0">
              <a:buNone/>
              <a:defRPr sz="2400" b="1">
                <a:solidFill>
                  <a:srgbClr val="005E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Content Placeholder 3"/>
          <p:cNvSpPr>
            <a:spLocks noGrp="1"/>
          </p:cNvSpPr>
          <p:nvPr>
            <p:ph sz="half" idx="2"/>
          </p:nvPr>
        </p:nvSpPr>
        <p:spPr>
          <a:xfrm>
            <a:off x="866440" y="3248490"/>
            <a:ext cx="3636980" cy="2771311"/>
          </a:xfrm>
        </p:spPr>
        <p:txBody>
          <a:bodyPr>
            <a:normAutofit/>
          </a:bodyPr>
          <a:lstStyle>
            <a:lvl1pPr>
              <a:defRPr>
                <a:solidFill>
                  <a:srgbClr val="005EB8"/>
                </a:solidFill>
              </a:defRPr>
            </a:lvl1pPr>
            <a:lvl2pPr>
              <a:defRPr>
                <a:solidFill>
                  <a:srgbClr val="005EB8"/>
                </a:solidFill>
              </a:defRPr>
            </a:lvl2pPr>
            <a:lvl3pPr>
              <a:defRPr>
                <a:solidFill>
                  <a:srgbClr val="005EB8"/>
                </a:solidFill>
              </a:defRPr>
            </a:lvl3pPr>
            <a:lvl4pPr>
              <a:defRPr>
                <a:solidFill>
                  <a:srgbClr val="005EB8"/>
                </a:solidFill>
              </a:defRPr>
            </a:lvl4pPr>
            <a:lvl5pPr>
              <a:defRPr>
                <a:solidFill>
                  <a:srgbClr val="005EB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3"/>
          </p:nvPr>
        </p:nvSpPr>
        <p:spPr>
          <a:xfrm>
            <a:off x="4640581" y="2489200"/>
            <a:ext cx="3636979" cy="756635"/>
          </a:xfrm>
        </p:spPr>
        <p:txBody>
          <a:bodyPr anchor="b">
            <a:noAutofit/>
          </a:bodyPr>
          <a:lstStyle>
            <a:lvl1pPr marL="0" indent="0">
              <a:buNone/>
              <a:defRPr sz="2400" b="1">
                <a:solidFill>
                  <a:srgbClr val="005E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8" name="Content Placeholder 5"/>
          <p:cNvSpPr>
            <a:spLocks noGrp="1"/>
          </p:cNvSpPr>
          <p:nvPr>
            <p:ph sz="quarter" idx="4"/>
          </p:nvPr>
        </p:nvSpPr>
        <p:spPr>
          <a:xfrm>
            <a:off x="4640581" y="3245835"/>
            <a:ext cx="3636980" cy="2773967"/>
          </a:xfrm>
        </p:spPr>
        <p:txBody>
          <a:bodyPr>
            <a:normAutofit/>
          </a:bodyPr>
          <a:lstStyle>
            <a:lvl1pPr>
              <a:defRPr>
                <a:solidFill>
                  <a:srgbClr val="005EB8"/>
                </a:solidFill>
              </a:defRPr>
            </a:lvl1pPr>
            <a:lvl2pPr>
              <a:defRPr>
                <a:solidFill>
                  <a:srgbClr val="005EB8"/>
                </a:solidFill>
              </a:defRPr>
            </a:lvl2pPr>
            <a:lvl3pPr>
              <a:defRPr>
                <a:solidFill>
                  <a:srgbClr val="005EB8"/>
                </a:solidFill>
              </a:defRPr>
            </a:lvl3pPr>
            <a:lvl4pPr>
              <a:defRPr>
                <a:solidFill>
                  <a:srgbClr val="005EB8"/>
                </a:solidFill>
              </a:defRPr>
            </a:lvl4pPr>
            <a:lvl5pPr>
              <a:defRPr>
                <a:solidFill>
                  <a:srgbClr val="005EB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3716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3716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a:t> </a:t>
            </a:r>
            <a:fld id="{06ADB135-36B6-4959-87D9-4E06FB35FBEA}" type="slidenum">
              <a:rPr lang="en-US" smtClean="0"/>
              <a:pPr>
                <a:defRPr/>
              </a:pPr>
              <a:t>‹#›</a:t>
            </a:fld>
            <a:endParaRPr lang="en-US" dirty="0"/>
          </a:p>
        </p:txBody>
      </p:sp>
    </p:spTree>
    <p:extLst>
      <p:ext uri="{BB962C8B-B14F-4D97-AF65-F5344CB8AC3E}">
        <p14:creationId xmlns:p14="http://schemas.microsoft.com/office/powerpoint/2010/main" val="2785863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Open Sans" charset="0"/>
                <a:ea typeface="Open Sans" charset="0"/>
                <a:cs typeface="Open Sans" charset="0"/>
              </a:defRPr>
            </a:lvl1pPr>
          </a:lstStyle>
          <a:p>
            <a:fld id="{7822DEE4-BA60-4129-8B37-01F08C5E8A9F}" type="datetime1">
              <a:rPr lang="en-US" smtClean="0"/>
              <a:t>5/24/2022</a:t>
            </a:fld>
            <a:endParaRPr lang="en-US" dirty="0"/>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Open Sans" charset="0"/>
                <a:ea typeface="Open Sans" charset="0"/>
                <a:cs typeface="Open Sans" charset="0"/>
              </a:defRPr>
            </a:lvl1pPr>
          </a:lstStyle>
          <a:p>
            <a:endParaRPr lang="en-US" dirty="0"/>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Open Sans" charset="0"/>
                <a:ea typeface="Open Sans" charset="0"/>
                <a:cs typeface="Open Sans" charset="0"/>
              </a:defRPr>
            </a:lvl1pPr>
          </a:lstStyle>
          <a:p>
            <a:fld id="{17DD336F-4D98-054F-B475-E0C8EAAB90EF}" type="slidenum">
              <a:rPr lang="en-US" smtClean="0"/>
              <a:pPr/>
              <a:t>‹#›</a:t>
            </a:fld>
            <a:endParaRPr lang="en-US" dirty="0"/>
          </a:p>
        </p:txBody>
      </p:sp>
    </p:spTree>
    <p:extLst>
      <p:ext uri="{BB962C8B-B14F-4D97-AF65-F5344CB8AC3E}">
        <p14:creationId xmlns:p14="http://schemas.microsoft.com/office/powerpoint/2010/main" val="767801052"/>
      </p:ext>
    </p:extLst>
  </p:cSld>
  <p:clrMap bg1="dk1" tx1="lt1" bg2="dk2" tx2="lt2" accent1="accent1" accent2="accent2" accent3="accent3" accent4="accent4" accent5="accent5" accent6="accent6" hlink="hlink" folHlink="folHlink"/>
  <p:sldLayoutIdLst>
    <p:sldLayoutId id="2147483673" r:id="rId1"/>
    <p:sldLayoutId id="2147483678" r:id="rId2"/>
    <p:sldLayoutId id="2147483674" r:id="rId3"/>
    <p:sldLayoutId id="2147483675" r:id="rId4"/>
    <p:sldLayoutId id="2147483676" r:id="rId5"/>
    <p:sldLayoutId id="2147483677" r:id="rId6"/>
    <p:sldLayoutId id="2147483680" r:id="rId7"/>
    <p:sldLayoutId id="2147483679" r:id="rId8"/>
    <p:sldLayoutId id="2147483682" r:id="rId9"/>
  </p:sldLayoutIdLst>
  <p:hf hdr="0" ftr="0" dt="0"/>
  <p:txStyles>
    <p:titleStyle>
      <a:lvl1pPr algn="l" defTabSz="457200" rtl="0" eaLnBrk="1" latinLnBrk="0" hangingPunct="1">
        <a:spcBef>
          <a:spcPct val="0"/>
        </a:spcBef>
        <a:buNone/>
        <a:defRPr sz="3200" b="1" kern="1200" cap="none">
          <a:ln w="3175" cmpd="sng">
            <a:noFill/>
          </a:ln>
          <a:solidFill>
            <a:schemeClr val="tx1"/>
          </a:solidFill>
          <a:effectLst/>
          <a:latin typeface="Open Sans" charset="0"/>
          <a:ea typeface="Open Sans" charset="0"/>
          <a:cs typeface="Open Sans"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Open Sans" charset="0"/>
          <a:ea typeface="Open Sans" charset="0"/>
          <a:cs typeface="Open Sans" charset="0"/>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Open Sans" charset="0"/>
          <a:ea typeface="Open Sans" charset="0"/>
          <a:cs typeface="Open Sans" charset="0"/>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Open Sans" charset="0"/>
          <a:ea typeface="Open Sans" charset="0"/>
          <a:cs typeface="Open Sans" charset="0"/>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Open Sans" charset="0"/>
          <a:ea typeface="Open Sans" charset="0"/>
          <a:cs typeface="Open Sans" charset="0"/>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Open Sans" charset="0"/>
          <a:ea typeface="Open Sans" charset="0"/>
          <a:cs typeface="Open Sans" charset="0"/>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7443" y="2436434"/>
            <a:ext cx="7609114" cy="1188279"/>
          </a:xfrm>
        </p:spPr>
        <p:txBody>
          <a:bodyPr/>
          <a:lstStyle/>
          <a:p>
            <a:r>
              <a:rPr lang="en-US" dirty="0"/>
              <a:t>County Population Data and Projections</a:t>
            </a:r>
          </a:p>
        </p:txBody>
      </p:sp>
      <p:sp>
        <p:nvSpPr>
          <p:cNvPr id="3" name="Subtitle 2"/>
          <p:cNvSpPr>
            <a:spLocks noGrp="1"/>
          </p:cNvSpPr>
          <p:nvPr>
            <p:ph type="subTitle" idx="1"/>
          </p:nvPr>
        </p:nvSpPr>
        <p:spPr>
          <a:xfrm>
            <a:off x="1643377" y="3965029"/>
            <a:ext cx="5714228" cy="454571"/>
          </a:xfrm>
        </p:spPr>
        <p:txBody>
          <a:bodyPr>
            <a:normAutofit/>
          </a:bodyPr>
          <a:lstStyle/>
          <a:p>
            <a:r>
              <a:rPr lang="en-US" dirty="0">
                <a:solidFill>
                  <a:srgbClr val="B3A369"/>
                </a:solidFill>
              </a:rPr>
              <a:t>Brian Engelmann, County Demographer</a:t>
            </a:r>
          </a:p>
        </p:txBody>
      </p:sp>
    </p:spTree>
    <p:extLst>
      <p:ext uri="{BB962C8B-B14F-4D97-AF65-F5344CB8AC3E}">
        <p14:creationId xmlns:p14="http://schemas.microsoft.com/office/powerpoint/2010/main" val="1144968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8D66FE-EF1D-4B42-A333-51B23E5A76F6}"/>
              </a:ext>
            </a:extLst>
          </p:cNvPr>
          <p:cNvSpPr>
            <a:spLocks noGrp="1"/>
          </p:cNvSpPr>
          <p:nvPr>
            <p:ph type="sldNum" sz="quarter" idx="10"/>
          </p:nvPr>
        </p:nvSpPr>
        <p:spPr>
          <a:xfrm>
            <a:off x="8482958" y="6270625"/>
            <a:ext cx="417516" cy="377825"/>
          </a:xfrm>
        </p:spPr>
        <p:txBody>
          <a:bodyPr/>
          <a:lstStyle/>
          <a:p>
            <a:pPr>
              <a:defRPr/>
            </a:pPr>
            <a:r>
              <a:rPr lang="en-US"/>
              <a:t> </a:t>
            </a:r>
            <a:fld id="{06ADB135-36B6-4959-87D9-4E06FB35FBEA}" type="slidenum">
              <a:rPr lang="en-US" smtClean="0"/>
              <a:pPr>
                <a:defRPr/>
              </a:pPr>
              <a:t>10</a:t>
            </a:fld>
            <a:endParaRPr lang="en-US" dirty="0"/>
          </a:p>
        </p:txBody>
      </p:sp>
      <p:sp>
        <p:nvSpPr>
          <p:cNvPr id="4" name="TextBox 3">
            <a:extLst>
              <a:ext uri="{FF2B5EF4-FFF2-40B4-BE49-F238E27FC236}">
                <a16:creationId xmlns:a16="http://schemas.microsoft.com/office/drawing/2014/main" id="{F57870B4-3781-4562-A8A9-B2965063ED4C}"/>
              </a:ext>
            </a:extLst>
          </p:cNvPr>
          <p:cNvSpPr txBox="1"/>
          <p:nvPr/>
        </p:nvSpPr>
        <p:spPr>
          <a:xfrm>
            <a:off x="157316" y="340837"/>
            <a:ext cx="8534400" cy="523220"/>
          </a:xfrm>
          <a:prstGeom prst="rect">
            <a:avLst/>
          </a:prstGeom>
          <a:noFill/>
        </p:spPr>
        <p:txBody>
          <a:bodyPr wrap="square" rtlCol="0">
            <a:spAutoFit/>
          </a:bodyPr>
          <a:lstStyle/>
          <a:p>
            <a:r>
              <a:rPr lang="en-US" sz="2800" b="1" dirty="0"/>
              <a:t>MWCOG Forecast Process</a:t>
            </a:r>
          </a:p>
        </p:txBody>
      </p:sp>
      <p:pic>
        <p:nvPicPr>
          <p:cNvPr id="6" name="Picture 3">
            <a:extLst>
              <a:ext uri="{FF2B5EF4-FFF2-40B4-BE49-F238E27FC236}">
                <a16:creationId xmlns:a16="http://schemas.microsoft.com/office/drawing/2014/main" id="{78A0D7B5-A706-4015-9DB2-F3B70505EC86}"/>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279639" y="1059129"/>
            <a:ext cx="8565671" cy="3798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765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8D66FE-EF1D-4B42-A333-51B23E5A76F6}"/>
              </a:ext>
            </a:extLst>
          </p:cNvPr>
          <p:cNvSpPr>
            <a:spLocks noGrp="1"/>
          </p:cNvSpPr>
          <p:nvPr>
            <p:ph type="sldNum" sz="quarter" idx="10"/>
          </p:nvPr>
        </p:nvSpPr>
        <p:spPr>
          <a:xfrm>
            <a:off x="8482958" y="6270625"/>
            <a:ext cx="417516" cy="377825"/>
          </a:xfrm>
        </p:spPr>
        <p:txBody>
          <a:bodyPr/>
          <a:lstStyle/>
          <a:p>
            <a:pPr>
              <a:defRPr/>
            </a:pPr>
            <a:r>
              <a:rPr lang="en-US"/>
              <a:t> </a:t>
            </a:r>
            <a:fld id="{06ADB135-36B6-4959-87D9-4E06FB35FBEA}" type="slidenum">
              <a:rPr lang="en-US" smtClean="0"/>
              <a:pPr>
                <a:defRPr/>
              </a:pPr>
              <a:t>11</a:t>
            </a:fld>
            <a:endParaRPr lang="en-US" dirty="0"/>
          </a:p>
        </p:txBody>
      </p:sp>
      <p:sp>
        <p:nvSpPr>
          <p:cNvPr id="4" name="TextBox 3">
            <a:extLst>
              <a:ext uri="{FF2B5EF4-FFF2-40B4-BE49-F238E27FC236}">
                <a16:creationId xmlns:a16="http://schemas.microsoft.com/office/drawing/2014/main" id="{F57870B4-3781-4562-A8A9-B2965063ED4C}"/>
              </a:ext>
            </a:extLst>
          </p:cNvPr>
          <p:cNvSpPr txBox="1"/>
          <p:nvPr/>
        </p:nvSpPr>
        <p:spPr>
          <a:xfrm>
            <a:off x="3270179" y="59932"/>
            <a:ext cx="2603639" cy="523220"/>
          </a:xfrm>
          <a:prstGeom prst="rect">
            <a:avLst/>
          </a:prstGeom>
          <a:noFill/>
        </p:spPr>
        <p:txBody>
          <a:bodyPr wrap="square" rtlCol="0">
            <a:spAutoFit/>
          </a:bodyPr>
          <a:lstStyle/>
          <a:p>
            <a:r>
              <a:rPr lang="en-US" sz="2800" b="1" dirty="0"/>
              <a:t>MWCOG Region</a:t>
            </a:r>
          </a:p>
        </p:txBody>
      </p:sp>
      <p:pic>
        <p:nvPicPr>
          <p:cNvPr id="6" name="Picture 5">
            <a:extLst>
              <a:ext uri="{FF2B5EF4-FFF2-40B4-BE49-F238E27FC236}">
                <a16:creationId xmlns:a16="http://schemas.microsoft.com/office/drawing/2014/main" id="{652803A5-0B7F-4DF1-8727-02AC7D4053A1}"/>
              </a:ext>
            </a:extLst>
          </p:cNvPr>
          <p:cNvPicPr>
            <a:picLocks noChangeAspect="1"/>
          </p:cNvPicPr>
          <p:nvPr/>
        </p:nvPicPr>
        <p:blipFill>
          <a:blip r:embed="rId3"/>
          <a:stretch>
            <a:fillRect/>
          </a:stretch>
        </p:blipFill>
        <p:spPr>
          <a:xfrm>
            <a:off x="2198781" y="583152"/>
            <a:ext cx="4746437" cy="6171130"/>
          </a:xfrm>
          <a:prstGeom prst="rect">
            <a:avLst/>
          </a:prstGeom>
          <a:ln w="34925">
            <a:solidFill>
              <a:schemeClr val="bg1">
                <a:lumMod val="85000"/>
                <a:lumOff val="15000"/>
              </a:schemeClr>
            </a:solidFill>
          </a:ln>
        </p:spPr>
      </p:pic>
    </p:spTree>
    <p:extLst>
      <p:ext uri="{BB962C8B-B14F-4D97-AF65-F5344CB8AC3E}">
        <p14:creationId xmlns:p14="http://schemas.microsoft.com/office/powerpoint/2010/main" val="2966078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8D66FE-EF1D-4B42-A333-51B23E5A76F6}"/>
              </a:ext>
            </a:extLst>
          </p:cNvPr>
          <p:cNvSpPr>
            <a:spLocks noGrp="1"/>
          </p:cNvSpPr>
          <p:nvPr>
            <p:ph type="sldNum" sz="quarter" idx="10"/>
          </p:nvPr>
        </p:nvSpPr>
        <p:spPr>
          <a:xfrm>
            <a:off x="8482958" y="6270625"/>
            <a:ext cx="417516" cy="377825"/>
          </a:xfrm>
        </p:spPr>
        <p:txBody>
          <a:bodyPr/>
          <a:lstStyle/>
          <a:p>
            <a:pPr>
              <a:defRPr/>
            </a:pPr>
            <a:r>
              <a:rPr lang="en-US"/>
              <a:t> </a:t>
            </a:r>
            <a:fld id="{06ADB135-36B6-4959-87D9-4E06FB35FBEA}" type="slidenum">
              <a:rPr lang="en-US" smtClean="0"/>
              <a:pPr>
                <a:defRPr/>
              </a:pPr>
              <a:t>12</a:t>
            </a:fld>
            <a:endParaRPr lang="en-US" dirty="0"/>
          </a:p>
        </p:txBody>
      </p:sp>
      <p:sp>
        <p:nvSpPr>
          <p:cNvPr id="4" name="TextBox 3">
            <a:extLst>
              <a:ext uri="{FF2B5EF4-FFF2-40B4-BE49-F238E27FC236}">
                <a16:creationId xmlns:a16="http://schemas.microsoft.com/office/drawing/2014/main" id="{F57870B4-3781-4562-A8A9-B2965063ED4C}"/>
              </a:ext>
            </a:extLst>
          </p:cNvPr>
          <p:cNvSpPr txBox="1"/>
          <p:nvPr/>
        </p:nvSpPr>
        <p:spPr>
          <a:xfrm>
            <a:off x="157316" y="340837"/>
            <a:ext cx="8534400" cy="523220"/>
          </a:xfrm>
          <a:prstGeom prst="rect">
            <a:avLst/>
          </a:prstGeom>
          <a:noFill/>
        </p:spPr>
        <p:txBody>
          <a:bodyPr wrap="square" rtlCol="0">
            <a:spAutoFit/>
          </a:bodyPr>
          <a:lstStyle/>
          <a:p>
            <a:r>
              <a:rPr lang="en-US" sz="2800" b="1" dirty="0"/>
              <a:t>Econometric Model</a:t>
            </a:r>
          </a:p>
        </p:txBody>
      </p:sp>
      <p:pic>
        <p:nvPicPr>
          <p:cNvPr id="5" name="Picture 4">
            <a:extLst>
              <a:ext uri="{FF2B5EF4-FFF2-40B4-BE49-F238E27FC236}">
                <a16:creationId xmlns:a16="http://schemas.microsoft.com/office/drawing/2014/main" id="{20CC7786-09F0-4084-B0F0-06677A87757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43526" y="864057"/>
            <a:ext cx="8691716" cy="5464665"/>
          </a:xfrm>
          <a:prstGeom prst="rect">
            <a:avLst/>
          </a:prstGeom>
        </p:spPr>
      </p:pic>
    </p:spTree>
    <p:extLst>
      <p:ext uri="{BB962C8B-B14F-4D97-AF65-F5344CB8AC3E}">
        <p14:creationId xmlns:p14="http://schemas.microsoft.com/office/powerpoint/2010/main" val="1034849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8D66FE-EF1D-4B42-A333-51B23E5A76F6}"/>
              </a:ext>
            </a:extLst>
          </p:cNvPr>
          <p:cNvSpPr>
            <a:spLocks noGrp="1"/>
          </p:cNvSpPr>
          <p:nvPr>
            <p:ph type="sldNum" sz="quarter" idx="10"/>
          </p:nvPr>
        </p:nvSpPr>
        <p:spPr>
          <a:xfrm>
            <a:off x="8482958" y="6270625"/>
            <a:ext cx="417516" cy="377825"/>
          </a:xfrm>
        </p:spPr>
        <p:txBody>
          <a:bodyPr/>
          <a:lstStyle/>
          <a:p>
            <a:pPr>
              <a:defRPr/>
            </a:pPr>
            <a:r>
              <a:rPr lang="en-US"/>
              <a:t> </a:t>
            </a:r>
            <a:fld id="{06ADB135-36B6-4959-87D9-4E06FB35FBEA}" type="slidenum">
              <a:rPr lang="en-US" smtClean="0"/>
              <a:pPr>
                <a:defRPr/>
              </a:pPr>
              <a:t>13</a:t>
            </a:fld>
            <a:endParaRPr lang="en-US" dirty="0"/>
          </a:p>
        </p:txBody>
      </p:sp>
      <p:sp>
        <p:nvSpPr>
          <p:cNvPr id="4" name="TextBox 3">
            <a:extLst>
              <a:ext uri="{FF2B5EF4-FFF2-40B4-BE49-F238E27FC236}">
                <a16:creationId xmlns:a16="http://schemas.microsoft.com/office/drawing/2014/main" id="{F57870B4-3781-4562-A8A9-B2965063ED4C}"/>
              </a:ext>
            </a:extLst>
          </p:cNvPr>
          <p:cNvSpPr txBox="1"/>
          <p:nvPr/>
        </p:nvSpPr>
        <p:spPr>
          <a:xfrm>
            <a:off x="157316" y="340837"/>
            <a:ext cx="8534400" cy="523220"/>
          </a:xfrm>
          <a:prstGeom prst="rect">
            <a:avLst/>
          </a:prstGeom>
          <a:noFill/>
        </p:spPr>
        <p:txBody>
          <a:bodyPr wrap="square" rtlCol="0">
            <a:spAutoFit/>
          </a:bodyPr>
          <a:lstStyle/>
          <a:p>
            <a:r>
              <a:rPr lang="en-US" sz="2800" b="1" dirty="0"/>
              <a:t>MWCOG Forecast Process</a:t>
            </a:r>
          </a:p>
        </p:txBody>
      </p:sp>
      <p:sp>
        <p:nvSpPr>
          <p:cNvPr id="5" name="TextBox 4">
            <a:extLst>
              <a:ext uri="{FF2B5EF4-FFF2-40B4-BE49-F238E27FC236}">
                <a16:creationId xmlns:a16="http://schemas.microsoft.com/office/drawing/2014/main" id="{BC5ED3A3-750E-4F53-A6B6-7CE81F2FDC56}"/>
              </a:ext>
            </a:extLst>
          </p:cNvPr>
          <p:cNvSpPr txBox="1"/>
          <p:nvPr/>
        </p:nvSpPr>
        <p:spPr>
          <a:xfrm>
            <a:off x="157316" y="878432"/>
            <a:ext cx="8534400" cy="6001643"/>
          </a:xfrm>
          <a:prstGeom prst="rect">
            <a:avLst/>
          </a:prstGeom>
          <a:noFill/>
        </p:spPr>
        <p:txBody>
          <a:bodyPr wrap="square" rtlCol="0">
            <a:spAutoFit/>
          </a:bodyPr>
          <a:lstStyle/>
          <a:p>
            <a:r>
              <a:rPr lang="en-US" sz="2400" b="1" dirty="0"/>
              <a:t>Households:</a:t>
            </a:r>
          </a:p>
          <a:p>
            <a:pPr marL="457200" indent="-457200">
              <a:buFont typeface="Arial" panose="020B0604020202020204" pitchFamily="34" charset="0"/>
              <a:buChar char="•"/>
            </a:pPr>
            <a:r>
              <a:rPr lang="en-US" sz="2400" dirty="0"/>
              <a:t>Assumes Logistic Curve with an upper limit 220,000 HH</a:t>
            </a:r>
          </a:p>
          <a:p>
            <a:pPr marL="457200" indent="-457200">
              <a:buFont typeface="Arial" panose="020B0604020202020204" pitchFamily="34" charset="0"/>
              <a:buChar char="•"/>
            </a:pPr>
            <a:r>
              <a:rPr lang="en-US" sz="2400" dirty="0"/>
              <a:t>Constrained by Comprehensive Plan</a:t>
            </a:r>
          </a:p>
          <a:p>
            <a:pPr marL="457200" indent="-457200">
              <a:buFont typeface="Arial" panose="020B0604020202020204" pitchFamily="34" charset="0"/>
              <a:buChar char="•"/>
            </a:pPr>
            <a:r>
              <a:rPr lang="en-US" sz="2400" dirty="0"/>
              <a:t>Reflects larger multi-family growth</a:t>
            </a:r>
          </a:p>
          <a:p>
            <a:pPr marL="457200" indent="-457200">
              <a:buFont typeface="Arial" panose="020B0604020202020204" pitchFamily="34" charset="0"/>
              <a:buChar char="•"/>
            </a:pPr>
            <a:r>
              <a:rPr lang="en-US" sz="2400" dirty="0"/>
              <a:t>Long-term decline of single-family growth rate</a:t>
            </a:r>
          </a:p>
          <a:p>
            <a:pPr marL="457200" indent="-457200">
              <a:buFont typeface="Arial" panose="020B0604020202020204" pitchFamily="34" charset="0"/>
              <a:buChar char="•"/>
            </a:pPr>
            <a:r>
              <a:rPr lang="en-US" sz="2400" dirty="0"/>
              <a:t>Future model: vacancy Rate will shrink to 3.0% (2020 Census)</a:t>
            </a:r>
          </a:p>
          <a:p>
            <a:pPr marL="457200" indent="-457200">
              <a:buFont typeface="Arial" panose="020B0604020202020204" pitchFamily="34" charset="0"/>
              <a:buChar char="•"/>
            </a:pPr>
            <a:endParaRPr lang="en-US" sz="2400" dirty="0"/>
          </a:p>
          <a:p>
            <a:r>
              <a:rPr lang="en-US" sz="2400" b="1" dirty="0"/>
              <a:t>Population:</a:t>
            </a:r>
          </a:p>
          <a:p>
            <a:pPr marL="342900" indent="-342900">
              <a:buFont typeface="Arial" panose="020B0604020202020204" pitchFamily="34" charset="0"/>
              <a:buChar char="•"/>
            </a:pPr>
            <a:r>
              <a:rPr lang="en-US" sz="2400" dirty="0"/>
              <a:t>Average household size by unit type applied, will increase to more than 3.12 (2020 Census) in future model</a:t>
            </a:r>
          </a:p>
          <a:p>
            <a:endParaRPr lang="en-US" sz="1600" b="1" dirty="0"/>
          </a:p>
          <a:p>
            <a:r>
              <a:rPr lang="en-US" sz="2400" b="1" dirty="0"/>
              <a:t>Employment:</a:t>
            </a:r>
          </a:p>
          <a:p>
            <a:pPr marL="457200" indent="-457200">
              <a:buFont typeface="Arial" panose="020B0604020202020204" pitchFamily="34" charset="0"/>
              <a:buChar char="•"/>
            </a:pPr>
            <a:r>
              <a:rPr lang="en-US" sz="2400" dirty="0"/>
              <a:t>Assumes PWC as a % of MSA will continue to grow</a:t>
            </a:r>
          </a:p>
          <a:p>
            <a:pPr marL="457200" indent="-457200">
              <a:buFont typeface="Arial" panose="020B0604020202020204" pitchFamily="34" charset="0"/>
              <a:buChar char="•"/>
            </a:pPr>
            <a:r>
              <a:rPr lang="en-US" sz="2400" dirty="0"/>
              <a:t>Model updated with latest at-place employment data</a:t>
            </a:r>
          </a:p>
          <a:p>
            <a:endParaRPr lang="en-US" sz="1600" dirty="0"/>
          </a:p>
          <a:p>
            <a:endParaRPr lang="en-US" sz="1600" b="1" dirty="0"/>
          </a:p>
          <a:p>
            <a:endParaRPr lang="en-US" sz="2400" b="1" dirty="0"/>
          </a:p>
        </p:txBody>
      </p:sp>
    </p:spTree>
    <p:extLst>
      <p:ext uri="{BB962C8B-B14F-4D97-AF65-F5344CB8AC3E}">
        <p14:creationId xmlns:p14="http://schemas.microsoft.com/office/powerpoint/2010/main" val="3869346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8D66FE-EF1D-4B42-A333-51B23E5A76F6}"/>
              </a:ext>
            </a:extLst>
          </p:cNvPr>
          <p:cNvSpPr>
            <a:spLocks noGrp="1"/>
          </p:cNvSpPr>
          <p:nvPr>
            <p:ph type="sldNum" sz="quarter" idx="10"/>
          </p:nvPr>
        </p:nvSpPr>
        <p:spPr>
          <a:xfrm>
            <a:off x="8482958" y="6270625"/>
            <a:ext cx="417516" cy="377825"/>
          </a:xfrm>
        </p:spPr>
        <p:txBody>
          <a:bodyPr/>
          <a:lstStyle/>
          <a:p>
            <a:pPr>
              <a:defRPr/>
            </a:pPr>
            <a:r>
              <a:rPr lang="en-US"/>
              <a:t> </a:t>
            </a:r>
            <a:fld id="{06ADB135-36B6-4959-87D9-4E06FB35FBEA}" type="slidenum">
              <a:rPr lang="en-US" smtClean="0"/>
              <a:pPr>
                <a:defRPr/>
              </a:pPr>
              <a:t>14</a:t>
            </a:fld>
            <a:endParaRPr lang="en-US" dirty="0"/>
          </a:p>
        </p:txBody>
      </p:sp>
      <p:sp>
        <p:nvSpPr>
          <p:cNvPr id="4" name="TextBox 3">
            <a:extLst>
              <a:ext uri="{FF2B5EF4-FFF2-40B4-BE49-F238E27FC236}">
                <a16:creationId xmlns:a16="http://schemas.microsoft.com/office/drawing/2014/main" id="{F57870B4-3781-4562-A8A9-B2965063ED4C}"/>
              </a:ext>
            </a:extLst>
          </p:cNvPr>
          <p:cNvSpPr txBox="1"/>
          <p:nvPr/>
        </p:nvSpPr>
        <p:spPr>
          <a:xfrm>
            <a:off x="157316" y="340837"/>
            <a:ext cx="8534400" cy="523220"/>
          </a:xfrm>
          <a:prstGeom prst="rect">
            <a:avLst/>
          </a:prstGeom>
          <a:noFill/>
        </p:spPr>
        <p:txBody>
          <a:bodyPr wrap="square" rtlCol="0">
            <a:spAutoFit/>
          </a:bodyPr>
          <a:lstStyle/>
          <a:p>
            <a:r>
              <a:rPr lang="en-US" sz="2800" b="1" dirty="0"/>
              <a:t>COG 9.2: Prince William</a:t>
            </a:r>
          </a:p>
        </p:txBody>
      </p:sp>
      <p:graphicFrame>
        <p:nvGraphicFramePr>
          <p:cNvPr id="3" name="Table 2">
            <a:extLst>
              <a:ext uri="{FF2B5EF4-FFF2-40B4-BE49-F238E27FC236}">
                <a16:creationId xmlns:a16="http://schemas.microsoft.com/office/drawing/2014/main" id="{C23EB62E-22D5-479D-9FB3-E7314779588D}"/>
              </a:ext>
            </a:extLst>
          </p:cNvPr>
          <p:cNvGraphicFramePr>
            <a:graphicFrameLocks noGrp="1"/>
          </p:cNvGraphicFramePr>
          <p:nvPr>
            <p:extLst>
              <p:ext uri="{D42A27DB-BD31-4B8C-83A1-F6EECF244321}">
                <p14:modId xmlns:p14="http://schemas.microsoft.com/office/powerpoint/2010/main" val="2108016344"/>
              </p:ext>
            </p:extLst>
          </p:nvPr>
        </p:nvGraphicFramePr>
        <p:xfrm>
          <a:off x="1493459" y="1236274"/>
          <a:ext cx="6157081" cy="4886308"/>
        </p:xfrm>
        <a:graphic>
          <a:graphicData uri="http://schemas.openxmlformats.org/drawingml/2006/table">
            <a:tbl>
              <a:tblPr/>
              <a:tblGrid>
                <a:gridCol w="1662178">
                  <a:extLst>
                    <a:ext uri="{9D8B030D-6E8A-4147-A177-3AD203B41FA5}">
                      <a16:colId xmlns:a16="http://schemas.microsoft.com/office/drawing/2014/main" val="3641498438"/>
                    </a:ext>
                  </a:extLst>
                </a:gridCol>
                <a:gridCol w="1498301">
                  <a:extLst>
                    <a:ext uri="{9D8B030D-6E8A-4147-A177-3AD203B41FA5}">
                      <a16:colId xmlns:a16="http://schemas.microsoft.com/office/drawing/2014/main" val="1868986738"/>
                    </a:ext>
                  </a:extLst>
                </a:gridCol>
                <a:gridCol w="1498301">
                  <a:extLst>
                    <a:ext uri="{9D8B030D-6E8A-4147-A177-3AD203B41FA5}">
                      <a16:colId xmlns:a16="http://schemas.microsoft.com/office/drawing/2014/main" val="2381498213"/>
                    </a:ext>
                  </a:extLst>
                </a:gridCol>
                <a:gridCol w="1498301">
                  <a:extLst>
                    <a:ext uri="{9D8B030D-6E8A-4147-A177-3AD203B41FA5}">
                      <a16:colId xmlns:a16="http://schemas.microsoft.com/office/drawing/2014/main" val="3444876045"/>
                    </a:ext>
                  </a:extLst>
                </a:gridCol>
              </a:tblGrid>
              <a:tr h="351165">
                <a:tc>
                  <a:txBody>
                    <a:bodyPr/>
                    <a:lstStyle/>
                    <a:p>
                      <a:pPr algn="l" fontAlgn="b"/>
                      <a:r>
                        <a:rPr lang="en-US" sz="1900" b="0" i="0" u="none" strike="noStrike" dirty="0">
                          <a:solidFill>
                            <a:schemeClr val="tx1"/>
                          </a:solidFill>
                          <a:effectLst/>
                          <a:latin typeface="Calibri" panose="020F0502020204030204" pitchFamily="34" charset="0"/>
                        </a:rPr>
                        <a:t> </a:t>
                      </a:r>
                    </a:p>
                  </a:txBody>
                  <a:tcPr marL="17559" marR="17559" marT="17559" marB="0"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r" fontAlgn="b"/>
                      <a:r>
                        <a:rPr lang="en-US" sz="2000" b="1" i="0" u="none" strike="noStrike" dirty="0">
                          <a:solidFill>
                            <a:schemeClr val="tx1"/>
                          </a:solidFill>
                          <a:effectLst/>
                          <a:latin typeface="Calibri" panose="020F0502020204030204" pitchFamily="34" charset="0"/>
                        </a:rPr>
                        <a:t>Households</a:t>
                      </a:r>
                    </a:p>
                  </a:txBody>
                  <a:tcPr marL="17559" marR="17559" marT="17559" marB="0"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r" fontAlgn="b"/>
                      <a:r>
                        <a:rPr lang="en-US" sz="2000" b="1" i="0" u="none" strike="noStrike" dirty="0">
                          <a:solidFill>
                            <a:schemeClr val="tx1"/>
                          </a:solidFill>
                          <a:effectLst/>
                          <a:latin typeface="Calibri" panose="020F0502020204030204" pitchFamily="34" charset="0"/>
                        </a:rPr>
                        <a:t>Population</a:t>
                      </a:r>
                    </a:p>
                  </a:txBody>
                  <a:tcPr marL="17559" marR="17559" marT="17559" marB="0"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r" fontAlgn="b"/>
                      <a:r>
                        <a:rPr lang="en-US" sz="2000" b="1" i="0" u="none" strike="noStrike" dirty="0">
                          <a:solidFill>
                            <a:schemeClr val="tx1"/>
                          </a:solidFill>
                          <a:effectLst/>
                          <a:latin typeface="Calibri" panose="020F0502020204030204" pitchFamily="34" charset="0"/>
                        </a:rPr>
                        <a:t>Employment </a:t>
                      </a:r>
                    </a:p>
                  </a:txBody>
                  <a:tcPr marL="17559" marR="17559" marT="17559" marB="0" anchor="b">
                    <a:lnL>
                      <a:noFill/>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9545029"/>
                  </a:ext>
                </a:extLst>
              </a:tr>
              <a:tr h="351165">
                <a:tc>
                  <a:txBody>
                    <a:bodyPr/>
                    <a:lstStyle/>
                    <a:p>
                      <a:pPr algn="l" fontAlgn="b"/>
                      <a:r>
                        <a:rPr lang="en-US" sz="2000" b="1" i="0" u="none" strike="noStrike" dirty="0">
                          <a:solidFill>
                            <a:schemeClr val="tx1"/>
                          </a:solidFill>
                          <a:effectLst/>
                          <a:latin typeface="Times New Roman" panose="02020603050405020304" pitchFamily="18" charset="0"/>
                        </a:rPr>
                        <a:t>2015</a:t>
                      </a:r>
                    </a:p>
                  </a:txBody>
                  <a:tcPr marL="17559" marR="17559" marT="17559" marB="0" anchor="b">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r" fontAlgn="b"/>
                      <a:r>
                        <a:rPr lang="en-US" sz="1900" b="1" i="0" u="none" strike="noStrike" dirty="0">
                          <a:solidFill>
                            <a:schemeClr val="tx1"/>
                          </a:solidFill>
                          <a:effectLst/>
                          <a:latin typeface="Calibri" panose="020F0502020204030204" pitchFamily="34" charset="0"/>
                        </a:rPr>
                        <a:t>142,900</a:t>
                      </a:r>
                    </a:p>
                  </a:txBody>
                  <a:tcPr marL="17559" marR="17559" marT="17559" marB="0" anchor="b">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r" fontAlgn="b"/>
                      <a:r>
                        <a:rPr lang="en-US" sz="1900" b="1" i="0" u="none" strike="noStrike">
                          <a:solidFill>
                            <a:schemeClr val="tx1"/>
                          </a:solidFill>
                          <a:effectLst/>
                          <a:latin typeface="Calibri" panose="020F0502020204030204" pitchFamily="34" charset="0"/>
                        </a:rPr>
                        <a:t>444,800</a:t>
                      </a:r>
                    </a:p>
                  </a:txBody>
                  <a:tcPr marL="17559" marR="17559" marT="17559" marB="0" anchor="b">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r" fontAlgn="b"/>
                      <a:r>
                        <a:rPr lang="en-US" sz="1900" b="1" i="0" u="none" strike="noStrike">
                          <a:solidFill>
                            <a:schemeClr val="tx1"/>
                          </a:solidFill>
                          <a:effectLst/>
                          <a:latin typeface="Calibri" panose="020F0502020204030204" pitchFamily="34" charset="0"/>
                        </a:rPr>
                        <a:t>143,000</a:t>
                      </a:r>
                    </a:p>
                  </a:txBody>
                  <a:tcPr marL="17559" marR="17559" marT="17559" marB="0" anchor="b">
                    <a:lnL>
                      <a:noFill/>
                    </a:lnL>
                    <a:lnR>
                      <a:noFill/>
                    </a:lnR>
                    <a:lnT w="1270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371839730"/>
                  </a:ext>
                </a:extLst>
              </a:tr>
              <a:tr h="351165">
                <a:tc>
                  <a:txBody>
                    <a:bodyPr/>
                    <a:lstStyle/>
                    <a:p>
                      <a:pPr algn="l" fontAlgn="b"/>
                      <a:r>
                        <a:rPr lang="en-US" sz="2000" b="1" i="0" u="none" strike="noStrike" dirty="0">
                          <a:solidFill>
                            <a:schemeClr val="tx1"/>
                          </a:solidFill>
                          <a:effectLst/>
                          <a:latin typeface="Times New Roman" panose="02020603050405020304" pitchFamily="18" charset="0"/>
                        </a:rPr>
                        <a:t>2020</a:t>
                      </a:r>
                    </a:p>
                  </a:txBody>
                  <a:tcPr marL="17559" marR="17559" marT="17559" marB="0" anchor="b">
                    <a:lnL>
                      <a:noFill/>
                    </a:lnL>
                    <a:lnR>
                      <a:noFill/>
                    </a:lnR>
                    <a:lnT>
                      <a:noFill/>
                    </a:lnT>
                    <a:lnB>
                      <a:noFill/>
                    </a:lnB>
                    <a:noFill/>
                  </a:tcPr>
                </a:tc>
                <a:tc>
                  <a:txBody>
                    <a:bodyPr/>
                    <a:lstStyle/>
                    <a:p>
                      <a:pPr algn="r" fontAlgn="b"/>
                      <a:r>
                        <a:rPr lang="en-US" sz="1900" b="1" i="0" u="none" strike="noStrike">
                          <a:solidFill>
                            <a:schemeClr val="tx1"/>
                          </a:solidFill>
                          <a:effectLst/>
                          <a:latin typeface="Calibri" panose="020F0502020204030204" pitchFamily="34" charset="0"/>
                        </a:rPr>
                        <a:t>151,000</a:t>
                      </a:r>
                    </a:p>
                  </a:txBody>
                  <a:tcPr marL="17559" marR="17559" marT="17559" marB="0" anchor="b">
                    <a:lnL>
                      <a:noFill/>
                    </a:lnL>
                    <a:lnR>
                      <a:noFill/>
                    </a:lnR>
                    <a:lnT>
                      <a:noFill/>
                    </a:lnT>
                    <a:lnB>
                      <a:noFill/>
                    </a:lnB>
                    <a:noFill/>
                  </a:tcPr>
                </a:tc>
                <a:tc>
                  <a:txBody>
                    <a:bodyPr/>
                    <a:lstStyle/>
                    <a:p>
                      <a:pPr algn="r" fontAlgn="b"/>
                      <a:r>
                        <a:rPr lang="en-US" sz="1900" b="1" i="0" u="none" strike="noStrike" dirty="0">
                          <a:solidFill>
                            <a:schemeClr val="tx1"/>
                          </a:solidFill>
                          <a:effectLst/>
                          <a:latin typeface="Calibri" panose="020F0502020204030204" pitchFamily="34" charset="0"/>
                        </a:rPr>
                        <a:t>468,400</a:t>
                      </a:r>
                    </a:p>
                  </a:txBody>
                  <a:tcPr marL="17559" marR="17559" marT="17559" marB="0" anchor="b">
                    <a:lnL>
                      <a:noFill/>
                    </a:lnL>
                    <a:lnR>
                      <a:noFill/>
                    </a:lnR>
                    <a:lnT>
                      <a:noFill/>
                    </a:lnT>
                    <a:lnB>
                      <a:noFill/>
                    </a:lnB>
                    <a:noFill/>
                  </a:tcPr>
                </a:tc>
                <a:tc>
                  <a:txBody>
                    <a:bodyPr/>
                    <a:lstStyle/>
                    <a:p>
                      <a:pPr algn="r" fontAlgn="b"/>
                      <a:r>
                        <a:rPr lang="en-US" sz="1900" b="1" i="0" u="none" strike="noStrike">
                          <a:solidFill>
                            <a:schemeClr val="tx1"/>
                          </a:solidFill>
                          <a:effectLst/>
                          <a:latin typeface="Calibri" panose="020F0502020204030204" pitchFamily="34" charset="0"/>
                        </a:rPr>
                        <a:t>164,800</a:t>
                      </a:r>
                    </a:p>
                  </a:txBody>
                  <a:tcPr marL="17559" marR="17559" marT="17559" marB="0" anchor="b">
                    <a:lnL>
                      <a:noFill/>
                    </a:lnL>
                    <a:lnR>
                      <a:noFill/>
                    </a:lnR>
                    <a:lnT>
                      <a:noFill/>
                    </a:lnT>
                    <a:lnB>
                      <a:noFill/>
                    </a:lnB>
                    <a:noFill/>
                  </a:tcPr>
                </a:tc>
                <a:extLst>
                  <a:ext uri="{0D108BD9-81ED-4DB2-BD59-A6C34878D82A}">
                    <a16:rowId xmlns:a16="http://schemas.microsoft.com/office/drawing/2014/main" val="1003453548"/>
                  </a:ext>
                </a:extLst>
              </a:tr>
              <a:tr h="351165">
                <a:tc>
                  <a:txBody>
                    <a:bodyPr/>
                    <a:lstStyle/>
                    <a:p>
                      <a:pPr algn="l" fontAlgn="b"/>
                      <a:r>
                        <a:rPr lang="en-US" sz="2000" b="1" i="0" u="none" strike="noStrike">
                          <a:solidFill>
                            <a:schemeClr val="tx1"/>
                          </a:solidFill>
                          <a:effectLst/>
                          <a:latin typeface="Times New Roman" panose="02020603050405020304" pitchFamily="18" charset="0"/>
                        </a:rPr>
                        <a:t>2025</a:t>
                      </a:r>
                    </a:p>
                  </a:txBody>
                  <a:tcPr marL="17559" marR="17559" marT="17559" marB="0" anchor="b">
                    <a:lnL>
                      <a:noFill/>
                    </a:lnL>
                    <a:lnR>
                      <a:noFill/>
                    </a:lnR>
                    <a:lnT>
                      <a:noFill/>
                    </a:lnT>
                    <a:lnB>
                      <a:noFill/>
                    </a:lnB>
                    <a:noFill/>
                  </a:tcPr>
                </a:tc>
                <a:tc>
                  <a:txBody>
                    <a:bodyPr/>
                    <a:lstStyle/>
                    <a:p>
                      <a:pPr algn="r" fontAlgn="b"/>
                      <a:r>
                        <a:rPr lang="en-US" sz="1900" b="1" i="0" u="none" strike="noStrike">
                          <a:solidFill>
                            <a:schemeClr val="tx1"/>
                          </a:solidFill>
                          <a:effectLst/>
                          <a:latin typeface="Calibri" panose="020F0502020204030204" pitchFamily="34" charset="0"/>
                        </a:rPr>
                        <a:t>167,100</a:t>
                      </a:r>
                    </a:p>
                  </a:txBody>
                  <a:tcPr marL="17559" marR="17559" marT="17559" marB="0" anchor="b">
                    <a:lnL>
                      <a:noFill/>
                    </a:lnL>
                    <a:lnR>
                      <a:noFill/>
                    </a:lnR>
                    <a:lnT>
                      <a:noFill/>
                    </a:lnT>
                    <a:lnB>
                      <a:noFill/>
                    </a:lnB>
                    <a:noFill/>
                  </a:tcPr>
                </a:tc>
                <a:tc>
                  <a:txBody>
                    <a:bodyPr/>
                    <a:lstStyle/>
                    <a:p>
                      <a:pPr algn="r" fontAlgn="b"/>
                      <a:r>
                        <a:rPr lang="en-US" sz="1900" b="1" i="0" u="none" strike="noStrike" dirty="0">
                          <a:solidFill>
                            <a:schemeClr val="tx1"/>
                          </a:solidFill>
                          <a:effectLst/>
                          <a:latin typeface="Calibri" panose="020F0502020204030204" pitchFamily="34" charset="0"/>
                        </a:rPr>
                        <a:t>504,200</a:t>
                      </a:r>
                    </a:p>
                  </a:txBody>
                  <a:tcPr marL="17559" marR="17559" marT="17559" marB="0" anchor="b">
                    <a:lnL>
                      <a:noFill/>
                    </a:lnL>
                    <a:lnR>
                      <a:noFill/>
                    </a:lnR>
                    <a:lnT>
                      <a:noFill/>
                    </a:lnT>
                    <a:lnB>
                      <a:noFill/>
                    </a:lnB>
                    <a:noFill/>
                  </a:tcPr>
                </a:tc>
                <a:tc>
                  <a:txBody>
                    <a:bodyPr/>
                    <a:lstStyle/>
                    <a:p>
                      <a:pPr algn="r" fontAlgn="b"/>
                      <a:r>
                        <a:rPr lang="en-US" sz="1900" b="1" i="0" u="none" strike="noStrike">
                          <a:solidFill>
                            <a:schemeClr val="tx1"/>
                          </a:solidFill>
                          <a:effectLst/>
                          <a:latin typeface="Calibri" panose="020F0502020204030204" pitchFamily="34" charset="0"/>
                        </a:rPr>
                        <a:t>184,400</a:t>
                      </a:r>
                    </a:p>
                  </a:txBody>
                  <a:tcPr marL="17559" marR="17559" marT="17559" marB="0" anchor="b">
                    <a:lnL>
                      <a:noFill/>
                    </a:lnL>
                    <a:lnR>
                      <a:noFill/>
                    </a:lnR>
                    <a:lnT>
                      <a:noFill/>
                    </a:lnT>
                    <a:lnB>
                      <a:noFill/>
                    </a:lnB>
                    <a:noFill/>
                  </a:tcPr>
                </a:tc>
                <a:extLst>
                  <a:ext uri="{0D108BD9-81ED-4DB2-BD59-A6C34878D82A}">
                    <a16:rowId xmlns:a16="http://schemas.microsoft.com/office/drawing/2014/main" val="2355833084"/>
                  </a:ext>
                </a:extLst>
              </a:tr>
              <a:tr h="351165">
                <a:tc>
                  <a:txBody>
                    <a:bodyPr/>
                    <a:lstStyle/>
                    <a:p>
                      <a:pPr algn="l" fontAlgn="b"/>
                      <a:r>
                        <a:rPr lang="en-US" sz="2000" b="1" i="0" u="none" strike="noStrike">
                          <a:solidFill>
                            <a:schemeClr val="tx1"/>
                          </a:solidFill>
                          <a:effectLst/>
                          <a:latin typeface="Times New Roman" panose="02020603050405020304" pitchFamily="18" charset="0"/>
                        </a:rPr>
                        <a:t>2030</a:t>
                      </a:r>
                    </a:p>
                  </a:txBody>
                  <a:tcPr marL="17559" marR="17559" marT="17559" marB="0" anchor="b">
                    <a:lnL>
                      <a:noFill/>
                    </a:lnL>
                    <a:lnR>
                      <a:noFill/>
                    </a:lnR>
                    <a:lnT>
                      <a:noFill/>
                    </a:lnT>
                    <a:lnB>
                      <a:noFill/>
                    </a:lnB>
                    <a:noFill/>
                  </a:tcPr>
                </a:tc>
                <a:tc>
                  <a:txBody>
                    <a:bodyPr/>
                    <a:lstStyle/>
                    <a:p>
                      <a:pPr algn="r" fontAlgn="b"/>
                      <a:r>
                        <a:rPr lang="en-US" sz="1900" b="1" i="0" u="none" strike="noStrike">
                          <a:solidFill>
                            <a:schemeClr val="tx1"/>
                          </a:solidFill>
                          <a:effectLst/>
                          <a:latin typeface="Calibri" panose="020F0502020204030204" pitchFamily="34" charset="0"/>
                        </a:rPr>
                        <a:t>176,900</a:t>
                      </a:r>
                    </a:p>
                  </a:txBody>
                  <a:tcPr marL="17559" marR="17559" marT="17559" marB="0" anchor="b">
                    <a:lnL>
                      <a:noFill/>
                    </a:lnL>
                    <a:lnR>
                      <a:noFill/>
                    </a:lnR>
                    <a:lnT>
                      <a:noFill/>
                    </a:lnT>
                    <a:lnB>
                      <a:noFill/>
                    </a:lnB>
                    <a:noFill/>
                  </a:tcPr>
                </a:tc>
                <a:tc>
                  <a:txBody>
                    <a:bodyPr/>
                    <a:lstStyle/>
                    <a:p>
                      <a:pPr algn="r" fontAlgn="b"/>
                      <a:r>
                        <a:rPr lang="en-US" sz="1900" b="1" i="0" u="none" strike="noStrike" dirty="0">
                          <a:solidFill>
                            <a:schemeClr val="tx1"/>
                          </a:solidFill>
                          <a:effectLst/>
                          <a:latin typeface="Calibri" panose="020F0502020204030204" pitchFamily="34" charset="0"/>
                        </a:rPr>
                        <a:t>530,300</a:t>
                      </a:r>
                    </a:p>
                  </a:txBody>
                  <a:tcPr marL="17559" marR="17559" marT="17559" marB="0" anchor="b">
                    <a:lnL>
                      <a:noFill/>
                    </a:lnL>
                    <a:lnR>
                      <a:noFill/>
                    </a:lnR>
                    <a:lnT>
                      <a:noFill/>
                    </a:lnT>
                    <a:lnB>
                      <a:noFill/>
                    </a:lnB>
                    <a:noFill/>
                  </a:tcPr>
                </a:tc>
                <a:tc>
                  <a:txBody>
                    <a:bodyPr/>
                    <a:lstStyle/>
                    <a:p>
                      <a:pPr algn="r" fontAlgn="b"/>
                      <a:r>
                        <a:rPr lang="en-US" sz="1900" b="1" i="0" u="none" strike="noStrike">
                          <a:solidFill>
                            <a:schemeClr val="tx1"/>
                          </a:solidFill>
                          <a:effectLst/>
                          <a:latin typeface="Calibri" panose="020F0502020204030204" pitchFamily="34" charset="0"/>
                        </a:rPr>
                        <a:t>203,800</a:t>
                      </a:r>
                    </a:p>
                  </a:txBody>
                  <a:tcPr marL="17559" marR="17559" marT="17559" marB="0" anchor="b">
                    <a:lnL>
                      <a:noFill/>
                    </a:lnL>
                    <a:lnR>
                      <a:noFill/>
                    </a:lnR>
                    <a:lnT>
                      <a:noFill/>
                    </a:lnT>
                    <a:lnB>
                      <a:noFill/>
                    </a:lnB>
                    <a:noFill/>
                  </a:tcPr>
                </a:tc>
                <a:extLst>
                  <a:ext uri="{0D108BD9-81ED-4DB2-BD59-A6C34878D82A}">
                    <a16:rowId xmlns:a16="http://schemas.microsoft.com/office/drawing/2014/main" val="2377391910"/>
                  </a:ext>
                </a:extLst>
              </a:tr>
              <a:tr h="351165">
                <a:tc>
                  <a:txBody>
                    <a:bodyPr/>
                    <a:lstStyle/>
                    <a:p>
                      <a:pPr algn="l" fontAlgn="b"/>
                      <a:r>
                        <a:rPr lang="en-US" sz="2000" b="1" i="0" u="none" strike="noStrike" dirty="0">
                          <a:solidFill>
                            <a:schemeClr val="tx1"/>
                          </a:solidFill>
                          <a:effectLst/>
                          <a:latin typeface="Times New Roman" panose="02020603050405020304" pitchFamily="18" charset="0"/>
                        </a:rPr>
                        <a:t>2035</a:t>
                      </a:r>
                    </a:p>
                  </a:txBody>
                  <a:tcPr marL="17559" marR="17559" marT="17559" marB="0" anchor="b">
                    <a:lnL>
                      <a:noFill/>
                    </a:lnL>
                    <a:lnR>
                      <a:noFill/>
                    </a:lnR>
                    <a:lnT>
                      <a:noFill/>
                    </a:lnT>
                    <a:lnB>
                      <a:noFill/>
                    </a:lnB>
                    <a:noFill/>
                  </a:tcPr>
                </a:tc>
                <a:tc>
                  <a:txBody>
                    <a:bodyPr/>
                    <a:lstStyle/>
                    <a:p>
                      <a:pPr algn="r" fontAlgn="b"/>
                      <a:r>
                        <a:rPr lang="en-US" sz="1900" b="1" i="0" u="none" strike="noStrike">
                          <a:solidFill>
                            <a:schemeClr val="tx1"/>
                          </a:solidFill>
                          <a:effectLst/>
                          <a:latin typeface="Calibri" panose="020F0502020204030204" pitchFamily="34" charset="0"/>
                        </a:rPr>
                        <a:t>185,200</a:t>
                      </a:r>
                    </a:p>
                  </a:txBody>
                  <a:tcPr marL="17559" marR="17559" marT="17559" marB="0" anchor="b">
                    <a:lnL>
                      <a:noFill/>
                    </a:lnL>
                    <a:lnR>
                      <a:noFill/>
                    </a:lnR>
                    <a:lnT>
                      <a:noFill/>
                    </a:lnT>
                    <a:lnB>
                      <a:noFill/>
                    </a:lnB>
                    <a:noFill/>
                  </a:tcPr>
                </a:tc>
                <a:tc>
                  <a:txBody>
                    <a:bodyPr/>
                    <a:lstStyle/>
                    <a:p>
                      <a:pPr algn="r" fontAlgn="b"/>
                      <a:r>
                        <a:rPr lang="en-US" sz="1900" b="1" i="0" u="none" strike="noStrike">
                          <a:solidFill>
                            <a:schemeClr val="tx1"/>
                          </a:solidFill>
                          <a:effectLst/>
                          <a:latin typeface="Calibri" panose="020F0502020204030204" pitchFamily="34" charset="0"/>
                        </a:rPr>
                        <a:t>551,600</a:t>
                      </a:r>
                    </a:p>
                  </a:txBody>
                  <a:tcPr marL="17559" marR="17559" marT="17559" marB="0" anchor="b">
                    <a:lnL>
                      <a:noFill/>
                    </a:lnL>
                    <a:lnR>
                      <a:noFill/>
                    </a:lnR>
                    <a:lnT>
                      <a:noFill/>
                    </a:lnT>
                    <a:lnB>
                      <a:noFill/>
                    </a:lnB>
                    <a:noFill/>
                  </a:tcPr>
                </a:tc>
                <a:tc>
                  <a:txBody>
                    <a:bodyPr/>
                    <a:lstStyle/>
                    <a:p>
                      <a:pPr algn="r" fontAlgn="b"/>
                      <a:r>
                        <a:rPr lang="en-US" sz="1900" b="1" i="0" u="none" strike="noStrike">
                          <a:solidFill>
                            <a:schemeClr val="tx1"/>
                          </a:solidFill>
                          <a:effectLst/>
                          <a:latin typeface="Calibri" panose="020F0502020204030204" pitchFamily="34" charset="0"/>
                        </a:rPr>
                        <a:t>222,500</a:t>
                      </a:r>
                    </a:p>
                  </a:txBody>
                  <a:tcPr marL="17559" marR="17559" marT="17559" marB="0" anchor="b">
                    <a:lnL>
                      <a:noFill/>
                    </a:lnL>
                    <a:lnR>
                      <a:noFill/>
                    </a:lnR>
                    <a:lnT>
                      <a:noFill/>
                    </a:lnT>
                    <a:lnB>
                      <a:noFill/>
                    </a:lnB>
                    <a:noFill/>
                  </a:tcPr>
                </a:tc>
                <a:extLst>
                  <a:ext uri="{0D108BD9-81ED-4DB2-BD59-A6C34878D82A}">
                    <a16:rowId xmlns:a16="http://schemas.microsoft.com/office/drawing/2014/main" val="1040169881"/>
                  </a:ext>
                </a:extLst>
              </a:tr>
              <a:tr h="351165">
                <a:tc>
                  <a:txBody>
                    <a:bodyPr/>
                    <a:lstStyle/>
                    <a:p>
                      <a:pPr algn="l" fontAlgn="b"/>
                      <a:r>
                        <a:rPr lang="en-US" sz="2000" b="1" i="0" u="none" strike="noStrike">
                          <a:solidFill>
                            <a:schemeClr val="tx1"/>
                          </a:solidFill>
                          <a:effectLst/>
                          <a:latin typeface="Times New Roman" panose="02020603050405020304" pitchFamily="18" charset="0"/>
                        </a:rPr>
                        <a:t>2040</a:t>
                      </a:r>
                    </a:p>
                  </a:txBody>
                  <a:tcPr marL="17559" marR="17559" marT="17559" marB="0" anchor="b">
                    <a:lnL>
                      <a:noFill/>
                    </a:lnL>
                    <a:lnR>
                      <a:noFill/>
                    </a:lnR>
                    <a:lnT>
                      <a:noFill/>
                    </a:lnT>
                    <a:lnB>
                      <a:noFill/>
                    </a:lnB>
                    <a:noFill/>
                  </a:tcPr>
                </a:tc>
                <a:tc>
                  <a:txBody>
                    <a:bodyPr/>
                    <a:lstStyle/>
                    <a:p>
                      <a:pPr algn="r" fontAlgn="b"/>
                      <a:r>
                        <a:rPr lang="en-US" sz="1900" b="1" i="0" u="none" strike="noStrike">
                          <a:solidFill>
                            <a:schemeClr val="tx1"/>
                          </a:solidFill>
                          <a:effectLst/>
                          <a:latin typeface="Calibri" panose="020F0502020204030204" pitchFamily="34" charset="0"/>
                        </a:rPr>
                        <a:t>191,800</a:t>
                      </a:r>
                    </a:p>
                  </a:txBody>
                  <a:tcPr marL="17559" marR="17559" marT="17559" marB="0" anchor="b">
                    <a:lnL>
                      <a:noFill/>
                    </a:lnL>
                    <a:lnR>
                      <a:noFill/>
                    </a:lnR>
                    <a:lnT>
                      <a:noFill/>
                    </a:lnT>
                    <a:lnB>
                      <a:noFill/>
                    </a:lnB>
                    <a:noFill/>
                  </a:tcPr>
                </a:tc>
                <a:tc>
                  <a:txBody>
                    <a:bodyPr/>
                    <a:lstStyle/>
                    <a:p>
                      <a:pPr algn="r" fontAlgn="b"/>
                      <a:r>
                        <a:rPr lang="en-US" sz="1900" b="1" i="0" u="none" strike="noStrike">
                          <a:solidFill>
                            <a:schemeClr val="tx1"/>
                          </a:solidFill>
                          <a:effectLst/>
                          <a:latin typeface="Calibri" panose="020F0502020204030204" pitchFamily="34" charset="0"/>
                        </a:rPr>
                        <a:t>569,200</a:t>
                      </a:r>
                    </a:p>
                  </a:txBody>
                  <a:tcPr marL="17559" marR="17559" marT="17559" marB="0" anchor="b">
                    <a:lnL>
                      <a:noFill/>
                    </a:lnL>
                    <a:lnR>
                      <a:noFill/>
                    </a:lnR>
                    <a:lnT>
                      <a:noFill/>
                    </a:lnT>
                    <a:lnB>
                      <a:noFill/>
                    </a:lnB>
                    <a:noFill/>
                  </a:tcPr>
                </a:tc>
                <a:tc>
                  <a:txBody>
                    <a:bodyPr/>
                    <a:lstStyle/>
                    <a:p>
                      <a:pPr algn="r" fontAlgn="b"/>
                      <a:r>
                        <a:rPr lang="en-US" sz="1900" b="1" i="0" u="none" strike="noStrike" dirty="0">
                          <a:solidFill>
                            <a:schemeClr val="tx1"/>
                          </a:solidFill>
                          <a:effectLst/>
                          <a:latin typeface="Calibri" panose="020F0502020204030204" pitchFamily="34" charset="0"/>
                        </a:rPr>
                        <a:t>240,900</a:t>
                      </a:r>
                    </a:p>
                  </a:txBody>
                  <a:tcPr marL="17559" marR="17559" marT="17559" marB="0" anchor="b">
                    <a:lnL>
                      <a:noFill/>
                    </a:lnL>
                    <a:lnR>
                      <a:noFill/>
                    </a:lnR>
                    <a:lnT>
                      <a:noFill/>
                    </a:lnT>
                    <a:lnB>
                      <a:noFill/>
                    </a:lnB>
                    <a:noFill/>
                  </a:tcPr>
                </a:tc>
                <a:extLst>
                  <a:ext uri="{0D108BD9-81ED-4DB2-BD59-A6C34878D82A}">
                    <a16:rowId xmlns:a16="http://schemas.microsoft.com/office/drawing/2014/main" val="422676102"/>
                  </a:ext>
                </a:extLst>
              </a:tr>
              <a:tr h="351165">
                <a:tc>
                  <a:txBody>
                    <a:bodyPr/>
                    <a:lstStyle/>
                    <a:p>
                      <a:pPr algn="l" fontAlgn="b"/>
                      <a:r>
                        <a:rPr lang="en-US" sz="2000" b="1" i="0" u="none" strike="noStrike" dirty="0">
                          <a:solidFill>
                            <a:schemeClr val="tx1"/>
                          </a:solidFill>
                          <a:effectLst/>
                          <a:latin typeface="Times New Roman" panose="02020603050405020304" pitchFamily="18" charset="0"/>
                        </a:rPr>
                        <a:t>2045</a:t>
                      </a:r>
                    </a:p>
                  </a:txBody>
                  <a:tcPr marL="17559" marR="17559" marT="17559" marB="0"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r" fontAlgn="b"/>
                      <a:r>
                        <a:rPr lang="en-US" sz="1900" b="1" i="0" u="none" strike="noStrike" dirty="0">
                          <a:solidFill>
                            <a:schemeClr val="tx1"/>
                          </a:solidFill>
                          <a:effectLst/>
                          <a:latin typeface="Calibri" panose="020F0502020204030204" pitchFamily="34" charset="0"/>
                        </a:rPr>
                        <a:t>197,100</a:t>
                      </a:r>
                    </a:p>
                  </a:txBody>
                  <a:tcPr marL="17559" marR="17559" marT="17559" marB="0"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r" fontAlgn="b"/>
                      <a:r>
                        <a:rPr lang="en-US" sz="1900" b="1" i="0" u="none" strike="noStrike" dirty="0">
                          <a:solidFill>
                            <a:schemeClr val="tx1"/>
                          </a:solidFill>
                          <a:effectLst/>
                          <a:latin typeface="Calibri" panose="020F0502020204030204" pitchFamily="34" charset="0"/>
                        </a:rPr>
                        <a:t>582,700</a:t>
                      </a:r>
                    </a:p>
                  </a:txBody>
                  <a:tcPr marL="17559" marR="17559" marT="17559" marB="0"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r" fontAlgn="b"/>
                      <a:r>
                        <a:rPr lang="en-US" sz="1900" b="1" i="0" u="none" strike="noStrike" dirty="0">
                          <a:solidFill>
                            <a:schemeClr val="tx1"/>
                          </a:solidFill>
                          <a:effectLst/>
                          <a:latin typeface="Calibri" panose="020F0502020204030204" pitchFamily="34" charset="0"/>
                        </a:rPr>
                        <a:t>257,000</a:t>
                      </a:r>
                    </a:p>
                  </a:txBody>
                  <a:tcPr marL="17559" marR="17559" marT="17559" marB="0" anchor="b">
                    <a:lnL>
                      <a:noFill/>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6265604"/>
                  </a:ext>
                </a:extLst>
              </a:tr>
              <a:tr h="684770">
                <a:tc>
                  <a:txBody>
                    <a:bodyPr/>
                    <a:lstStyle/>
                    <a:p>
                      <a:pPr algn="l" fontAlgn="b"/>
                      <a:r>
                        <a:rPr lang="en-US" sz="2000" b="1" i="0" u="none" strike="noStrike" dirty="0">
                          <a:solidFill>
                            <a:schemeClr val="tx1"/>
                          </a:solidFill>
                          <a:effectLst/>
                          <a:latin typeface="Calibri" panose="020F0502020204030204" pitchFamily="34" charset="0"/>
                        </a:rPr>
                        <a:t>Change: </a:t>
                      </a:r>
                      <a:br>
                        <a:rPr lang="en-US" sz="2000" b="1" i="0" u="none" strike="noStrike" dirty="0">
                          <a:solidFill>
                            <a:schemeClr val="tx1"/>
                          </a:solidFill>
                          <a:effectLst/>
                          <a:latin typeface="Calibri" panose="020F0502020204030204" pitchFamily="34" charset="0"/>
                        </a:rPr>
                      </a:br>
                      <a:r>
                        <a:rPr lang="en-US" sz="2000" b="1" i="0" u="none" strike="noStrike" dirty="0">
                          <a:solidFill>
                            <a:schemeClr val="tx1"/>
                          </a:solidFill>
                          <a:effectLst/>
                          <a:latin typeface="Calibri" panose="020F0502020204030204" pitchFamily="34" charset="0"/>
                        </a:rPr>
                        <a:t>2015-2045</a:t>
                      </a:r>
                    </a:p>
                  </a:txBody>
                  <a:tcPr marL="17559" marR="17559" marT="17559" marB="0" anchor="b">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r" fontAlgn="b"/>
                      <a:r>
                        <a:rPr lang="en-US" sz="1900" b="1" i="0" u="none" strike="noStrike">
                          <a:solidFill>
                            <a:schemeClr val="tx1"/>
                          </a:solidFill>
                          <a:effectLst/>
                          <a:latin typeface="Calibri" panose="020F0502020204030204" pitchFamily="34" charset="0"/>
                        </a:rPr>
                        <a:t>54,200</a:t>
                      </a:r>
                    </a:p>
                  </a:txBody>
                  <a:tcPr marL="17559" marR="17559" marT="17559" marB="0" anchor="b">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r" fontAlgn="b"/>
                      <a:r>
                        <a:rPr lang="en-US" sz="1900" b="1" i="0" u="none" strike="noStrike">
                          <a:solidFill>
                            <a:schemeClr val="tx1"/>
                          </a:solidFill>
                          <a:effectLst/>
                          <a:latin typeface="Calibri" panose="020F0502020204030204" pitchFamily="34" charset="0"/>
                        </a:rPr>
                        <a:t>137,900</a:t>
                      </a:r>
                    </a:p>
                  </a:txBody>
                  <a:tcPr marL="17559" marR="17559" marT="17559" marB="0" anchor="b">
                    <a:lnL>
                      <a:noFill/>
                    </a:lnL>
                    <a:lnR>
                      <a:noFill/>
                    </a:lnR>
                    <a:lnT w="12700" cap="flat" cmpd="sng" algn="ctr">
                      <a:solidFill>
                        <a:schemeClr val="tx1"/>
                      </a:solidFill>
                      <a:prstDash val="solid"/>
                      <a:round/>
                      <a:headEnd type="none" w="med" len="med"/>
                      <a:tailEnd type="none" w="med" len="med"/>
                    </a:lnT>
                    <a:lnB>
                      <a:noFill/>
                    </a:lnB>
                    <a:noFill/>
                  </a:tcPr>
                </a:tc>
                <a:tc>
                  <a:txBody>
                    <a:bodyPr/>
                    <a:lstStyle/>
                    <a:p>
                      <a:pPr algn="r" fontAlgn="b"/>
                      <a:r>
                        <a:rPr lang="en-US" sz="1900" b="1" i="0" u="none" strike="noStrike" dirty="0">
                          <a:solidFill>
                            <a:schemeClr val="tx1"/>
                          </a:solidFill>
                          <a:effectLst/>
                          <a:latin typeface="Calibri" panose="020F0502020204030204" pitchFamily="34" charset="0"/>
                        </a:rPr>
                        <a:t>114,000</a:t>
                      </a:r>
                    </a:p>
                  </a:txBody>
                  <a:tcPr marL="17559" marR="17559" marT="17559" marB="0" anchor="b">
                    <a:lnL>
                      <a:noFill/>
                    </a:lnL>
                    <a:lnR>
                      <a:noFill/>
                    </a:lnR>
                    <a:lnT w="1270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1572650933"/>
                  </a:ext>
                </a:extLst>
              </a:tr>
              <a:tr h="684770">
                <a:tc>
                  <a:txBody>
                    <a:bodyPr/>
                    <a:lstStyle/>
                    <a:p>
                      <a:pPr algn="l" fontAlgn="b"/>
                      <a:r>
                        <a:rPr lang="en-US" sz="2000" b="1" i="0" u="none" strike="noStrike" dirty="0">
                          <a:solidFill>
                            <a:schemeClr val="tx1"/>
                          </a:solidFill>
                          <a:effectLst/>
                          <a:latin typeface="Calibri" panose="020F0502020204030204" pitchFamily="34" charset="0"/>
                        </a:rPr>
                        <a:t>% Change: </a:t>
                      </a:r>
                      <a:br>
                        <a:rPr lang="en-US" sz="2000" b="1" i="0" u="none" strike="noStrike" dirty="0">
                          <a:solidFill>
                            <a:schemeClr val="tx1"/>
                          </a:solidFill>
                          <a:effectLst/>
                          <a:latin typeface="Calibri" panose="020F0502020204030204" pitchFamily="34" charset="0"/>
                        </a:rPr>
                      </a:br>
                      <a:r>
                        <a:rPr lang="en-US" sz="2000" b="1" i="0" u="none" strike="noStrike" dirty="0">
                          <a:solidFill>
                            <a:schemeClr val="tx1"/>
                          </a:solidFill>
                          <a:effectLst/>
                          <a:latin typeface="Calibri" panose="020F0502020204030204" pitchFamily="34" charset="0"/>
                        </a:rPr>
                        <a:t>2015-2045</a:t>
                      </a:r>
                    </a:p>
                  </a:txBody>
                  <a:tcPr marL="17559" marR="17559" marT="17559" marB="0"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r" fontAlgn="b"/>
                      <a:r>
                        <a:rPr lang="en-US" sz="1900" b="1" i="0" u="none" strike="noStrike" dirty="0">
                          <a:solidFill>
                            <a:schemeClr val="tx1"/>
                          </a:solidFill>
                          <a:effectLst/>
                          <a:latin typeface="Calibri" panose="020F0502020204030204" pitchFamily="34" charset="0"/>
                        </a:rPr>
                        <a:t>37.9%</a:t>
                      </a:r>
                    </a:p>
                  </a:txBody>
                  <a:tcPr marL="17559" marR="17559" marT="17559" marB="0"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r" fontAlgn="b"/>
                      <a:r>
                        <a:rPr lang="en-US" sz="1900" b="1" i="0" u="none" strike="noStrike" dirty="0">
                          <a:solidFill>
                            <a:schemeClr val="tx1"/>
                          </a:solidFill>
                          <a:effectLst/>
                          <a:latin typeface="Calibri" panose="020F0502020204030204" pitchFamily="34" charset="0"/>
                        </a:rPr>
                        <a:t>31.0%</a:t>
                      </a:r>
                    </a:p>
                  </a:txBody>
                  <a:tcPr marL="17559" marR="17559" marT="17559" marB="0"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r" fontAlgn="b"/>
                      <a:r>
                        <a:rPr lang="en-US" sz="1900" b="1" i="0" u="none" strike="noStrike" dirty="0">
                          <a:solidFill>
                            <a:schemeClr val="tx1"/>
                          </a:solidFill>
                          <a:effectLst/>
                          <a:latin typeface="Calibri" panose="020F0502020204030204" pitchFamily="34" charset="0"/>
                        </a:rPr>
                        <a:t>79.7%</a:t>
                      </a:r>
                    </a:p>
                  </a:txBody>
                  <a:tcPr marL="17559" marR="17559" marT="17559" marB="0" anchor="b">
                    <a:lnL>
                      <a:noFill/>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4539261"/>
                  </a:ext>
                </a:extLst>
              </a:tr>
              <a:tr h="707448">
                <a:tc>
                  <a:txBody>
                    <a:bodyPr/>
                    <a:lstStyle/>
                    <a:p>
                      <a:pPr algn="l" fontAlgn="b"/>
                      <a:r>
                        <a:rPr lang="en-US" sz="2000" b="1" i="0" u="none" strike="noStrike" dirty="0">
                          <a:solidFill>
                            <a:schemeClr val="tx1"/>
                          </a:solidFill>
                          <a:effectLst/>
                          <a:latin typeface="Calibri" panose="020F0502020204030204" pitchFamily="34" charset="0"/>
                        </a:rPr>
                        <a:t>% Of COG/TPB Planning Area</a:t>
                      </a:r>
                    </a:p>
                  </a:txBody>
                  <a:tcPr marL="17559" marR="17559" marT="17559"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900" b="1" i="0" u="none" strike="noStrike">
                          <a:solidFill>
                            <a:schemeClr val="tx1"/>
                          </a:solidFill>
                          <a:effectLst/>
                          <a:latin typeface="Calibri" panose="020F0502020204030204" pitchFamily="34" charset="0"/>
                        </a:rPr>
                        <a:t>8.3%</a:t>
                      </a:r>
                    </a:p>
                  </a:txBody>
                  <a:tcPr marL="17559" marR="17559" marT="17559"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900" b="1" i="0" u="none" strike="noStrike" dirty="0">
                          <a:solidFill>
                            <a:schemeClr val="tx1"/>
                          </a:solidFill>
                          <a:effectLst/>
                          <a:latin typeface="Calibri" panose="020F0502020204030204" pitchFamily="34" charset="0"/>
                        </a:rPr>
                        <a:t>8.6%</a:t>
                      </a:r>
                    </a:p>
                  </a:txBody>
                  <a:tcPr marL="17559" marR="17559" marT="17559"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900" b="1" i="0" u="none" strike="noStrike" dirty="0">
                          <a:solidFill>
                            <a:schemeClr val="tx1"/>
                          </a:solidFill>
                          <a:effectLst/>
                          <a:latin typeface="Calibri" panose="020F0502020204030204" pitchFamily="34" charset="0"/>
                        </a:rPr>
                        <a:t>10.5%</a:t>
                      </a:r>
                    </a:p>
                  </a:txBody>
                  <a:tcPr marL="17559" marR="17559" marT="17559"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7600268"/>
                  </a:ext>
                </a:extLst>
              </a:tr>
            </a:tbl>
          </a:graphicData>
        </a:graphic>
      </p:graphicFrame>
    </p:spTree>
    <p:extLst>
      <p:ext uri="{BB962C8B-B14F-4D97-AF65-F5344CB8AC3E}">
        <p14:creationId xmlns:p14="http://schemas.microsoft.com/office/powerpoint/2010/main" val="2761582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4AE186-FF75-4829-A054-ED6C451C061F}"/>
              </a:ext>
            </a:extLst>
          </p:cNvPr>
          <p:cNvSpPr/>
          <p:nvPr/>
        </p:nvSpPr>
        <p:spPr>
          <a:xfrm>
            <a:off x="3120822" y="0"/>
            <a:ext cx="5531632"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E08D66FE-EF1D-4B42-A333-51B23E5A76F6}"/>
              </a:ext>
            </a:extLst>
          </p:cNvPr>
          <p:cNvSpPr>
            <a:spLocks noGrp="1"/>
          </p:cNvSpPr>
          <p:nvPr>
            <p:ph type="sldNum" sz="quarter" idx="10"/>
          </p:nvPr>
        </p:nvSpPr>
        <p:spPr>
          <a:xfrm>
            <a:off x="8482958" y="6270625"/>
            <a:ext cx="417516" cy="377825"/>
          </a:xfrm>
        </p:spPr>
        <p:txBody>
          <a:bodyPr/>
          <a:lstStyle/>
          <a:p>
            <a:pPr>
              <a:defRPr/>
            </a:pPr>
            <a:r>
              <a:rPr lang="en-US"/>
              <a:t> </a:t>
            </a:r>
            <a:fld id="{06ADB135-36B6-4959-87D9-4E06FB35FBEA}" type="slidenum">
              <a:rPr lang="en-US" smtClean="0"/>
              <a:pPr>
                <a:defRPr/>
              </a:pPr>
              <a:t>15</a:t>
            </a:fld>
            <a:endParaRPr lang="en-US" dirty="0"/>
          </a:p>
        </p:txBody>
      </p:sp>
      <p:sp>
        <p:nvSpPr>
          <p:cNvPr id="4" name="TextBox 3">
            <a:extLst>
              <a:ext uri="{FF2B5EF4-FFF2-40B4-BE49-F238E27FC236}">
                <a16:creationId xmlns:a16="http://schemas.microsoft.com/office/drawing/2014/main" id="{C66B1A32-CAEC-4A1C-BE3A-E7D5598E411F}"/>
              </a:ext>
            </a:extLst>
          </p:cNvPr>
          <p:cNvSpPr txBox="1"/>
          <p:nvPr/>
        </p:nvSpPr>
        <p:spPr>
          <a:xfrm>
            <a:off x="157316" y="111135"/>
            <a:ext cx="2425463" cy="1384995"/>
          </a:xfrm>
          <a:prstGeom prst="rect">
            <a:avLst/>
          </a:prstGeom>
          <a:noFill/>
        </p:spPr>
        <p:txBody>
          <a:bodyPr wrap="square" rtlCol="0">
            <a:spAutoFit/>
          </a:bodyPr>
          <a:lstStyle/>
          <a:p>
            <a:r>
              <a:rPr lang="en-US" sz="2800" b="1" dirty="0"/>
              <a:t>Average Household Size in the Region</a:t>
            </a:r>
          </a:p>
        </p:txBody>
      </p:sp>
      <p:graphicFrame>
        <p:nvGraphicFramePr>
          <p:cNvPr id="15" name="Table 14">
            <a:extLst>
              <a:ext uri="{FF2B5EF4-FFF2-40B4-BE49-F238E27FC236}">
                <a16:creationId xmlns:a16="http://schemas.microsoft.com/office/drawing/2014/main" id="{A21D13A2-D6C9-42F8-B9A3-863448DE3701}"/>
              </a:ext>
            </a:extLst>
          </p:cNvPr>
          <p:cNvGraphicFramePr>
            <a:graphicFrameLocks noGrp="1"/>
          </p:cNvGraphicFramePr>
          <p:nvPr>
            <p:extLst>
              <p:ext uri="{D42A27DB-BD31-4B8C-83A1-F6EECF244321}">
                <p14:modId xmlns:p14="http://schemas.microsoft.com/office/powerpoint/2010/main" val="3859978007"/>
              </p:ext>
            </p:extLst>
          </p:nvPr>
        </p:nvGraphicFramePr>
        <p:xfrm>
          <a:off x="3190149" y="0"/>
          <a:ext cx="5438336" cy="6746860"/>
        </p:xfrm>
        <a:graphic>
          <a:graphicData uri="http://schemas.openxmlformats.org/drawingml/2006/table">
            <a:tbl>
              <a:tblPr/>
              <a:tblGrid>
                <a:gridCol w="1376922">
                  <a:extLst>
                    <a:ext uri="{9D8B030D-6E8A-4147-A177-3AD203B41FA5}">
                      <a16:colId xmlns:a16="http://schemas.microsoft.com/office/drawing/2014/main" val="730688749"/>
                    </a:ext>
                  </a:extLst>
                </a:gridCol>
                <a:gridCol w="505200">
                  <a:extLst>
                    <a:ext uri="{9D8B030D-6E8A-4147-A177-3AD203B41FA5}">
                      <a16:colId xmlns:a16="http://schemas.microsoft.com/office/drawing/2014/main" val="323485351"/>
                    </a:ext>
                  </a:extLst>
                </a:gridCol>
                <a:gridCol w="505200">
                  <a:extLst>
                    <a:ext uri="{9D8B030D-6E8A-4147-A177-3AD203B41FA5}">
                      <a16:colId xmlns:a16="http://schemas.microsoft.com/office/drawing/2014/main" val="898256030"/>
                    </a:ext>
                  </a:extLst>
                </a:gridCol>
                <a:gridCol w="505200">
                  <a:extLst>
                    <a:ext uri="{9D8B030D-6E8A-4147-A177-3AD203B41FA5}">
                      <a16:colId xmlns:a16="http://schemas.microsoft.com/office/drawing/2014/main" val="729217253"/>
                    </a:ext>
                  </a:extLst>
                </a:gridCol>
                <a:gridCol w="505200">
                  <a:extLst>
                    <a:ext uri="{9D8B030D-6E8A-4147-A177-3AD203B41FA5}">
                      <a16:colId xmlns:a16="http://schemas.microsoft.com/office/drawing/2014/main" val="3495656619"/>
                    </a:ext>
                  </a:extLst>
                </a:gridCol>
                <a:gridCol w="505200">
                  <a:extLst>
                    <a:ext uri="{9D8B030D-6E8A-4147-A177-3AD203B41FA5}">
                      <a16:colId xmlns:a16="http://schemas.microsoft.com/office/drawing/2014/main" val="1786160341"/>
                    </a:ext>
                  </a:extLst>
                </a:gridCol>
                <a:gridCol w="505200">
                  <a:extLst>
                    <a:ext uri="{9D8B030D-6E8A-4147-A177-3AD203B41FA5}">
                      <a16:colId xmlns:a16="http://schemas.microsoft.com/office/drawing/2014/main" val="3415647830"/>
                    </a:ext>
                  </a:extLst>
                </a:gridCol>
                <a:gridCol w="515107">
                  <a:extLst>
                    <a:ext uri="{9D8B030D-6E8A-4147-A177-3AD203B41FA5}">
                      <a16:colId xmlns:a16="http://schemas.microsoft.com/office/drawing/2014/main" val="1440716409"/>
                    </a:ext>
                  </a:extLst>
                </a:gridCol>
                <a:gridCol w="515107">
                  <a:extLst>
                    <a:ext uri="{9D8B030D-6E8A-4147-A177-3AD203B41FA5}">
                      <a16:colId xmlns:a16="http://schemas.microsoft.com/office/drawing/2014/main" val="1232622576"/>
                    </a:ext>
                  </a:extLst>
                </a:gridCol>
              </a:tblGrid>
              <a:tr h="636684">
                <a:tc>
                  <a:txBody>
                    <a:bodyPr/>
                    <a:lstStyle/>
                    <a:p>
                      <a:pPr algn="l" fontAlgn="b"/>
                      <a:r>
                        <a:rPr lang="en-US" sz="1100" b="1" i="0" u="none" strike="noStrike" dirty="0">
                          <a:solidFill>
                            <a:srgbClr val="000000"/>
                          </a:solidFill>
                          <a:effectLst/>
                          <a:latin typeface="Calibri" panose="020F0502020204030204" pitchFamily="34" charset="0"/>
                        </a:rPr>
                        <a:t> </a:t>
                      </a:r>
                    </a:p>
                  </a:txBody>
                  <a:tcPr marL="9947" marR="9947" marT="994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2000</a:t>
                      </a:r>
                    </a:p>
                  </a:txBody>
                  <a:tcPr marL="9947" marR="9947" marT="994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2010</a:t>
                      </a:r>
                    </a:p>
                  </a:txBody>
                  <a:tcPr marL="9947" marR="9947" marT="994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2020</a:t>
                      </a:r>
                    </a:p>
                  </a:txBody>
                  <a:tcPr marL="9947" marR="9947" marT="994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2000-2010 Change</a:t>
                      </a:r>
                    </a:p>
                  </a:txBody>
                  <a:tcPr marL="9947" marR="9947" marT="994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2010-2020 Change</a:t>
                      </a:r>
                    </a:p>
                  </a:txBody>
                  <a:tcPr marL="9947" marR="9947" marT="994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2000-2020 Change</a:t>
                      </a:r>
                    </a:p>
                  </a:txBody>
                  <a:tcPr marL="9947" marR="9947" marT="994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Conseq &gt;</a:t>
                      </a:r>
                    </a:p>
                  </a:txBody>
                  <a:tcPr marL="9947" marR="9947" marT="994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Conseq &lt;</a:t>
                      </a:r>
                    </a:p>
                  </a:txBody>
                  <a:tcPr marL="9947" marR="9947" marT="994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1952305"/>
                  </a:ext>
                </a:extLst>
              </a:tr>
              <a:tr h="208911">
                <a:tc>
                  <a:txBody>
                    <a:bodyPr/>
                    <a:lstStyle/>
                    <a:p>
                      <a:pPr algn="l" fontAlgn="b"/>
                      <a:r>
                        <a:rPr lang="en-US" sz="900" b="1" i="0" u="none" strike="noStrike">
                          <a:solidFill>
                            <a:srgbClr val="000000"/>
                          </a:solidFill>
                          <a:effectLst/>
                          <a:latin typeface="Times New Roman" panose="02020603050405020304" pitchFamily="18" charset="0"/>
                        </a:rPr>
                        <a:t>JURISDICTION</a:t>
                      </a:r>
                    </a:p>
                  </a:txBody>
                  <a:tcPr marL="9947" marR="9947" marT="994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2.14</a:t>
                      </a:r>
                    </a:p>
                  </a:txBody>
                  <a:tcPr marL="9947" marR="9947" marT="994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1100" b="1" i="0" u="none" strike="noStrike">
                          <a:solidFill>
                            <a:srgbClr val="000000"/>
                          </a:solidFill>
                          <a:effectLst/>
                          <a:latin typeface="Calibri" panose="020F0502020204030204" pitchFamily="34" charset="0"/>
                        </a:rPr>
                        <a:t>2.09</a:t>
                      </a:r>
                    </a:p>
                  </a:txBody>
                  <a:tcPr marL="9947" marR="9947" marT="994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1100" b="1" i="0" u="none" strike="noStrike">
                          <a:solidFill>
                            <a:srgbClr val="000000"/>
                          </a:solidFill>
                          <a:effectLst/>
                          <a:latin typeface="Calibri" panose="020F0502020204030204" pitchFamily="34" charset="0"/>
                        </a:rPr>
                        <a:t>2.09</a:t>
                      </a:r>
                    </a:p>
                  </a:txBody>
                  <a:tcPr marL="9947" marR="9947" marT="994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1100" b="1" i="0" u="none" strike="noStrike">
                          <a:solidFill>
                            <a:srgbClr val="000000"/>
                          </a:solidFill>
                          <a:effectLst/>
                          <a:latin typeface="Calibri" panose="020F0502020204030204" pitchFamily="34" charset="0"/>
                        </a:rPr>
                        <a:t>-0.05</a:t>
                      </a:r>
                    </a:p>
                  </a:txBody>
                  <a:tcPr marL="9947" marR="9947" marT="994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0.00</a:t>
                      </a:r>
                    </a:p>
                  </a:txBody>
                  <a:tcPr marL="9947" marR="9947" marT="994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-0.05</a:t>
                      </a:r>
                    </a:p>
                  </a:txBody>
                  <a:tcPr marL="9947" marR="9947" marT="994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 </a:t>
                      </a:r>
                    </a:p>
                  </a:txBody>
                  <a:tcPr marL="9947" marR="9947" marT="994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 </a:t>
                      </a:r>
                    </a:p>
                  </a:txBody>
                  <a:tcPr marL="9947" marR="9947" marT="994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7413915"/>
                  </a:ext>
                </a:extLst>
              </a:tr>
              <a:tr h="185036">
                <a:tc>
                  <a:txBody>
                    <a:bodyPr/>
                    <a:lstStyle/>
                    <a:p>
                      <a:pPr algn="l" fontAlgn="b"/>
                      <a:r>
                        <a:rPr lang="en-US" sz="900" b="1" i="0" u="none" strike="noStrike">
                          <a:solidFill>
                            <a:srgbClr val="000000"/>
                          </a:solidFill>
                          <a:effectLst/>
                          <a:latin typeface="Times New Roman" panose="02020603050405020304" pitchFamily="18" charset="0"/>
                        </a:rPr>
                        <a:t> </a:t>
                      </a:r>
                    </a:p>
                  </a:txBody>
                  <a:tcPr marL="9947" marR="9947" marT="9947"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12494899"/>
                  </a:ext>
                </a:extLst>
              </a:tr>
              <a:tr h="198964">
                <a:tc>
                  <a:txBody>
                    <a:bodyPr/>
                    <a:lstStyle/>
                    <a:p>
                      <a:pPr algn="l" fontAlgn="b"/>
                      <a:r>
                        <a:rPr lang="en-US" sz="1100" b="0" i="0" u="none" strike="noStrike">
                          <a:solidFill>
                            <a:srgbClr val="000000"/>
                          </a:solidFill>
                          <a:effectLst/>
                          <a:latin typeface="Times New Roman" panose="02020603050405020304" pitchFamily="18" charset="0"/>
                        </a:rPr>
                        <a:t>District of Columbia   </a:t>
                      </a:r>
                    </a:p>
                  </a:txBody>
                  <a:tcPr marL="9947" marR="9947" marT="994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2.16</a:t>
                      </a:r>
                    </a:p>
                  </a:txBody>
                  <a:tcPr marL="9947" marR="9947" marT="9947" marB="0" anchor="b">
                    <a:lnL>
                      <a:noFill/>
                    </a:lnL>
                    <a:lnR>
                      <a:noFill/>
                    </a:lnR>
                    <a:lnT>
                      <a:noFill/>
                    </a:lnT>
                    <a:lnB>
                      <a:noFill/>
                    </a:lnB>
                    <a:solidFill>
                      <a:srgbClr val="F8CBAD"/>
                    </a:solidFill>
                  </a:tcPr>
                </a:tc>
                <a:tc>
                  <a:txBody>
                    <a:bodyPr/>
                    <a:lstStyle/>
                    <a:p>
                      <a:pPr algn="r" fontAlgn="b"/>
                      <a:r>
                        <a:rPr lang="en-US" sz="1100" b="0" i="0" u="none" strike="noStrike">
                          <a:solidFill>
                            <a:srgbClr val="000000"/>
                          </a:solidFill>
                          <a:effectLst/>
                          <a:latin typeface="Calibri" panose="020F0502020204030204" pitchFamily="34" charset="0"/>
                        </a:rPr>
                        <a:t>2.11</a:t>
                      </a:r>
                    </a:p>
                  </a:txBody>
                  <a:tcPr marL="9947" marR="9947" marT="9947" marB="0" anchor="b">
                    <a:lnL>
                      <a:noFill/>
                    </a:lnL>
                    <a:lnR>
                      <a:noFill/>
                    </a:lnR>
                    <a:lnT>
                      <a:noFill/>
                    </a:lnT>
                    <a:lnB>
                      <a:noFill/>
                    </a:lnB>
                    <a:solidFill>
                      <a:srgbClr val="F8CBAD"/>
                    </a:solidFill>
                  </a:tcPr>
                </a:tc>
                <a:tc>
                  <a:txBody>
                    <a:bodyPr/>
                    <a:lstStyle/>
                    <a:p>
                      <a:pPr algn="r" fontAlgn="b"/>
                      <a:r>
                        <a:rPr lang="en-US" sz="1100" b="0" i="0" u="none" strike="noStrike">
                          <a:solidFill>
                            <a:srgbClr val="000000"/>
                          </a:solidFill>
                          <a:effectLst/>
                          <a:latin typeface="Calibri" panose="020F0502020204030204" pitchFamily="34" charset="0"/>
                        </a:rPr>
                        <a:t>2.08</a:t>
                      </a:r>
                    </a:p>
                  </a:txBody>
                  <a:tcPr marL="9947" marR="9947" marT="9947" marB="0" anchor="b">
                    <a:lnL>
                      <a:noFill/>
                    </a:lnL>
                    <a:lnR>
                      <a:noFill/>
                    </a:lnR>
                    <a:lnT>
                      <a:noFill/>
                    </a:lnT>
                    <a:lnB>
                      <a:noFill/>
                    </a:lnB>
                    <a:solidFill>
                      <a:srgbClr val="F8CBAD"/>
                    </a:solidFill>
                  </a:tcPr>
                </a:tc>
                <a:tc>
                  <a:txBody>
                    <a:bodyPr/>
                    <a:lstStyle/>
                    <a:p>
                      <a:pPr algn="r" fontAlgn="b"/>
                      <a:r>
                        <a:rPr lang="en-US" sz="1100" b="0" i="0" u="none" strike="noStrike">
                          <a:solidFill>
                            <a:srgbClr val="000000"/>
                          </a:solidFill>
                          <a:effectLst/>
                          <a:latin typeface="Calibri" panose="020F0502020204030204" pitchFamily="34" charset="0"/>
                        </a:rPr>
                        <a:t>-0.05</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-0.03</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-0.08</a:t>
                      </a:r>
                    </a:p>
                  </a:txBody>
                  <a:tcPr marL="9947" marR="9947" marT="9947" marB="0" anchor="b">
                    <a:lnL>
                      <a:noFill/>
                    </a:lnL>
                    <a:lnR>
                      <a:noFill/>
                    </a:lnR>
                    <a:lnT>
                      <a:noFill/>
                    </a:lnT>
                    <a:lnB>
                      <a:noFill/>
                    </a:lnB>
                    <a:solidFill>
                      <a:srgbClr val="F8CBAD"/>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Y</a:t>
                      </a:r>
                    </a:p>
                  </a:txBody>
                  <a:tcPr marL="9947" marR="9947" marT="9947" marB="0" anchor="b">
                    <a:lnL>
                      <a:noFill/>
                    </a:lnL>
                    <a:lnR>
                      <a:noFill/>
                    </a:lnR>
                    <a:lnT>
                      <a:noFill/>
                    </a:lnT>
                    <a:lnB>
                      <a:noFill/>
                    </a:lnB>
                  </a:tcPr>
                </a:tc>
                <a:extLst>
                  <a:ext uri="{0D108BD9-81ED-4DB2-BD59-A6C34878D82A}">
                    <a16:rowId xmlns:a16="http://schemas.microsoft.com/office/drawing/2014/main" val="523023012"/>
                  </a:ext>
                </a:extLst>
              </a:tr>
              <a:tr h="198964">
                <a:tc>
                  <a:txBody>
                    <a:bodyPr/>
                    <a:lstStyle/>
                    <a:p>
                      <a:pPr algn="l" fontAlgn="b"/>
                      <a:r>
                        <a:rPr lang="en-US" sz="1100" b="0" i="0" u="none" strike="noStrike">
                          <a:solidFill>
                            <a:srgbClr val="000000"/>
                          </a:solidFill>
                          <a:effectLst/>
                          <a:latin typeface="Times New Roman" panose="02020603050405020304" pitchFamily="18" charset="0"/>
                        </a:rPr>
                        <a:t>Arlington County</a:t>
                      </a:r>
                    </a:p>
                  </a:txBody>
                  <a:tcPr marL="9947" marR="9947" marT="994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2.15</a:t>
                      </a:r>
                    </a:p>
                  </a:txBody>
                  <a:tcPr marL="9947" marR="9947" marT="9947" marB="0" anchor="b">
                    <a:lnL>
                      <a:noFill/>
                    </a:lnL>
                    <a:lnR>
                      <a:noFill/>
                    </a:lnR>
                    <a:lnT>
                      <a:noFill/>
                    </a:lnT>
                    <a:lnB>
                      <a:noFill/>
                    </a:lnB>
                    <a:solidFill>
                      <a:srgbClr val="F8CBAD"/>
                    </a:solidFill>
                  </a:tcPr>
                </a:tc>
                <a:tc>
                  <a:txBody>
                    <a:bodyPr/>
                    <a:lstStyle/>
                    <a:p>
                      <a:pPr algn="r" fontAlgn="b"/>
                      <a:r>
                        <a:rPr lang="en-US" sz="1100" b="0" i="0" u="none" strike="noStrike">
                          <a:solidFill>
                            <a:srgbClr val="000000"/>
                          </a:solidFill>
                          <a:effectLst/>
                          <a:latin typeface="Calibri" panose="020F0502020204030204" pitchFamily="34" charset="0"/>
                        </a:rPr>
                        <a:t>2.09</a:t>
                      </a:r>
                    </a:p>
                  </a:txBody>
                  <a:tcPr marL="9947" marR="9947" marT="9947" marB="0" anchor="b">
                    <a:lnL>
                      <a:noFill/>
                    </a:lnL>
                    <a:lnR>
                      <a:noFill/>
                    </a:lnR>
                    <a:lnT>
                      <a:noFill/>
                    </a:lnT>
                    <a:lnB>
                      <a:noFill/>
                    </a:lnB>
                    <a:solidFill>
                      <a:srgbClr val="F8CBAD"/>
                    </a:solidFill>
                  </a:tcPr>
                </a:tc>
                <a:tc>
                  <a:txBody>
                    <a:bodyPr/>
                    <a:lstStyle/>
                    <a:p>
                      <a:pPr algn="r" fontAlgn="b"/>
                      <a:r>
                        <a:rPr lang="en-US" sz="1100" b="0" i="0" u="none" strike="noStrike">
                          <a:solidFill>
                            <a:srgbClr val="000000"/>
                          </a:solidFill>
                          <a:effectLst/>
                          <a:latin typeface="Calibri" panose="020F0502020204030204" pitchFamily="34" charset="0"/>
                        </a:rPr>
                        <a:t>2.14</a:t>
                      </a:r>
                    </a:p>
                  </a:txBody>
                  <a:tcPr marL="9947" marR="9947" marT="9947" marB="0" anchor="b">
                    <a:lnL>
                      <a:noFill/>
                    </a:lnL>
                    <a:lnR>
                      <a:noFill/>
                    </a:lnR>
                    <a:lnT>
                      <a:noFill/>
                    </a:lnT>
                    <a:lnB>
                      <a:noFill/>
                    </a:lnB>
                    <a:solidFill>
                      <a:srgbClr val="F8CBAD"/>
                    </a:solidFill>
                  </a:tcPr>
                </a:tc>
                <a:tc>
                  <a:txBody>
                    <a:bodyPr/>
                    <a:lstStyle/>
                    <a:p>
                      <a:pPr algn="r" fontAlgn="b"/>
                      <a:r>
                        <a:rPr lang="en-US" sz="1100" b="0" i="0" u="none" strike="noStrike">
                          <a:solidFill>
                            <a:srgbClr val="000000"/>
                          </a:solidFill>
                          <a:effectLst/>
                          <a:latin typeface="Calibri" panose="020F0502020204030204" pitchFamily="34" charset="0"/>
                        </a:rPr>
                        <a:t>-0.06</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0.05</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-0.01</a:t>
                      </a:r>
                    </a:p>
                  </a:txBody>
                  <a:tcPr marL="9947" marR="9947" marT="9947"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a:noFill/>
                    </a:lnT>
                    <a:lnB>
                      <a:noFill/>
                    </a:lnB>
                  </a:tcPr>
                </a:tc>
                <a:extLst>
                  <a:ext uri="{0D108BD9-81ED-4DB2-BD59-A6C34878D82A}">
                    <a16:rowId xmlns:a16="http://schemas.microsoft.com/office/drawing/2014/main" val="1109940153"/>
                  </a:ext>
                </a:extLst>
              </a:tr>
              <a:tr h="198964">
                <a:tc>
                  <a:txBody>
                    <a:bodyPr/>
                    <a:lstStyle/>
                    <a:p>
                      <a:pPr algn="l" fontAlgn="b"/>
                      <a:r>
                        <a:rPr lang="en-US" sz="1100" b="0" i="0" u="none" strike="noStrike">
                          <a:solidFill>
                            <a:srgbClr val="000000"/>
                          </a:solidFill>
                          <a:effectLst/>
                          <a:latin typeface="Times New Roman" panose="02020603050405020304" pitchFamily="18" charset="0"/>
                        </a:rPr>
                        <a:t>City of Alexandria   </a:t>
                      </a:r>
                    </a:p>
                  </a:txBody>
                  <a:tcPr marL="9947" marR="9947" marT="994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2.04</a:t>
                      </a:r>
                    </a:p>
                  </a:txBody>
                  <a:tcPr marL="9947" marR="9947" marT="9947" marB="0" anchor="b">
                    <a:lnL>
                      <a:noFill/>
                    </a:lnL>
                    <a:lnR>
                      <a:noFill/>
                    </a:lnR>
                    <a:lnT>
                      <a:noFill/>
                    </a:lnT>
                    <a:lnB>
                      <a:noFill/>
                    </a:lnB>
                    <a:solidFill>
                      <a:srgbClr val="F8CBAD"/>
                    </a:solidFill>
                  </a:tcPr>
                </a:tc>
                <a:tc>
                  <a:txBody>
                    <a:bodyPr/>
                    <a:lstStyle/>
                    <a:p>
                      <a:pPr algn="r" fontAlgn="b"/>
                      <a:r>
                        <a:rPr lang="en-US" sz="1100" b="0" i="0" u="none" strike="noStrike">
                          <a:solidFill>
                            <a:srgbClr val="000000"/>
                          </a:solidFill>
                          <a:effectLst/>
                          <a:latin typeface="Calibri" panose="020F0502020204030204" pitchFamily="34" charset="0"/>
                        </a:rPr>
                        <a:t>2.03</a:t>
                      </a:r>
                    </a:p>
                  </a:txBody>
                  <a:tcPr marL="9947" marR="9947" marT="9947" marB="0" anchor="b">
                    <a:lnL>
                      <a:noFill/>
                    </a:lnL>
                    <a:lnR>
                      <a:noFill/>
                    </a:lnR>
                    <a:lnT>
                      <a:noFill/>
                    </a:lnT>
                    <a:lnB>
                      <a:noFill/>
                    </a:lnB>
                    <a:solidFill>
                      <a:srgbClr val="F8CBAD"/>
                    </a:solidFill>
                  </a:tcPr>
                </a:tc>
                <a:tc>
                  <a:txBody>
                    <a:bodyPr/>
                    <a:lstStyle/>
                    <a:p>
                      <a:pPr algn="r" fontAlgn="b"/>
                      <a:r>
                        <a:rPr lang="en-US" sz="1100" b="0" i="0" u="none" strike="noStrike">
                          <a:solidFill>
                            <a:srgbClr val="000000"/>
                          </a:solidFill>
                          <a:effectLst/>
                          <a:latin typeface="Calibri" panose="020F0502020204030204" pitchFamily="34" charset="0"/>
                        </a:rPr>
                        <a:t>2.09</a:t>
                      </a:r>
                    </a:p>
                  </a:txBody>
                  <a:tcPr marL="9947" marR="9947" marT="9947" marB="0" anchor="b">
                    <a:lnL>
                      <a:noFill/>
                    </a:lnL>
                    <a:lnR>
                      <a:noFill/>
                    </a:lnR>
                    <a:lnT>
                      <a:noFill/>
                    </a:lnT>
                    <a:lnB>
                      <a:noFill/>
                    </a:lnB>
                    <a:solidFill>
                      <a:srgbClr val="F8CBAD"/>
                    </a:solidFill>
                  </a:tcPr>
                </a:tc>
                <a:tc>
                  <a:txBody>
                    <a:bodyPr/>
                    <a:lstStyle/>
                    <a:p>
                      <a:pPr algn="r" fontAlgn="b"/>
                      <a:r>
                        <a:rPr lang="en-US" sz="1100" b="0" i="0" u="none" strike="noStrike">
                          <a:solidFill>
                            <a:srgbClr val="000000"/>
                          </a:solidFill>
                          <a:effectLst/>
                          <a:latin typeface="Calibri" panose="020F0502020204030204" pitchFamily="34" charset="0"/>
                        </a:rPr>
                        <a:t>-0.01</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0.06</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0.05</a:t>
                      </a:r>
                    </a:p>
                  </a:txBody>
                  <a:tcPr marL="9947" marR="9947" marT="9947"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a:noFill/>
                    </a:lnT>
                    <a:lnB>
                      <a:noFill/>
                    </a:lnB>
                  </a:tcPr>
                </a:tc>
                <a:extLst>
                  <a:ext uri="{0D108BD9-81ED-4DB2-BD59-A6C34878D82A}">
                    <a16:rowId xmlns:a16="http://schemas.microsoft.com/office/drawing/2014/main" val="2531344766"/>
                  </a:ext>
                </a:extLst>
              </a:tr>
              <a:tr h="185036">
                <a:tc>
                  <a:txBody>
                    <a:bodyPr/>
                    <a:lstStyle/>
                    <a:p>
                      <a:pPr algn="l"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8100277"/>
                  </a:ext>
                </a:extLst>
              </a:tr>
              <a:tr h="208911">
                <a:tc>
                  <a:txBody>
                    <a:bodyPr/>
                    <a:lstStyle/>
                    <a:p>
                      <a:pPr algn="l" fontAlgn="b"/>
                      <a:r>
                        <a:rPr lang="en-US" sz="1100" b="1" i="0" u="none" strike="noStrike">
                          <a:solidFill>
                            <a:srgbClr val="000000"/>
                          </a:solidFill>
                          <a:effectLst/>
                          <a:latin typeface="Times New Roman" panose="02020603050405020304" pitchFamily="18" charset="0"/>
                        </a:rPr>
                        <a:t>Central Jurisdictions  </a:t>
                      </a:r>
                    </a:p>
                  </a:txBody>
                  <a:tcPr marL="9947" marR="9947" marT="994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2.71</a:t>
                      </a:r>
                    </a:p>
                  </a:txBody>
                  <a:tcPr marL="9947" marR="9947" marT="994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2.73</a:t>
                      </a:r>
                    </a:p>
                  </a:txBody>
                  <a:tcPr marL="9947" marR="9947" marT="994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2.74</a:t>
                      </a:r>
                    </a:p>
                  </a:txBody>
                  <a:tcPr marL="9947" marR="9947" marT="994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0.02</a:t>
                      </a:r>
                    </a:p>
                  </a:txBody>
                  <a:tcPr marL="9947" marR="9947" marT="994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0.01</a:t>
                      </a:r>
                    </a:p>
                  </a:txBody>
                  <a:tcPr marL="9947" marR="9947" marT="994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0.04</a:t>
                      </a:r>
                    </a:p>
                  </a:txBody>
                  <a:tcPr marL="9947" marR="9947" marT="994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Y</a:t>
                      </a:r>
                    </a:p>
                  </a:txBody>
                  <a:tcPr marL="9947" marR="9947" marT="994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 </a:t>
                      </a:r>
                    </a:p>
                  </a:txBody>
                  <a:tcPr marL="9947" marR="9947" marT="994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2351812"/>
                  </a:ext>
                </a:extLst>
              </a:tr>
              <a:tr h="185036">
                <a:tc>
                  <a:txBody>
                    <a:bodyPr/>
                    <a:lstStyle/>
                    <a:p>
                      <a:pPr algn="l" fontAlgn="b"/>
                      <a:r>
                        <a:rPr lang="en-US" sz="1100" b="0" i="0" u="none" strike="noStrike">
                          <a:solidFill>
                            <a:srgbClr val="000000"/>
                          </a:solidFill>
                          <a:effectLst/>
                          <a:latin typeface="Times New Roman" panose="02020603050405020304" pitchFamily="18" charset="0"/>
                        </a:rPr>
                        <a:t> </a:t>
                      </a:r>
                    </a:p>
                  </a:txBody>
                  <a:tcPr marL="9947" marR="9947" marT="9947"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30877715"/>
                  </a:ext>
                </a:extLst>
              </a:tr>
              <a:tr h="198964">
                <a:tc>
                  <a:txBody>
                    <a:bodyPr/>
                    <a:lstStyle/>
                    <a:p>
                      <a:pPr algn="l" fontAlgn="b"/>
                      <a:r>
                        <a:rPr lang="en-US" sz="1100" b="0" i="0" u="none" strike="noStrike">
                          <a:solidFill>
                            <a:srgbClr val="000000"/>
                          </a:solidFill>
                          <a:effectLst/>
                          <a:latin typeface="Times New Roman" panose="02020603050405020304" pitchFamily="18" charset="0"/>
                        </a:rPr>
                        <a:t>Montgomery County </a:t>
                      </a:r>
                    </a:p>
                  </a:txBody>
                  <a:tcPr marL="9947" marR="9947" marT="994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2.66</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2.70</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2.72</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0.04</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0.02</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0.06</a:t>
                      </a:r>
                    </a:p>
                  </a:txBody>
                  <a:tcPr marL="9947" marR="9947" marT="9947"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Y</a:t>
                      </a:r>
                    </a:p>
                  </a:txBody>
                  <a:tcPr marL="9947" marR="9947" marT="9947"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a:noFill/>
                    </a:lnT>
                    <a:lnB>
                      <a:noFill/>
                    </a:lnB>
                  </a:tcPr>
                </a:tc>
                <a:extLst>
                  <a:ext uri="{0D108BD9-81ED-4DB2-BD59-A6C34878D82A}">
                    <a16:rowId xmlns:a16="http://schemas.microsoft.com/office/drawing/2014/main" val="3088071515"/>
                  </a:ext>
                </a:extLst>
              </a:tr>
              <a:tr h="198964">
                <a:tc>
                  <a:txBody>
                    <a:bodyPr/>
                    <a:lstStyle/>
                    <a:p>
                      <a:pPr algn="l" fontAlgn="b"/>
                      <a:r>
                        <a:rPr lang="en-US" sz="1100" b="0" i="0" u="none" strike="noStrike">
                          <a:solidFill>
                            <a:srgbClr val="000000"/>
                          </a:solidFill>
                          <a:effectLst/>
                          <a:latin typeface="Times New Roman" panose="02020603050405020304" pitchFamily="18" charset="0"/>
                        </a:rPr>
                        <a:t>   City of Rockville  </a:t>
                      </a:r>
                    </a:p>
                  </a:txBody>
                  <a:tcPr marL="9947" marR="9947" marT="994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2.65</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2.54</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2.49</a:t>
                      </a:r>
                    </a:p>
                  </a:txBody>
                  <a:tcPr marL="9947" marR="9947" marT="9947" marB="0" anchor="b">
                    <a:lnL>
                      <a:noFill/>
                    </a:lnL>
                    <a:lnR>
                      <a:noFill/>
                    </a:lnR>
                    <a:lnT>
                      <a:noFill/>
                    </a:lnT>
                    <a:lnB>
                      <a:noFill/>
                    </a:lnB>
                    <a:solidFill>
                      <a:srgbClr val="F8CBAD"/>
                    </a:solidFill>
                  </a:tcPr>
                </a:tc>
                <a:tc>
                  <a:txBody>
                    <a:bodyPr/>
                    <a:lstStyle/>
                    <a:p>
                      <a:pPr algn="r" fontAlgn="b"/>
                      <a:r>
                        <a:rPr lang="en-US" sz="1100" b="0" i="0" u="none" strike="noStrike">
                          <a:solidFill>
                            <a:srgbClr val="000000"/>
                          </a:solidFill>
                          <a:effectLst/>
                          <a:latin typeface="Calibri" panose="020F0502020204030204" pitchFamily="34" charset="0"/>
                        </a:rPr>
                        <a:t>-0.11</a:t>
                      </a:r>
                    </a:p>
                  </a:txBody>
                  <a:tcPr marL="9947" marR="9947" marT="9947" marB="0" anchor="b">
                    <a:lnL>
                      <a:noFill/>
                    </a:lnL>
                    <a:lnR>
                      <a:noFill/>
                    </a:lnR>
                    <a:lnT>
                      <a:noFill/>
                    </a:lnT>
                    <a:lnB>
                      <a:noFill/>
                    </a:lnB>
                    <a:solidFill>
                      <a:srgbClr val="F8CBAD"/>
                    </a:solidFill>
                  </a:tcPr>
                </a:tc>
                <a:tc>
                  <a:txBody>
                    <a:bodyPr/>
                    <a:lstStyle/>
                    <a:p>
                      <a:pPr algn="r" fontAlgn="b"/>
                      <a:r>
                        <a:rPr lang="en-US" sz="1100" b="0" i="0" u="none" strike="noStrike">
                          <a:solidFill>
                            <a:srgbClr val="000000"/>
                          </a:solidFill>
                          <a:effectLst/>
                          <a:latin typeface="Calibri" panose="020F0502020204030204" pitchFamily="34" charset="0"/>
                        </a:rPr>
                        <a:t>-0.05</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-0.16</a:t>
                      </a:r>
                    </a:p>
                  </a:txBody>
                  <a:tcPr marL="9947" marR="9947" marT="9947" marB="0" anchor="b">
                    <a:lnL>
                      <a:noFill/>
                    </a:lnL>
                    <a:lnR>
                      <a:noFill/>
                    </a:lnR>
                    <a:lnT>
                      <a:noFill/>
                    </a:lnT>
                    <a:lnB>
                      <a:noFill/>
                    </a:lnB>
                    <a:solidFill>
                      <a:srgbClr val="F8CBAD"/>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Y</a:t>
                      </a:r>
                    </a:p>
                  </a:txBody>
                  <a:tcPr marL="9947" marR="9947" marT="9947" marB="0" anchor="b">
                    <a:lnL>
                      <a:noFill/>
                    </a:lnL>
                    <a:lnR>
                      <a:noFill/>
                    </a:lnR>
                    <a:lnT>
                      <a:noFill/>
                    </a:lnT>
                    <a:lnB>
                      <a:noFill/>
                    </a:lnB>
                  </a:tcPr>
                </a:tc>
                <a:extLst>
                  <a:ext uri="{0D108BD9-81ED-4DB2-BD59-A6C34878D82A}">
                    <a16:rowId xmlns:a16="http://schemas.microsoft.com/office/drawing/2014/main" val="1142666882"/>
                  </a:ext>
                </a:extLst>
              </a:tr>
              <a:tr h="198964">
                <a:tc>
                  <a:txBody>
                    <a:bodyPr/>
                    <a:lstStyle/>
                    <a:p>
                      <a:pPr algn="l" fontAlgn="b"/>
                      <a:r>
                        <a:rPr lang="en-US" sz="1100" b="0" i="0" u="none" strike="noStrike">
                          <a:solidFill>
                            <a:srgbClr val="000000"/>
                          </a:solidFill>
                          <a:effectLst/>
                          <a:latin typeface="Times New Roman" panose="02020603050405020304" pitchFamily="18" charset="0"/>
                        </a:rPr>
                        <a:t>   City of Gaithersburg</a:t>
                      </a:r>
                    </a:p>
                  </a:txBody>
                  <a:tcPr marL="9947" marR="9947" marT="994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2.65</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2.70</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2.67</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0.05</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-0.03</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0.02</a:t>
                      </a:r>
                    </a:p>
                  </a:txBody>
                  <a:tcPr marL="9947" marR="9947" marT="9947"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a:noFill/>
                    </a:lnT>
                    <a:lnB>
                      <a:noFill/>
                    </a:lnB>
                  </a:tcPr>
                </a:tc>
                <a:extLst>
                  <a:ext uri="{0D108BD9-81ED-4DB2-BD59-A6C34878D82A}">
                    <a16:rowId xmlns:a16="http://schemas.microsoft.com/office/drawing/2014/main" val="3269759510"/>
                  </a:ext>
                </a:extLst>
              </a:tr>
              <a:tr h="198964">
                <a:tc>
                  <a:txBody>
                    <a:bodyPr/>
                    <a:lstStyle/>
                    <a:p>
                      <a:pPr algn="l" fontAlgn="b"/>
                      <a:r>
                        <a:rPr lang="en-US" sz="1100" b="0" i="0" u="none" strike="noStrike">
                          <a:solidFill>
                            <a:srgbClr val="000000"/>
                          </a:solidFill>
                          <a:effectLst/>
                          <a:latin typeface="Times New Roman" panose="02020603050405020304" pitchFamily="18" charset="0"/>
                        </a:rPr>
                        <a:t>Prince George's County  </a:t>
                      </a:r>
                    </a:p>
                  </a:txBody>
                  <a:tcPr marL="9947" marR="9947" marT="994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2.74</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2.78</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2.77</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0.04</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-0.01</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0.03</a:t>
                      </a:r>
                    </a:p>
                  </a:txBody>
                  <a:tcPr marL="9947" marR="9947" marT="9947"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a:noFill/>
                    </a:lnT>
                    <a:lnB>
                      <a:noFill/>
                    </a:lnB>
                  </a:tcPr>
                </a:tc>
                <a:extLst>
                  <a:ext uri="{0D108BD9-81ED-4DB2-BD59-A6C34878D82A}">
                    <a16:rowId xmlns:a16="http://schemas.microsoft.com/office/drawing/2014/main" val="2261796041"/>
                  </a:ext>
                </a:extLst>
              </a:tr>
              <a:tr h="198964">
                <a:tc>
                  <a:txBody>
                    <a:bodyPr/>
                    <a:lstStyle/>
                    <a:p>
                      <a:pPr algn="l" fontAlgn="b"/>
                      <a:r>
                        <a:rPr lang="en-US" sz="1100" b="0" i="0" u="none" strike="noStrike">
                          <a:solidFill>
                            <a:srgbClr val="000000"/>
                          </a:solidFill>
                          <a:effectLst/>
                          <a:latin typeface="Times New Roman" panose="02020603050405020304" pitchFamily="18" charset="0"/>
                        </a:rPr>
                        <a:t>Fairfax County</a:t>
                      </a:r>
                    </a:p>
                  </a:txBody>
                  <a:tcPr marL="9947" marR="9947" marT="994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2.74</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2.74</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2.77</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0.00</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0.03</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0.03</a:t>
                      </a:r>
                    </a:p>
                  </a:txBody>
                  <a:tcPr marL="9947" marR="9947" marT="9947"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a:noFill/>
                    </a:lnT>
                    <a:lnB>
                      <a:noFill/>
                    </a:lnB>
                  </a:tcPr>
                </a:tc>
                <a:extLst>
                  <a:ext uri="{0D108BD9-81ED-4DB2-BD59-A6C34878D82A}">
                    <a16:rowId xmlns:a16="http://schemas.microsoft.com/office/drawing/2014/main" val="1105268778"/>
                  </a:ext>
                </a:extLst>
              </a:tr>
              <a:tr h="198964">
                <a:tc>
                  <a:txBody>
                    <a:bodyPr/>
                    <a:lstStyle/>
                    <a:p>
                      <a:pPr algn="l" fontAlgn="b"/>
                      <a:r>
                        <a:rPr lang="en-US" sz="1100" b="0" i="0" u="none" strike="noStrike">
                          <a:solidFill>
                            <a:srgbClr val="000000"/>
                          </a:solidFill>
                          <a:effectLst/>
                          <a:latin typeface="Times New Roman" panose="02020603050405020304" pitchFamily="18" charset="0"/>
                        </a:rPr>
                        <a:t>City of Fairfax </a:t>
                      </a:r>
                    </a:p>
                  </a:txBody>
                  <a:tcPr marL="9947" marR="9947" marT="994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2.61</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2.64</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2.71</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0.03</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0.07</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0.10</a:t>
                      </a:r>
                    </a:p>
                  </a:txBody>
                  <a:tcPr marL="9947" marR="9947" marT="9947" marB="0" anchor="b">
                    <a:lnL>
                      <a:noFill/>
                    </a:lnL>
                    <a:lnR>
                      <a:noFill/>
                    </a:lnR>
                    <a:lnT>
                      <a:noFill/>
                    </a:lnT>
                    <a:lnB>
                      <a:noFill/>
                    </a:lnB>
                    <a:solidFill>
                      <a:srgbClr val="C6E0B4"/>
                    </a:solidFill>
                  </a:tcPr>
                </a:tc>
                <a:tc>
                  <a:txBody>
                    <a:bodyPr/>
                    <a:lstStyle/>
                    <a:p>
                      <a:pPr algn="ctr" fontAlgn="b"/>
                      <a:r>
                        <a:rPr lang="en-US" sz="1100" b="0" i="0" u="none" strike="noStrike">
                          <a:solidFill>
                            <a:srgbClr val="000000"/>
                          </a:solidFill>
                          <a:effectLst/>
                          <a:latin typeface="Calibri" panose="020F0502020204030204" pitchFamily="34" charset="0"/>
                        </a:rPr>
                        <a:t>Y</a:t>
                      </a:r>
                    </a:p>
                  </a:txBody>
                  <a:tcPr marL="9947" marR="9947" marT="9947"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a:noFill/>
                    </a:lnT>
                    <a:lnB>
                      <a:noFill/>
                    </a:lnB>
                  </a:tcPr>
                </a:tc>
                <a:extLst>
                  <a:ext uri="{0D108BD9-81ED-4DB2-BD59-A6C34878D82A}">
                    <a16:rowId xmlns:a16="http://schemas.microsoft.com/office/drawing/2014/main" val="77281797"/>
                  </a:ext>
                </a:extLst>
              </a:tr>
              <a:tr h="198964">
                <a:tc>
                  <a:txBody>
                    <a:bodyPr/>
                    <a:lstStyle/>
                    <a:p>
                      <a:pPr algn="l" fontAlgn="b"/>
                      <a:r>
                        <a:rPr lang="en-US" sz="1100" b="0" i="0" u="none" strike="noStrike">
                          <a:solidFill>
                            <a:srgbClr val="000000"/>
                          </a:solidFill>
                          <a:effectLst/>
                          <a:latin typeface="Times New Roman" panose="02020603050405020304" pitchFamily="18" charset="0"/>
                        </a:rPr>
                        <a:t>City of Falls Church  </a:t>
                      </a:r>
                    </a:p>
                  </a:txBody>
                  <a:tcPr marL="9947" marR="9947" marT="994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2.31</a:t>
                      </a:r>
                    </a:p>
                  </a:txBody>
                  <a:tcPr marL="9947" marR="9947" marT="9947" marB="0" anchor="b">
                    <a:lnL>
                      <a:noFill/>
                    </a:lnL>
                    <a:lnR>
                      <a:noFill/>
                    </a:lnR>
                    <a:lnT>
                      <a:noFill/>
                    </a:lnT>
                    <a:lnB>
                      <a:noFill/>
                    </a:lnB>
                    <a:solidFill>
                      <a:srgbClr val="F8CBAD"/>
                    </a:solidFill>
                  </a:tcPr>
                </a:tc>
                <a:tc>
                  <a:txBody>
                    <a:bodyPr/>
                    <a:lstStyle/>
                    <a:p>
                      <a:pPr algn="r" fontAlgn="b"/>
                      <a:r>
                        <a:rPr lang="en-US" sz="1100" b="0" i="0" u="none" strike="noStrike">
                          <a:solidFill>
                            <a:srgbClr val="000000"/>
                          </a:solidFill>
                          <a:effectLst/>
                          <a:latin typeface="Calibri" panose="020F0502020204030204" pitchFamily="34" charset="0"/>
                        </a:rPr>
                        <a:t>2.41</a:t>
                      </a:r>
                    </a:p>
                  </a:txBody>
                  <a:tcPr marL="9947" marR="9947" marT="9947" marB="0" anchor="b">
                    <a:lnL>
                      <a:noFill/>
                    </a:lnL>
                    <a:lnR>
                      <a:noFill/>
                    </a:lnR>
                    <a:lnT>
                      <a:noFill/>
                    </a:lnT>
                    <a:lnB>
                      <a:noFill/>
                    </a:lnB>
                    <a:solidFill>
                      <a:srgbClr val="F8CBAD"/>
                    </a:solidFill>
                  </a:tcPr>
                </a:tc>
                <a:tc>
                  <a:txBody>
                    <a:bodyPr/>
                    <a:lstStyle/>
                    <a:p>
                      <a:pPr algn="r" fontAlgn="b"/>
                      <a:r>
                        <a:rPr lang="en-US" sz="1100" b="0" i="0" u="none" strike="noStrike">
                          <a:solidFill>
                            <a:srgbClr val="000000"/>
                          </a:solidFill>
                          <a:effectLst/>
                          <a:latin typeface="Calibri" panose="020F0502020204030204" pitchFamily="34" charset="0"/>
                        </a:rPr>
                        <a:t>2.49</a:t>
                      </a:r>
                    </a:p>
                  </a:txBody>
                  <a:tcPr marL="9947" marR="9947" marT="9947" marB="0" anchor="b">
                    <a:lnL>
                      <a:noFill/>
                    </a:lnL>
                    <a:lnR>
                      <a:noFill/>
                    </a:lnR>
                    <a:lnT>
                      <a:noFill/>
                    </a:lnT>
                    <a:lnB>
                      <a:noFill/>
                    </a:lnB>
                    <a:solidFill>
                      <a:srgbClr val="F8CBAD"/>
                    </a:solidFill>
                  </a:tcPr>
                </a:tc>
                <a:tc>
                  <a:txBody>
                    <a:bodyPr/>
                    <a:lstStyle/>
                    <a:p>
                      <a:pPr algn="r" fontAlgn="b"/>
                      <a:r>
                        <a:rPr lang="en-US" sz="1100" b="0" i="0" u="none" strike="noStrike">
                          <a:solidFill>
                            <a:srgbClr val="000000"/>
                          </a:solidFill>
                          <a:effectLst/>
                          <a:latin typeface="Calibri" panose="020F0502020204030204" pitchFamily="34" charset="0"/>
                        </a:rPr>
                        <a:t>0.10</a:t>
                      </a:r>
                    </a:p>
                  </a:txBody>
                  <a:tcPr marL="9947" marR="9947" marT="9947"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0.08</a:t>
                      </a:r>
                    </a:p>
                  </a:txBody>
                  <a:tcPr marL="9947" marR="9947" marT="9947"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0.18</a:t>
                      </a:r>
                    </a:p>
                  </a:txBody>
                  <a:tcPr marL="9947" marR="9947" marT="9947" marB="0" anchor="b">
                    <a:lnL>
                      <a:noFill/>
                    </a:lnL>
                    <a:lnR>
                      <a:noFill/>
                    </a:lnR>
                    <a:lnT>
                      <a:noFill/>
                    </a:lnT>
                    <a:lnB>
                      <a:noFill/>
                    </a:lnB>
                    <a:solidFill>
                      <a:srgbClr val="C6E0B4"/>
                    </a:solidFill>
                  </a:tcPr>
                </a:tc>
                <a:tc>
                  <a:txBody>
                    <a:bodyPr/>
                    <a:lstStyle/>
                    <a:p>
                      <a:pPr algn="ctr" fontAlgn="b"/>
                      <a:r>
                        <a:rPr lang="en-US" sz="1100" b="0" i="0" u="none" strike="noStrike">
                          <a:solidFill>
                            <a:srgbClr val="000000"/>
                          </a:solidFill>
                          <a:effectLst/>
                          <a:latin typeface="Calibri" panose="020F0502020204030204" pitchFamily="34" charset="0"/>
                        </a:rPr>
                        <a:t>Y</a:t>
                      </a:r>
                    </a:p>
                  </a:txBody>
                  <a:tcPr marL="9947" marR="9947" marT="9947"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a:noFill/>
                    </a:lnT>
                    <a:lnB>
                      <a:noFill/>
                    </a:lnB>
                  </a:tcPr>
                </a:tc>
                <a:extLst>
                  <a:ext uri="{0D108BD9-81ED-4DB2-BD59-A6C34878D82A}">
                    <a16:rowId xmlns:a16="http://schemas.microsoft.com/office/drawing/2014/main" val="3816325130"/>
                  </a:ext>
                </a:extLst>
              </a:tr>
              <a:tr h="185036">
                <a:tc>
                  <a:txBody>
                    <a:bodyPr/>
                    <a:lstStyle/>
                    <a:p>
                      <a:pPr algn="l"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9724977"/>
                  </a:ext>
                </a:extLst>
              </a:tr>
              <a:tr h="208911">
                <a:tc>
                  <a:txBody>
                    <a:bodyPr/>
                    <a:lstStyle/>
                    <a:p>
                      <a:pPr algn="l" fontAlgn="b"/>
                      <a:r>
                        <a:rPr lang="en-US" sz="1100" b="1" i="0" u="none" strike="noStrike">
                          <a:solidFill>
                            <a:srgbClr val="000000"/>
                          </a:solidFill>
                          <a:effectLst/>
                          <a:latin typeface="Times New Roman" panose="02020603050405020304" pitchFamily="18" charset="0"/>
                        </a:rPr>
                        <a:t>Inner Suburbs  </a:t>
                      </a:r>
                    </a:p>
                  </a:txBody>
                  <a:tcPr marL="9947" marR="9947" marT="994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2.82</a:t>
                      </a:r>
                    </a:p>
                  </a:txBody>
                  <a:tcPr marL="9947" marR="9947" marT="994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2.90</a:t>
                      </a:r>
                    </a:p>
                  </a:txBody>
                  <a:tcPr marL="9947" marR="9947" marT="994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2.94</a:t>
                      </a:r>
                    </a:p>
                  </a:txBody>
                  <a:tcPr marL="9947" marR="9947" marT="994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0.08</a:t>
                      </a:r>
                    </a:p>
                  </a:txBody>
                  <a:tcPr marL="9947" marR="9947" marT="994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1" i="0" u="none" strike="noStrike">
                          <a:solidFill>
                            <a:srgbClr val="000000"/>
                          </a:solidFill>
                          <a:effectLst/>
                          <a:latin typeface="Calibri" panose="020F0502020204030204" pitchFamily="34" charset="0"/>
                        </a:rPr>
                        <a:t>0.04</a:t>
                      </a:r>
                    </a:p>
                  </a:txBody>
                  <a:tcPr marL="9947" marR="9947" marT="994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0.12</a:t>
                      </a:r>
                    </a:p>
                  </a:txBody>
                  <a:tcPr marL="9947" marR="9947" marT="994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100" b="1" i="0" u="none" strike="noStrike">
                          <a:solidFill>
                            <a:srgbClr val="000000"/>
                          </a:solidFill>
                          <a:effectLst/>
                          <a:latin typeface="Calibri" panose="020F0502020204030204" pitchFamily="34" charset="0"/>
                        </a:rPr>
                        <a:t>Y</a:t>
                      </a:r>
                    </a:p>
                  </a:txBody>
                  <a:tcPr marL="9947" marR="9947" marT="994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 </a:t>
                      </a:r>
                    </a:p>
                  </a:txBody>
                  <a:tcPr marL="9947" marR="9947" marT="994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062470"/>
                  </a:ext>
                </a:extLst>
              </a:tr>
              <a:tr h="185036">
                <a:tc>
                  <a:txBody>
                    <a:bodyPr/>
                    <a:lstStyle/>
                    <a:p>
                      <a:pPr algn="l" fontAlgn="b"/>
                      <a:r>
                        <a:rPr lang="en-US" sz="1100" b="0" i="0" u="none" strike="noStrike">
                          <a:solidFill>
                            <a:srgbClr val="000000"/>
                          </a:solidFill>
                          <a:effectLst/>
                          <a:latin typeface="Times New Roman" panose="02020603050405020304" pitchFamily="18" charset="0"/>
                        </a:rPr>
                        <a:t> </a:t>
                      </a:r>
                    </a:p>
                  </a:txBody>
                  <a:tcPr marL="9947" marR="9947" marT="9947"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58617594"/>
                  </a:ext>
                </a:extLst>
              </a:tr>
              <a:tr h="198964">
                <a:tc>
                  <a:txBody>
                    <a:bodyPr/>
                    <a:lstStyle/>
                    <a:p>
                      <a:pPr algn="l" fontAlgn="b"/>
                      <a:r>
                        <a:rPr lang="en-US" sz="1100" b="0" i="0" u="none" strike="noStrike" dirty="0">
                          <a:solidFill>
                            <a:srgbClr val="000000"/>
                          </a:solidFill>
                          <a:effectLst/>
                          <a:latin typeface="Times New Roman" panose="02020603050405020304" pitchFamily="18" charset="0"/>
                        </a:rPr>
                        <a:t>Loudoun County   </a:t>
                      </a:r>
                    </a:p>
                  </a:txBody>
                  <a:tcPr marL="9947" marR="9947" marT="994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2.82</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2.98</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3.05</a:t>
                      </a:r>
                    </a:p>
                  </a:txBody>
                  <a:tcPr marL="9947" marR="9947" marT="9947"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0.16</a:t>
                      </a:r>
                    </a:p>
                  </a:txBody>
                  <a:tcPr marL="9947" marR="9947" marT="9947"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0.07</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0.23</a:t>
                      </a:r>
                    </a:p>
                  </a:txBody>
                  <a:tcPr marL="9947" marR="9947" marT="9947" marB="0" anchor="b">
                    <a:lnL>
                      <a:noFill/>
                    </a:lnL>
                    <a:lnR>
                      <a:noFill/>
                    </a:lnR>
                    <a:lnT>
                      <a:noFill/>
                    </a:lnT>
                    <a:lnB>
                      <a:noFill/>
                    </a:lnB>
                    <a:solidFill>
                      <a:srgbClr val="C6E0B4"/>
                    </a:solidFill>
                  </a:tcPr>
                </a:tc>
                <a:tc>
                  <a:txBody>
                    <a:bodyPr/>
                    <a:lstStyle/>
                    <a:p>
                      <a:pPr algn="ctr" fontAlgn="b"/>
                      <a:r>
                        <a:rPr lang="en-US" sz="1100" b="0" i="0" u="none" strike="noStrike">
                          <a:solidFill>
                            <a:srgbClr val="000000"/>
                          </a:solidFill>
                          <a:effectLst/>
                          <a:latin typeface="Calibri" panose="020F0502020204030204" pitchFamily="34" charset="0"/>
                        </a:rPr>
                        <a:t>Y</a:t>
                      </a:r>
                    </a:p>
                  </a:txBody>
                  <a:tcPr marL="9947" marR="9947" marT="9947"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947" marR="9947" marT="9947" marB="0" anchor="b">
                    <a:lnL>
                      <a:noFill/>
                    </a:lnL>
                    <a:lnR>
                      <a:noFill/>
                    </a:lnR>
                    <a:lnT>
                      <a:noFill/>
                    </a:lnT>
                    <a:lnB>
                      <a:noFill/>
                    </a:lnB>
                  </a:tcPr>
                </a:tc>
                <a:extLst>
                  <a:ext uri="{0D108BD9-81ED-4DB2-BD59-A6C34878D82A}">
                    <a16:rowId xmlns:a16="http://schemas.microsoft.com/office/drawing/2014/main" val="1031902546"/>
                  </a:ext>
                </a:extLst>
              </a:tr>
              <a:tr h="198964">
                <a:tc>
                  <a:txBody>
                    <a:bodyPr/>
                    <a:lstStyle/>
                    <a:p>
                      <a:pPr algn="l" fontAlgn="b"/>
                      <a:r>
                        <a:rPr lang="en-US" sz="1100" b="0" i="0" u="none" strike="noStrike" dirty="0">
                          <a:solidFill>
                            <a:srgbClr val="000000"/>
                          </a:solidFill>
                          <a:effectLst/>
                          <a:latin typeface="Times New Roman" panose="02020603050405020304" pitchFamily="18" charset="0"/>
                        </a:rPr>
                        <a:t>Prince William County   </a:t>
                      </a:r>
                    </a:p>
                  </a:txBody>
                  <a:tcPr marL="9947" marR="9947" marT="994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2.94</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3.05</a:t>
                      </a:r>
                    </a:p>
                  </a:txBody>
                  <a:tcPr marL="9947" marR="9947" marT="9947"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3.12</a:t>
                      </a:r>
                    </a:p>
                  </a:txBody>
                  <a:tcPr marL="9947" marR="9947" marT="9947"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0.11</a:t>
                      </a:r>
                    </a:p>
                  </a:txBody>
                  <a:tcPr marL="9947" marR="9947" marT="9947"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0.07</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0.18</a:t>
                      </a:r>
                    </a:p>
                  </a:txBody>
                  <a:tcPr marL="9947" marR="9947" marT="9947" marB="0" anchor="b">
                    <a:lnL>
                      <a:noFill/>
                    </a:lnL>
                    <a:lnR>
                      <a:noFill/>
                    </a:lnR>
                    <a:lnT>
                      <a:noFill/>
                    </a:lnT>
                    <a:lnB>
                      <a:noFill/>
                    </a:lnB>
                    <a:solidFill>
                      <a:srgbClr val="C6E0B4"/>
                    </a:solidFill>
                  </a:tcPr>
                </a:tc>
                <a:tc>
                  <a:txBody>
                    <a:bodyPr/>
                    <a:lstStyle/>
                    <a:p>
                      <a:pPr algn="ctr" fontAlgn="b"/>
                      <a:r>
                        <a:rPr lang="en-US" sz="1100" b="0" i="0" u="none" strike="noStrike">
                          <a:solidFill>
                            <a:srgbClr val="000000"/>
                          </a:solidFill>
                          <a:effectLst/>
                          <a:latin typeface="Calibri" panose="020F0502020204030204" pitchFamily="34" charset="0"/>
                        </a:rPr>
                        <a:t>Y</a:t>
                      </a:r>
                    </a:p>
                  </a:txBody>
                  <a:tcPr marL="9947" marR="9947" marT="9947"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a:noFill/>
                    </a:lnT>
                    <a:lnB>
                      <a:noFill/>
                    </a:lnB>
                  </a:tcPr>
                </a:tc>
                <a:extLst>
                  <a:ext uri="{0D108BD9-81ED-4DB2-BD59-A6C34878D82A}">
                    <a16:rowId xmlns:a16="http://schemas.microsoft.com/office/drawing/2014/main" val="3585920348"/>
                  </a:ext>
                </a:extLst>
              </a:tr>
              <a:tr h="198964">
                <a:tc>
                  <a:txBody>
                    <a:bodyPr/>
                    <a:lstStyle/>
                    <a:p>
                      <a:pPr algn="l" fontAlgn="b"/>
                      <a:r>
                        <a:rPr lang="en-US" sz="1100" b="0" i="0" u="none" strike="noStrike">
                          <a:solidFill>
                            <a:srgbClr val="000000"/>
                          </a:solidFill>
                          <a:effectLst/>
                          <a:latin typeface="Times New Roman" panose="02020603050405020304" pitchFamily="18" charset="0"/>
                        </a:rPr>
                        <a:t>City of Manassas  </a:t>
                      </a:r>
                    </a:p>
                  </a:txBody>
                  <a:tcPr marL="9947" marR="9947" marT="994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2.92</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3.02</a:t>
                      </a:r>
                    </a:p>
                  </a:txBody>
                  <a:tcPr marL="9947" marR="9947" marT="9947"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3.05</a:t>
                      </a:r>
                    </a:p>
                  </a:txBody>
                  <a:tcPr marL="9947" marR="9947" marT="9947"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0.10</a:t>
                      </a:r>
                    </a:p>
                  </a:txBody>
                  <a:tcPr marL="9947" marR="9947" marT="9947"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0.03</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0.13</a:t>
                      </a:r>
                    </a:p>
                  </a:txBody>
                  <a:tcPr marL="9947" marR="9947" marT="9947" marB="0" anchor="b">
                    <a:lnL>
                      <a:noFill/>
                    </a:lnL>
                    <a:lnR>
                      <a:noFill/>
                    </a:lnR>
                    <a:lnT>
                      <a:noFill/>
                    </a:lnT>
                    <a:lnB>
                      <a:noFill/>
                    </a:lnB>
                    <a:solidFill>
                      <a:srgbClr val="C6E0B4"/>
                    </a:solidFill>
                  </a:tcPr>
                </a:tc>
                <a:tc>
                  <a:txBody>
                    <a:bodyPr/>
                    <a:lstStyle/>
                    <a:p>
                      <a:pPr algn="ctr" fontAlgn="b"/>
                      <a:r>
                        <a:rPr lang="en-US" sz="1100" b="0" i="0" u="none" strike="noStrike">
                          <a:solidFill>
                            <a:srgbClr val="000000"/>
                          </a:solidFill>
                          <a:effectLst/>
                          <a:latin typeface="Calibri" panose="020F0502020204030204" pitchFamily="34" charset="0"/>
                        </a:rPr>
                        <a:t>Y</a:t>
                      </a:r>
                    </a:p>
                  </a:txBody>
                  <a:tcPr marL="9947" marR="9947" marT="9947"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a:noFill/>
                    </a:lnT>
                    <a:lnB>
                      <a:noFill/>
                    </a:lnB>
                  </a:tcPr>
                </a:tc>
                <a:extLst>
                  <a:ext uri="{0D108BD9-81ED-4DB2-BD59-A6C34878D82A}">
                    <a16:rowId xmlns:a16="http://schemas.microsoft.com/office/drawing/2014/main" val="144322840"/>
                  </a:ext>
                </a:extLst>
              </a:tr>
              <a:tr h="198964">
                <a:tc>
                  <a:txBody>
                    <a:bodyPr/>
                    <a:lstStyle/>
                    <a:p>
                      <a:pPr algn="l" fontAlgn="b"/>
                      <a:r>
                        <a:rPr lang="en-US" sz="1100" b="0" i="0" u="none" strike="noStrike">
                          <a:solidFill>
                            <a:srgbClr val="000000"/>
                          </a:solidFill>
                          <a:effectLst/>
                          <a:latin typeface="Times New Roman" panose="02020603050405020304" pitchFamily="18" charset="0"/>
                        </a:rPr>
                        <a:t>City of Manassas Park  </a:t>
                      </a:r>
                    </a:p>
                  </a:txBody>
                  <a:tcPr marL="9947" marR="9947" marT="994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3.16</a:t>
                      </a:r>
                    </a:p>
                  </a:txBody>
                  <a:tcPr marL="9947" marR="9947" marT="9947"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3.17</a:t>
                      </a:r>
                    </a:p>
                  </a:txBody>
                  <a:tcPr marL="9947" marR="9947" marT="9947"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3.20</a:t>
                      </a:r>
                    </a:p>
                  </a:txBody>
                  <a:tcPr marL="9947" marR="9947" marT="9947"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0.01</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0.03</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0.04</a:t>
                      </a:r>
                    </a:p>
                  </a:txBody>
                  <a:tcPr marL="9947" marR="9947" marT="9947"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Y</a:t>
                      </a:r>
                    </a:p>
                  </a:txBody>
                  <a:tcPr marL="9947" marR="9947" marT="9947"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a:noFill/>
                    </a:lnT>
                    <a:lnB>
                      <a:noFill/>
                    </a:lnB>
                  </a:tcPr>
                </a:tc>
                <a:extLst>
                  <a:ext uri="{0D108BD9-81ED-4DB2-BD59-A6C34878D82A}">
                    <a16:rowId xmlns:a16="http://schemas.microsoft.com/office/drawing/2014/main" val="2120992120"/>
                  </a:ext>
                </a:extLst>
              </a:tr>
              <a:tr h="198964">
                <a:tc>
                  <a:txBody>
                    <a:bodyPr/>
                    <a:lstStyle/>
                    <a:p>
                      <a:pPr algn="l" fontAlgn="b"/>
                      <a:r>
                        <a:rPr lang="en-US" sz="1100" b="0" i="0" u="none" strike="noStrike">
                          <a:solidFill>
                            <a:srgbClr val="000000"/>
                          </a:solidFill>
                          <a:effectLst/>
                          <a:latin typeface="Times New Roman" panose="02020603050405020304" pitchFamily="18" charset="0"/>
                        </a:rPr>
                        <a:t>Charles County</a:t>
                      </a:r>
                    </a:p>
                  </a:txBody>
                  <a:tcPr marL="9947" marR="9947" marT="994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2.86</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2.83</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2.79</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-0.03</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-0.04</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-0.07</a:t>
                      </a:r>
                    </a:p>
                  </a:txBody>
                  <a:tcPr marL="9947" marR="9947" marT="9947"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Y</a:t>
                      </a:r>
                    </a:p>
                  </a:txBody>
                  <a:tcPr marL="9947" marR="9947" marT="9947" marB="0" anchor="b">
                    <a:lnL>
                      <a:noFill/>
                    </a:lnL>
                    <a:lnR>
                      <a:noFill/>
                    </a:lnR>
                    <a:lnT>
                      <a:noFill/>
                    </a:lnT>
                    <a:lnB>
                      <a:noFill/>
                    </a:lnB>
                  </a:tcPr>
                </a:tc>
                <a:extLst>
                  <a:ext uri="{0D108BD9-81ED-4DB2-BD59-A6C34878D82A}">
                    <a16:rowId xmlns:a16="http://schemas.microsoft.com/office/drawing/2014/main" val="3200788160"/>
                  </a:ext>
                </a:extLst>
              </a:tr>
              <a:tr h="198964">
                <a:tc>
                  <a:txBody>
                    <a:bodyPr/>
                    <a:lstStyle/>
                    <a:p>
                      <a:pPr algn="l" fontAlgn="b"/>
                      <a:r>
                        <a:rPr lang="en-US" sz="1100" b="0" i="0" u="none" strike="noStrike">
                          <a:solidFill>
                            <a:srgbClr val="000000"/>
                          </a:solidFill>
                          <a:effectLst/>
                          <a:latin typeface="Times New Roman" panose="02020603050405020304" pitchFamily="18" charset="0"/>
                        </a:rPr>
                        <a:t>Frederick County  </a:t>
                      </a:r>
                    </a:p>
                  </a:txBody>
                  <a:tcPr marL="9947" marR="9947" marT="994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2.72</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2.70</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2.71</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-0.02</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0.01</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-0.01</a:t>
                      </a:r>
                    </a:p>
                  </a:txBody>
                  <a:tcPr marL="9947" marR="9947" marT="9947"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a:noFill/>
                    </a:lnT>
                    <a:lnB>
                      <a:noFill/>
                    </a:lnB>
                  </a:tcPr>
                </a:tc>
                <a:extLst>
                  <a:ext uri="{0D108BD9-81ED-4DB2-BD59-A6C34878D82A}">
                    <a16:rowId xmlns:a16="http://schemas.microsoft.com/office/drawing/2014/main" val="2125773523"/>
                  </a:ext>
                </a:extLst>
              </a:tr>
              <a:tr h="198964">
                <a:tc>
                  <a:txBody>
                    <a:bodyPr/>
                    <a:lstStyle/>
                    <a:p>
                      <a:pPr algn="l" fontAlgn="b"/>
                      <a:r>
                        <a:rPr lang="en-US" sz="1100" b="0" i="0" u="none" strike="noStrike">
                          <a:solidFill>
                            <a:srgbClr val="000000"/>
                          </a:solidFill>
                          <a:effectLst/>
                          <a:latin typeface="Times New Roman" panose="02020603050405020304" pitchFamily="18" charset="0"/>
                        </a:rPr>
                        <a:t>   City of Frederick</a:t>
                      </a:r>
                    </a:p>
                  </a:txBody>
                  <a:tcPr marL="9947" marR="9947" marT="994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2.42</a:t>
                      </a:r>
                    </a:p>
                  </a:txBody>
                  <a:tcPr marL="9947" marR="9947" marT="9947" marB="0" anchor="b">
                    <a:lnL>
                      <a:noFill/>
                    </a:lnL>
                    <a:lnR>
                      <a:noFill/>
                    </a:lnR>
                    <a:lnT>
                      <a:noFill/>
                    </a:lnT>
                    <a:lnB>
                      <a:noFill/>
                    </a:lnB>
                    <a:solidFill>
                      <a:srgbClr val="F8CBAD"/>
                    </a:solidFill>
                  </a:tcPr>
                </a:tc>
                <a:tc>
                  <a:txBody>
                    <a:bodyPr/>
                    <a:lstStyle/>
                    <a:p>
                      <a:pPr algn="r" fontAlgn="b"/>
                      <a:r>
                        <a:rPr lang="en-US" sz="1100" b="0" i="0" u="none" strike="noStrike">
                          <a:solidFill>
                            <a:srgbClr val="000000"/>
                          </a:solidFill>
                          <a:effectLst/>
                          <a:latin typeface="Calibri" panose="020F0502020204030204" pitchFamily="34" charset="0"/>
                        </a:rPr>
                        <a:t>2.50</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2.54</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0.08</a:t>
                      </a:r>
                    </a:p>
                  </a:txBody>
                  <a:tcPr marL="9947" marR="9947" marT="9947"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0.04</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0.12</a:t>
                      </a:r>
                    </a:p>
                  </a:txBody>
                  <a:tcPr marL="9947" marR="9947" marT="9947" marB="0" anchor="b">
                    <a:lnL>
                      <a:noFill/>
                    </a:lnL>
                    <a:lnR>
                      <a:noFill/>
                    </a:lnR>
                    <a:lnT>
                      <a:noFill/>
                    </a:lnT>
                    <a:lnB>
                      <a:noFill/>
                    </a:lnB>
                    <a:solidFill>
                      <a:srgbClr val="C6E0B4"/>
                    </a:solidFill>
                  </a:tcPr>
                </a:tc>
                <a:tc>
                  <a:txBody>
                    <a:bodyPr/>
                    <a:lstStyle/>
                    <a:p>
                      <a:pPr algn="ctr" fontAlgn="b"/>
                      <a:r>
                        <a:rPr lang="en-US" sz="1100" b="0" i="0" u="none" strike="noStrike">
                          <a:solidFill>
                            <a:srgbClr val="000000"/>
                          </a:solidFill>
                          <a:effectLst/>
                          <a:latin typeface="Calibri" panose="020F0502020204030204" pitchFamily="34" charset="0"/>
                        </a:rPr>
                        <a:t>Y</a:t>
                      </a:r>
                    </a:p>
                  </a:txBody>
                  <a:tcPr marL="9947" marR="9947" marT="9947"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a:noFill/>
                    </a:lnT>
                    <a:lnB>
                      <a:noFill/>
                    </a:lnB>
                  </a:tcPr>
                </a:tc>
                <a:extLst>
                  <a:ext uri="{0D108BD9-81ED-4DB2-BD59-A6C34878D82A}">
                    <a16:rowId xmlns:a16="http://schemas.microsoft.com/office/drawing/2014/main" val="2725867077"/>
                  </a:ext>
                </a:extLst>
              </a:tr>
              <a:tr h="185036">
                <a:tc>
                  <a:txBody>
                    <a:bodyPr/>
                    <a:lstStyle/>
                    <a:p>
                      <a:pPr algn="l" fontAlgn="b"/>
                      <a:r>
                        <a:rPr lang="en-US" sz="1100" b="1" i="0" u="none" strike="noStrike">
                          <a:solidFill>
                            <a:srgbClr val="000000"/>
                          </a:solidFill>
                          <a:effectLst/>
                          <a:latin typeface="Times New Roman" panose="02020603050405020304" pitchFamily="18" charset="0"/>
                        </a:rPr>
                        <a:t> </a:t>
                      </a:r>
                    </a:p>
                  </a:txBody>
                  <a:tcPr marL="9947" marR="9947" marT="9947"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8696676"/>
                  </a:ext>
                </a:extLst>
              </a:tr>
              <a:tr h="208911">
                <a:tc>
                  <a:txBody>
                    <a:bodyPr/>
                    <a:lstStyle/>
                    <a:p>
                      <a:pPr algn="l" fontAlgn="b"/>
                      <a:r>
                        <a:rPr lang="en-US" sz="1100" b="1" i="0" u="none" strike="noStrike">
                          <a:solidFill>
                            <a:srgbClr val="000000"/>
                          </a:solidFill>
                          <a:effectLst/>
                          <a:latin typeface="Times New Roman" panose="02020603050405020304" pitchFamily="18" charset="0"/>
                        </a:rPr>
                        <a:t>Outer Suburbs   </a:t>
                      </a:r>
                    </a:p>
                  </a:txBody>
                  <a:tcPr marL="9947" marR="9947" marT="994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2.69</a:t>
                      </a:r>
                    </a:p>
                  </a:txBody>
                  <a:tcPr marL="9947" marR="9947" marT="994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2.67</a:t>
                      </a:r>
                    </a:p>
                  </a:txBody>
                  <a:tcPr marL="9947" marR="9947" marT="994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2.68</a:t>
                      </a:r>
                    </a:p>
                  </a:txBody>
                  <a:tcPr marL="9947" marR="9947" marT="994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-0.02</a:t>
                      </a:r>
                    </a:p>
                  </a:txBody>
                  <a:tcPr marL="9947" marR="9947" marT="994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0.01</a:t>
                      </a:r>
                    </a:p>
                  </a:txBody>
                  <a:tcPr marL="9947" marR="9947" marT="994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-0.01</a:t>
                      </a:r>
                    </a:p>
                  </a:txBody>
                  <a:tcPr marL="9947" marR="9947" marT="994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 </a:t>
                      </a:r>
                    </a:p>
                  </a:txBody>
                  <a:tcPr marL="9947" marR="9947" marT="994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 </a:t>
                      </a:r>
                    </a:p>
                  </a:txBody>
                  <a:tcPr marL="9947" marR="9947" marT="994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7929"/>
                  </a:ext>
                </a:extLst>
              </a:tr>
              <a:tr h="185036">
                <a:tc>
                  <a:txBody>
                    <a:bodyPr/>
                    <a:lstStyle/>
                    <a:p>
                      <a:pPr algn="l" fontAlgn="b"/>
                      <a:r>
                        <a:rPr lang="en-US" sz="1100" b="1" i="0" u="none" strike="noStrike">
                          <a:solidFill>
                            <a:srgbClr val="000000"/>
                          </a:solidFill>
                          <a:effectLst/>
                          <a:latin typeface="Times New Roman" panose="02020603050405020304" pitchFamily="18" charset="0"/>
                        </a:rPr>
                        <a:t> </a:t>
                      </a:r>
                    </a:p>
                  </a:txBody>
                  <a:tcPr marL="9947" marR="9947" marT="9947"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947" marR="9947" marT="9947"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28842735"/>
                  </a:ext>
                </a:extLst>
              </a:tr>
              <a:tr h="198964">
                <a:tc>
                  <a:txBody>
                    <a:bodyPr/>
                    <a:lstStyle/>
                    <a:p>
                      <a:pPr algn="l" fontAlgn="b"/>
                      <a:r>
                        <a:rPr lang="en-US" sz="1100" b="0" i="0" u="none" strike="noStrike">
                          <a:solidFill>
                            <a:srgbClr val="000000"/>
                          </a:solidFill>
                          <a:effectLst/>
                          <a:latin typeface="Times New Roman" panose="02020603050405020304" pitchFamily="18" charset="0"/>
                        </a:rPr>
                        <a:t>Anne Arundel County</a:t>
                      </a:r>
                    </a:p>
                  </a:txBody>
                  <a:tcPr marL="9947" marR="9947" marT="994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2.65</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2.63</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2.63</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-0.02</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0.00</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-0.02</a:t>
                      </a:r>
                    </a:p>
                  </a:txBody>
                  <a:tcPr marL="9947" marR="9947" marT="9947"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a:noFill/>
                    </a:lnT>
                    <a:lnB>
                      <a:noFill/>
                    </a:lnB>
                  </a:tcPr>
                </a:tc>
                <a:extLst>
                  <a:ext uri="{0D108BD9-81ED-4DB2-BD59-A6C34878D82A}">
                    <a16:rowId xmlns:a16="http://schemas.microsoft.com/office/drawing/2014/main" val="2334362716"/>
                  </a:ext>
                </a:extLst>
              </a:tr>
              <a:tr h="198964">
                <a:tc>
                  <a:txBody>
                    <a:bodyPr/>
                    <a:lstStyle/>
                    <a:p>
                      <a:pPr algn="l" fontAlgn="b"/>
                      <a:r>
                        <a:rPr lang="en-US" sz="1100" b="0" i="0" u="none" strike="noStrike">
                          <a:solidFill>
                            <a:srgbClr val="000000"/>
                          </a:solidFill>
                          <a:effectLst/>
                          <a:latin typeface="Times New Roman" panose="02020603050405020304" pitchFamily="18" charset="0"/>
                        </a:rPr>
                        <a:t>Carroll County</a:t>
                      </a:r>
                    </a:p>
                  </a:txBody>
                  <a:tcPr marL="9947" marR="9947" marT="994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2.81</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2.74</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2.68</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-0.07</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-0.06</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-0.13</a:t>
                      </a:r>
                    </a:p>
                  </a:txBody>
                  <a:tcPr marL="9947" marR="9947" marT="9947" marB="0" anchor="b">
                    <a:lnL>
                      <a:noFill/>
                    </a:lnL>
                    <a:lnR>
                      <a:noFill/>
                    </a:lnR>
                    <a:lnT>
                      <a:noFill/>
                    </a:lnT>
                    <a:lnB>
                      <a:noFill/>
                    </a:lnB>
                    <a:solidFill>
                      <a:srgbClr val="F8CBAD"/>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947" marR="9947" marT="9947"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Y</a:t>
                      </a:r>
                    </a:p>
                  </a:txBody>
                  <a:tcPr marL="9947" marR="9947" marT="9947" marB="0" anchor="b">
                    <a:lnL>
                      <a:noFill/>
                    </a:lnL>
                    <a:lnR>
                      <a:noFill/>
                    </a:lnR>
                    <a:lnT>
                      <a:noFill/>
                    </a:lnT>
                    <a:lnB>
                      <a:noFill/>
                    </a:lnB>
                  </a:tcPr>
                </a:tc>
                <a:extLst>
                  <a:ext uri="{0D108BD9-81ED-4DB2-BD59-A6C34878D82A}">
                    <a16:rowId xmlns:a16="http://schemas.microsoft.com/office/drawing/2014/main" val="3413948105"/>
                  </a:ext>
                </a:extLst>
              </a:tr>
              <a:tr h="198964">
                <a:tc>
                  <a:txBody>
                    <a:bodyPr/>
                    <a:lstStyle/>
                    <a:p>
                      <a:pPr algn="l" fontAlgn="b"/>
                      <a:r>
                        <a:rPr lang="en-US" sz="1100" b="0" i="0" u="none" strike="noStrike">
                          <a:solidFill>
                            <a:srgbClr val="000000"/>
                          </a:solidFill>
                          <a:effectLst/>
                          <a:latin typeface="Times New Roman" panose="02020603050405020304" pitchFamily="18" charset="0"/>
                        </a:rPr>
                        <a:t>Howard County</a:t>
                      </a:r>
                    </a:p>
                  </a:txBody>
                  <a:tcPr marL="9947" marR="9947" marT="994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2.71</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2.72</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2.77</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0.01</a:t>
                      </a:r>
                    </a:p>
                  </a:txBody>
                  <a:tcPr marL="9947" marR="9947" marT="9947" marB="0" anchor="b">
                    <a:lnL>
                      <a:noFill/>
                    </a:lnL>
                    <a:lnR>
                      <a:noFill/>
                    </a:lnR>
                    <a:lnT>
                      <a:noFill/>
                    </a:lnT>
                    <a:lnB>
                      <a:noFill/>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0.05</a:t>
                      </a:r>
                    </a:p>
                  </a:txBody>
                  <a:tcPr marL="9947" marR="9947" marT="9947"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0.06</a:t>
                      </a:r>
                    </a:p>
                  </a:txBody>
                  <a:tcPr marL="9947" marR="9947" marT="9947"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Y</a:t>
                      </a:r>
                    </a:p>
                  </a:txBody>
                  <a:tcPr marL="9947" marR="9947" marT="9947"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947" marR="9947" marT="9947" marB="0" anchor="b">
                    <a:lnL>
                      <a:noFill/>
                    </a:lnL>
                    <a:lnR>
                      <a:noFill/>
                    </a:lnR>
                    <a:lnT>
                      <a:noFill/>
                    </a:lnT>
                    <a:lnB>
                      <a:noFill/>
                    </a:lnB>
                  </a:tcPr>
                </a:tc>
                <a:extLst>
                  <a:ext uri="{0D108BD9-81ED-4DB2-BD59-A6C34878D82A}">
                    <a16:rowId xmlns:a16="http://schemas.microsoft.com/office/drawing/2014/main" val="1195031865"/>
                  </a:ext>
                </a:extLst>
              </a:tr>
            </a:tbl>
          </a:graphicData>
        </a:graphic>
      </p:graphicFrame>
      <p:sp>
        <p:nvSpPr>
          <p:cNvPr id="12" name="Rectangle 11">
            <a:extLst>
              <a:ext uri="{FF2B5EF4-FFF2-40B4-BE49-F238E27FC236}">
                <a16:creationId xmlns:a16="http://schemas.microsoft.com/office/drawing/2014/main" id="{1A05EE9A-1F0A-4431-8A9D-14C0D3B39E6B}"/>
              </a:ext>
            </a:extLst>
          </p:cNvPr>
          <p:cNvSpPr/>
          <p:nvPr/>
        </p:nvSpPr>
        <p:spPr>
          <a:xfrm>
            <a:off x="3177139" y="4411578"/>
            <a:ext cx="5484984" cy="166808"/>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2CA43C94-6016-4E6B-976F-1B125566DE30}"/>
              </a:ext>
            </a:extLst>
          </p:cNvPr>
          <p:cNvGraphicFramePr>
            <a:graphicFrameLocks noGrp="1"/>
          </p:cNvGraphicFramePr>
          <p:nvPr/>
        </p:nvGraphicFramePr>
        <p:xfrm>
          <a:off x="279107" y="1809845"/>
          <a:ext cx="2303672" cy="1427276"/>
        </p:xfrm>
        <a:graphic>
          <a:graphicData uri="http://schemas.openxmlformats.org/drawingml/2006/table">
            <a:tbl>
              <a:tblPr/>
              <a:tblGrid>
                <a:gridCol w="500798">
                  <a:extLst>
                    <a:ext uri="{9D8B030D-6E8A-4147-A177-3AD203B41FA5}">
                      <a16:colId xmlns:a16="http://schemas.microsoft.com/office/drawing/2014/main" val="3245985507"/>
                    </a:ext>
                  </a:extLst>
                </a:gridCol>
                <a:gridCol w="600958">
                  <a:extLst>
                    <a:ext uri="{9D8B030D-6E8A-4147-A177-3AD203B41FA5}">
                      <a16:colId xmlns:a16="http://schemas.microsoft.com/office/drawing/2014/main" val="3280356404"/>
                    </a:ext>
                  </a:extLst>
                </a:gridCol>
                <a:gridCol w="600958">
                  <a:extLst>
                    <a:ext uri="{9D8B030D-6E8A-4147-A177-3AD203B41FA5}">
                      <a16:colId xmlns:a16="http://schemas.microsoft.com/office/drawing/2014/main" val="599093804"/>
                    </a:ext>
                  </a:extLst>
                </a:gridCol>
                <a:gridCol w="600958">
                  <a:extLst>
                    <a:ext uri="{9D8B030D-6E8A-4147-A177-3AD203B41FA5}">
                      <a16:colId xmlns:a16="http://schemas.microsoft.com/office/drawing/2014/main" val="1003177509"/>
                    </a:ext>
                  </a:extLst>
                </a:gridCol>
              </a:tblGrid>
              <a:tr h="300479">
                <a:tc>
                  <a:txBody>
                    <a:bodyPr/>
                    <a:lstStyle/>
                    <a:p>
                      <a:pPr algn="l" fontAlgn="b"/>
                      <a:r>
                        <a:rPr lang="en-US" sz="1700" b="1" i="0" u="none" strike="noStrike" dirty="0">
                          <a:solidFill>
                            <a:schemeClr val="tx1"/>
                          </a:solidFill>
                          <a:effectLst/>
                          <a:latin typeface="Calibri" panose="020F0502020204030204" pitchFamily="34" charset="0"/>
                        </a:rPr>
                        <a:t> </a:t>
                      </a:r>
                    </a:p>
                  </a:txBody>
                  <a:tcPr marL="15024" marR="15024" marT="15024"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700" b="1" i="0" u="none" strike="noStrike" dirty="0">
                          <a:solidFill>
                            <a:schemeClr val="tx1"/>
                          </a:solidFill>
                          <a:effectLst/>
                          <a:latin typeface="Calibri" panose="020F0502020204030204" pitchFamily="34" charset="0"/>
                        </a:rPr>
                        <a:t>2000</a:t>
                      </a:r>
                    </a:p>
                  </a:txBody>
                  <a:tcPr marL="15024" marR="15024" marT="15024"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700" b="1" i="0" u="none" strike="noStrike" dirty="0">
                          <a:solidFill>
                            <a:schemeClr val="tx1"/>
                          </a:solidFill>
                          <a:effectLst/>
                          <a:latin typeface="Calibri" panose="020F0502020204030204" pitchFamily="34" charset="0"/>
                        </a:rPr>
                        <a:t>2010</a:t>
                      </a:r>
                    </a:p>
                  </a:txBody>
                  <a:tcPr marL="15024" marR="15024" marT="15024"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700" b="1" i="0" u="none" strike="noStrike" dirty="0">
                          <a:solidFill>
                            <a:schemeClr val="tx1"/>
                          </a:solidFill>
                          <a:effectLst/>
                          <a:latin typeface="Calibri" panose="020F0502020204030204" pitchFamily="34" charset="0"/>
                        </a:rPr>
                        <a:t>2020</a:t>
                      </a:r>
                    </a:p>
                  </a:txBody>
                  <a:tcPr marL="15024" marR="15024" marT="15024"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9293905"/>
                  </a:ext>
                </a:extLst>
              </a:tr>
              <a:tr h="375599">
                <a:tc>
                  <a:txBody>
                    <a:bodyPr/>
                    <a:lstStyle/>
                    <a:p>
                      <a:pPr algn="l" fontAlgn="b"/>
                      <a:r>
                        <a:rPr lang="en-US" sz="1700" b="1" i="0" u="none" strike="noStrike">
                          <a:solidFill>
                            <a:schemeClr val="tx1"/>
                          </a:solidFill>
                          <a:effectLst/>
                          <a:latin typeface="Calibri" panose="020F0502020204030204" pitchFamily="34" charset="0"/>
                        </a:rPr>
                        <a:t>US</a:t>
                      </a:r>
                    </a:p>
                  </a:txBody>
                  <a:tcPr marL="15024" marR="15024" marT="15024" marB="0" anchor="b">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b"/>
                      <a:r>
                        <a:rPr lang="en-US" sz="1700" b="1" i="0" u="none" strike="noStrike">
                          <a:solidFill>
                            <a:schemeClr val="tx1"/>
                          </a:solidFill>
                          <a:effectLst/>
                          <a:latin typeface="Calibri" panose="020F0502020204030204" pitchFamily="34" charset="0"/>
                        </a:rPr>
                        <a:t>2.59</a:t>
                      </a:r>
                    </a:p>
                  </a:txBody>
                  <a:tcPr marL="15024" marR="15024" marT="15024"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b"/>
                      <a:r>
                        <a:rPr lang="en-US" sz="1700" b="1" i="0" u="none" strike="noStrike" dirty="0">
                          <a:solidFill>
                            <a:schemeClr val="tx1"/>
                          </a:solidFill>
                          <a:effectLst/>
                          <a:latin typeface="Calibri" panose="020F0502020204030204" pitchFamily="34" charset="0"/>
                        </a:rPr>
                        <a:t>2.58</a:t>
                      </a:r>
                    </a:p>
                  </a:txBody>
                  <a:tcPr marL="15024" marR="15024" marT="15024"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b"/>
                      <a:r>
                        <a:rPr lang="en-US" sz="1700" b="1" i="0" u="none" strike="noStrike" dirty="0">
                          <a:solidFill>
                            <a:schemeClr val="tx1"/>
                          </a:solidFill>
                          <a:effectLst/>
                          <a:latin typeface="Calibri" panose="020F0502020204030204" pitchFamily="34" charset="0"/>
                        </a:rPr>
                        <a:t>2.55</a:t>
                      </a:r>
                    </a:p>
                  </a:txBody>
                  <a:tcPr marL="15024" marR="15024" marT="15024"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953850186"/>
                  </a:ext>
                </a:extLst>
              </a:tr>
              <a:tr h="375599">
                <a:tc>
                  <a:txBody>
                    <a:bodyPr/>
                    <a:lstStyle/>
                    <a:p>
                      <a:pPr algn="l" fontAlgn="b"/>
                      <a:r>
                        <a:rPr lang="en-US" sz="1700" b="1" i="0" u="none" strike="noStrike">
                          <a:solidFill>
                            <a:schemeClr val="tx1"/>
                          </a:solidFill>
                          <a:effectLst/>
                          <a:latin typeface="Calibri" panose="020F0502020204030204" pitchFamily="34" charset="0"/>
                        </a:rPr>
                        <a:t>MD</a:t>
                      </a:r>
                    </a:p>
                  </a:txBody>
                  <a:tcPr marL="15024" marR="15024" marT="15024"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fontAlgn="b"/>
                      <a:r>
                        <a:rPr lang="en-US" sz="1700" b="1" i="0" u="none" strike="noStrike">
                          <a:solidFill>
                            <a:schemeClr val="tx1"/>
                          </a:solidFill>
                          <a:effectLst/>
                          <a:latin typeface="Calibri" panose="020F0502020204030204" pitchFamily="34" charset="0"/>
                        </a:rPr>
                        <a:t>2.61</a:t>
                      </a:r>
                    </a:p>
                  </a:txBody>
                  <a:tcPr marL="15024" marR="15024" marT="15024"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1700" b="1" i="0" u="none" strike="noStrike" dirty="0">
                          <a:solidFill>
                            <a:schemeClr val="tx1"/>
                          </a:solidFill>
                          <a:effectLst/>
                          <a:latin typeface="Calibri" panose="020F0502020204030204" pitchFamily="34" charset="0"/>
                        </a:rPr>
                        <a:t>2.61</a:t>
                      </a:r>
                    </a:p>
                  </a:txBody>
                  <a:tcPr marL="15024" marR="15024" marT="15024"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1700" b="1" i="0" u="none" strike="noStrike" dirty="0">
                          <a:solidFill>
                            <a:schemeClr val="tx1"/>
                          </a:solidFill>
                          <a:effectLst/>
                          <a:latin typeface="Calibri" panose="020F0502020204030204" pitchFamily="34" charset="0"/>
                        </a:rPr>
                        <a:t>2.61</a:t>
                      </a:r>
                    </a:p>
                  </a:txBody>
                  <a:tcPr marL="15024" marR="15024" marT="15024"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19610217"/>
                  </a:ext>
                </a:extLst>
              </a:tr>
              <a:tr h="375599">
                <a:tc>
                  <a:txBody>
                    <a:bodyPr/>
                    <a:lstStyle/>
                    <a:p>
                      <a:pPr algn="l" fontAlgn="b"/>
                      <a:r>
                        <a:rPr lang="en-US" sz="1700" b="1" i="0" u="none" strike="noStrike" dirty="0">
                          <a:solidFill>
                            <a:schemeClr val="tx1"/>
                          </a:solidFill>
                          <a:effectLst/>
                          <a:latin typeface="Calibri" panose="020F0502020204030204" pitchFamily="34" charset="0"/>
                        </a:rPr>
                        <a:t>VA</a:t>
                      </a:r>
                    </a:p>
                  </a:txBody>
                  <a:tcPr marL="15024" marR="15024" marT="15024" marB="0" anchor="b">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700" b="1" i="0" u="none" strike="noStrike" dirty="0">
                          <a:solidFill>
                            <a:schemeClr val="tx1"/>
                          </a:solidFill>
                          <a:effectLst/>
                          <a:latin typeface="Calibri" panose="020F0502020204030204" pitchFamily="34" charset="0"/>
                        </a:rPr>
                        <a:t>2.54</a:t>
                      </a:r>
                    </a:p>
                  </a:txBody>
                  <a:tcPr marL="15024" marR="15024" marT="15024"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700" b="1" i="0" u="none" strike="noStrike" dirty="0">
                          <a:solidFill>
                            <a:schemeClr val="tx1"/>
                          </a:solidFill>
                          <a:effectLst/>
                          <a:latin typeface="Calibri" panose="020F0502020204030204" pitchFamily="34" charset="0"/>
                        </a:rPr>
                        <a:t>2.54</a:t>
                      </a:r>
                    </a:p>
                  </a:txBody>
                  <a:tcPr marL="15024" marR="15024" marT="15024"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700" b="1" i="0" u="none" strike="noStrike" dirty="0">
                          <a:solidFill>
                            <a:schemeClr val="tx1"/>
                          </a:solidFill>
                          <a:effectLst/>
                          <a:latin typeface="Calibri" panose="020F0502020204030204" pitchFamily="34" charset="0"/>
                        </a:rPr>
                        <a:t>2.53</a:t>
                      </a:r>
                    </a:p>
                  </a:txBody>
                  <a:tcPr marL="15024" marR="15024" marT="15024"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8378027"/>
                  </a:ext>
                </a:extLst>
              </a:tr>
            </a:tbl>
          </a:graphicData>
        </a:graphic>
      </p:graphicFrame>
      <p:sp>
        <p:nvSpPr>
          <p:cNvPr id="8" name="TextBox 7">
            <a:extLst>
              <a:ext uri="{FF2B5EF4-FFF2-40B4-BE49-F238E27FC236}">
                <a16:creationId xmlns:a16="http://schemas.microsoft.com/office/drawing/2014/main" id="{7294D530-442D-4B15-809D-661029A78A3D}"/>
              </a:ext>
            </a:extLst>
          </p:cNvPr>
          <p:cNvSpPr txBox="1"/>
          <p:nvPr/>
        </p:nvSpPr>
        <p:spPr>
          <a:xfrm>
            <a:off x="3101629" y="337562"/>
            <a:ext cx="1470372" cy="338554"/>
          </a:xfrm>
          <a:prstGeom prst="rect">
            <a:avLst/>
          </a:prstGeom>
          <a:noFill/>
        </p:spPr>
        <p:txBody>
          <a:bodyPr wrap="square" rtlCol="0">
            <a:spAutoFit/>
          </a:bodyPr>
          <a:lstStyle/>
          <a:p>
            <a:r>
              <a:rPr lang="en-US" sz="1600" b="1" dirty="0">
                <a:solidFill>
                  <a:schemeClr val="bg1"/>
                </a:solidFill>
              </a:rPr>
              <a:t>COG Subregion</a:t>
            </a:r>
          </a:p>
        </p:txBody>
      </p:sp>
      <p:sp>
        <p:nvSpPr>
          <p:cNvPr id="9" name="TextBox 8">
            <a:extLst>
              <a:ext uri="{FF2B5EF4-FFF2-40B4-BE49-F238E27FC236}">
                <a16:creationId xmlns:a16="http://schemas.microsoft.com/office/drawing/2014/main" id="{6E674000-0013-4BE4-9BF0-A7BC5AADDF2B}"/>
              </a:ext>
            </a:extLst>
          </p:cNvPr>
          <p:cNvSpPr txBox="1"/>
          <p:nvPr/>
        </p:nvSpPr>
        <p:spPr>
          <a:xfrm>
            <a:off x="146621" y="5725120"/>
            <a:ext cx="2939537" cy="923330"/>
          </a:xfrm>
          <a:prstGeom prst="rect">
            <a:avLst/>
          </a:prstGeom>
          <a:noFill/>
        </p:spPr>
        <p:txBody>
          <a:bodyPr wrap="square" rtlCol="0">
            <a:spAutoFit/>
          </a:bodyPr>
          <a:lstStyle/>
          <a:p>
            <a:r>
              <a:rPr lang="en-US" dirty="0"/>
              <a:t>Source: US Census Bureau: 2000 Census; 2010 Census, 2020 Census</a:t>
            </a:r>
          </a:p>
        </p:txBody>
      </p:sp>
    </p:spTree>
    <p:extLst>
      <p:ext uri="{BB962C8B-B14F-4D97-AF65-F5344CB8AC3E}">
        <p14:creationId xmlns:p14="http://schemas.microsoft.com/office/powerpoint/2010/main" val="1554678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8D66FE-EF1D-4B42-A333-51B23E5A76F6}"/>
              </a:ext>
            </a:extLst>
          </p:cNvPr>
          <p:cNvSpPr>
            <a:spLocks noGrp="1"/>
          </p:cNvSpPr>
          <p:nvPr>
            <p:ph type="sldNum" sz="quarter" idx="10"/>
          </p:nvPr>
        </p:nvSpPr>
        <p:spPr>
          <a:xfrm>
            <a:off x="8482958" y="6270625"/>
            <a:ext cx="417516" cy="377825"/>
          </a:xfrm>
        </p:spPr>
        <p:txBody>
          <a:bodyPr/>
          <a:lstStyle/>
          <a:p>
            <a:pPr>
              <a:defRPr/>
            </a:pPr>
            <a:r>
              <a:rPr lang="en-US"/>
              <a:t> </a:t>
            </a:r>
            <a:fld id="{06ADB135-36B6-4959-87D9-4E06FB35FBEA}" type="slidenum">
              <a:rPr lang="en-US" smtClean="0"/>
              <a:pPr>
                <a:defRPr/>
              </a:pPr>
              <a:t>16</a:t>
            </a:fld>
            <a:endParaRPr lang="en-US" dirty="0"/>
          </a:p>
        </p:txBody>
      </p:sp>
      <p:sp>
        <p:nvSpPr>
          <p:cNvPr id="4" name="TextBox 3">
            <a:extLst>
              <a:ext uri="{FF2B5EF4-FFF2-40B4-BE49-F238E27FC236}">
                <a16:creationId xmlns:a16="http://schemas.microsoft.com/office/drawing/2014/main" id="{F57870B4-3781-4562-A8A9-B2965063ED4C}"/>
              </a:ext>
            </a:extLst>
          </p:cNvPr>
          <p:cNvSpPr txBox="1"/>
          <p:nvPr/>
        </p:nvSpPr>
        <p:spPr>
          <a:xfrm>
            <a:off x="157316" y="209550"/>
            <a:ext cx="5514614" cy="523220"/>
          </a:xfrm>
          <a:prstGeom prst="rect">
            <a:avLst/>
          </a:prstGeom>
          <a:noFill/>
        </p:spPr>
        <p:txBody>
          <a:bodyPr wrap="square" rtlCol="0">
            <a:spAutoFit/>
          </a:bodyPr>
          <a:lstStyle/>
          <a:p>
            <a:r>
              <a:rPr lang="en-US" sz="2800" b="1" dirty="0"/>
              <a:t>Model Comparisons: Households</a:t>
            </a:r>
          </a:p>
        </p:txBody>
      </p:sp>
      <p:pic>
        <p:nvPicPr>
          <p:cNvPr id="5" name="Picture 4">
            <a:extLst>
              <a:ext uri="{FF2B5EF4-FFF2-40B4-BE49-F238E27FC236}">
                <a16:creationId xmlns:a16="http://schemas.microsoft.com/office/drawing/2014/main" id="{F654B96D-64EA-4153-A5EE-D544698CA7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379" y="732770"/>
            <a:ext cx="8587241" cy="1536134"/>
          </a:xfrm>
          <a:prstGeom prst="rect">
            <a:avLst/>
          </a:prstGeom>
        </p:spPr>
      </p:pic>
      <p:pic>
        <p:nvPicPr>
          <p:cNvPr id="8" name="Picture 7">
            <a:extLst>
              <a:ext uri="{FF2B5EF4-FFF2-40B4-BE49-F238E27FC236}">
                <a16:creationId xmlns:a16="http://schemas.microsoft.com/office/drawing/2014/main" id="{B37E761D-C01A-483C-AED1-4DA099C8E71C}"/>
              </a:ext>
            </a:extLst>
          </p:cNvPr>
          <p:cNvPicPr>
            <a:picLocks noChangeAspect="1"/>
          </p:cNvPicPr>
          <p:nvPr/>
        </p:nvPicPr>
        <p:blipFill>
          <a:blip r:embed="rId4"/>
          <a:stretch>
            <a:fillRect/>
          </a:stretch>
        </p:blipFill>
        <p:spPr>
          <a:xfrm>
            <a:off x="1080051" y="2400441"/>
            <a:ext cx="6983896" cy="4248009"/>
          </a:xfrm>
          <a:prstGeom prst="rect">
            <a:avLst/>
          </a:prstGeom>
        </p:spPr>
      </p:pic>
    </p:spTree>
    <p:extLst>
      <p:ext uri="{BB962C8B-B14F-4D97-AF65-F5344CB8AC3E}">
        <p14:creationId xmlns:p14="http://schemas.microsoft.com/office/powerpoint/2010/main" val="3662983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8D66FE-EF1D-4B42-A333-51B23E5A76F6}"/>
              </a:ext>
            </a:extLst>
          </p:cNvPr>
          <p:cNvSpPr>
            <a:spLocks noGrp="1"/>
          </p:cNvSpPr>
          <p:nvPr>
            <p:ph type="sldNum" sz="quarter" idx="10"/>
          </p:nvPr>
        </p:nvSpPr>
        <p:spPr>
          <a:xfrm>
            <a:off x="8482958" y="6270625"/>
            <a:ext cx="417516" cy="377825"/>
          </a:xfrm>
        </p:spPr>
        <p:txBody>
          <a:bodyPr/>
          <a:lstStyle/>
          <a:p>
            <a:pPr>
              <a:defRPr/>
            </a:pPr>
            <a:r>
              <a:rPr lang="en-US"/>
              <a:t> </a:t>
            </a:r>
            <a:fld id="{06ADB135-36B6-4959-87D9-4E06FB35FBEA}" type="slidenum">
              <a:rPr lang="en-US" smtClean="0"/>
              <a:pPr>
                <a:defRPr/>
              </a:pPr>
              <a:t>17</a:t>
            </a:fld>
            <a:endParaRPr lang="en-US" dirty="0"/>
          </a:p>
        </p:txBody>
      </p:sp>
      <p:sp>
        <p:nvSpPr>
          <p:cNvPr id="4" name="TextBox 3">
            <a:extLst>
              <a:ext uri="{FF2B5EF4-FFF2-40B4-BE49-F238E27FC236}">
                <a16:creationId xmlns:a16="http://schemas.microsoft.com/office/drawing/2014/main" id="{F57870B4-3781-4562-A8A9-B2965063ED4C}"/>
              </a:ext>
            </a:extLst>
          </p:cNvPr>
          <p:cNvSpPr txBox="1"/>
          <p:nvPr/>
        </p:nvSpPr>
        <p:spPr>
          <a:xfrm>
            <a:off x="157316" y="114927"/>
            <a:ext cx="8743158" cy="461665"/>
          </a:xfrm>
          <a:prstGeom prst="rect">
            <a:avLst/>
          </a:prstGeom>
          <a:noFill/>
        </p:spPr>
        <p:txBody>
          <a:bodyPr wrap="square" rtlCol="0">
            <a:spAutoFit/>
          </a:bodyPr>
          <a:lstStyle/>
          <a:p>
            <a:r>
              <a:rPr lang="en-US" sz="2400" b="1" dirty="0"/>
              <a:t>Model Comparisons and Actuals: Population</a:t>
            </a:r>
          </a:p>
        </p:txBody>
      </p:sp>
      <p:pic>
        <p:nvPicPr>
          <p:cNvPr id="3" name="Picture 2">
            <a:extLst>
              <a:ext uri="{FF2B5EF4-FFF2-40B4-BE49-F238E27FC236}">
                <a16:creationId xmlns:a16="http://schemas.microsoft.com/office/drawing/2014/main" id="{3C4CB741-05FB-457C-9A6F-166DC9F6E6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526" y="576592"/>
            <a:ext cx="8386114" cy="5953546"/>
          </a:xfrm>
          <a:prstGeom prst="rect">
            <a:avLst/>
          </a:prstGeom>
        </p:spPr>
      </p:pic>
    </p:spTree>
    <p:extLst>
      <p:ext uri="{BB962C8B-B14F-4D97-AF65-F5344CB8AC3E}">
        <p14:creationId xmlns:p14="http://schemas.microsoft.com/office/powerpoint/2010/main" val="3652136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8D66FE-EF1D-4B42-A333-51B23E5A76F6}"/>
              </a:ext>
            </a:extLst>
          </p:cNvPr>
          <p:cNvSpPr>
            <a:spLocks noGrp="1"/>
          </p:cNvSpPr>
          <p:nvPr>
            <p:ph type="sldNum" sz="quarter" idx="10"/>
          </p:nvPr>
        </p:nvSpPr>
        <p:spPr>
          <a:xfrm>
            <a:off x="8482958" y="6270625"/>
            <a:ext cx="417516" cy="377825"/>
          </a:xfrm>
        </p:spPr>
        <p:txBody>
          <a:bodyPr/>
          <a:lstStyle/>
          <a:p>
            <a:pPr>
              <a:defRPr/>
            </a:pPr>
            <a:r>
              <a:rPr lang="en-US"/>
              <a:t> </a:t>
            </a:r>
            <a:fld id="{06ADB135-36B6-4959-87D9-4E06FB35FBEA}" type="slidenum">
              <a:rPr lang="en-US" smtClean="0"/>
              <a:pPr>
                <a:defRPr/>
              </a:pPr>
              <a:t>18</a:t>
            </a:fld>
            <a:endParaRPr lang="en-US" dirty="0"/>
          </a:p>
        </p:txBody>
      </p:sp>
      <p:sp>
        <p:nvSpPr>
          <p:cNvPr id="4" name="TextBox 3">
            <a:extLst>
              <a:ext uri="{FF2B5EF4-FFF2-40B4-BE49-F238E27FC236}">
                <a16:creationId xmlns:a16="http://schemas.microsoft.com/office/drawing/2014/main" id="{F57870B4-3781-4562-A8A9-B2965063ED4C}"/>
              </a:ext>
            </a:extLst>
          </p:cNvPr>
          <p:cNvSpPr txBox="1"/>
          <p:nvPr/>
        </p:nvSpPr>
        <p:spPr>
          <a:xfrm>
            <a:off x="157316" y="340837"/>
            <a:ext cx="8534400" cy="523220"/>
          </a:xfrm>
          <a:prstGeom prst="rect">
            <a:avLst/>
          </a:prstGeom>
          <a:noFill/>
        </p:spPr>
        <p:txBody>
          <a:bodyPr wrap="square" rtlCol="0">
            <a:spAutoFit/>
          </a:bodyPr>
          <a:lstStyle/>
          <a:p>
            <a:r>
              <a:rPr lang="en-US" sz="2800" b="1" dirty="0"/>
              <a:t>At-Place Employment 2001-2021: PWC as % of MSA</a:t>
            </a:r>
          </a:p>
        </p:txBody>
      </p:sp>
      <p:pic>
        <p:nvPicPr>
          <p:cNvPr id="3" name="Picture 2">
            <a:extLst>
              <a:ext uri="{FF2B5EF4-FFF2-40B4-BE49-F238E27FC236}">
                <a16:creationId xmlns:a16="http://schemas.microsoft.com/office/drawing/2014/main" id="{6061BD72-DA74-4BD3-93A0-EE7D0869F3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526" y="967417"/>
            <a:ext cx="8356349" cy="5019044"/>
          </a:xfrm>
          <a:prstGeom prst="rect">
            <a:avLst/>
          </a:prstGeom>
        </p:spPr>
      </p:pic>
      <p:sp>
        <p:nvSpPr>
          <p:cNvPr id="6" name="TextBox 5">
            <a:extLst>
              <a:ext uri="{FF2B5EF4-FFF2-40B4-BE49-F238E27FC236}">
                <a16:creationId xmlns:a16="http://schemas.microsoft.com/office/drawing/2014/main" id="{A45835A0-9B7C-44A2-9431-196AE2BD33F6}"/>
              </a:ext>
            </a:extLst>
          </p:cNvPr>
          <p:cNvSpPr txBox="1"/>
          <p:nvPr/>
        </p:nvSpPr>
        <p:spPr>
          <a:xfrm>
            <a:off x="157316" y="6002122"/>
            <a:ext cx="8534400" cy="646331"/>
          </a:xfrm>
          <a:prstGeom prst="rect">
            <a:avLst/>
          </a:prstGeom>
          <a:noFill/>
        </p:spPr>
        <p:txBody>
          <a:bodyPr wrap="square" rtlCol="0">
            <a:spAutoFit/>
          </a:bodyPr>
          <a:lstStyle/>
          <a:p>
            <a:r>
              <a:rPr lang="en-US" dirty="0"/>
              <a:t>Source: BLS QCEW. </a:t>
            </a:r>
          </a:p>
          <a:p>
            <a:r>
              <a:rPr lang="en-US" dirty="0"/>
              <a:t>Note: 2021 data is average of quarters 1-3</a:t>
            </a:r>
          </a:p>
        </p:txBody>
      </p:sp>
    </p:spTree>
    <p:extLst>
      <p:ext uri="{BB962C8B-B14F-4D97-AF65-F5344CB8AC3E}">
        <p14:creationId xmlns:p14="http://schemas.microsoft.com/office/powerpoint/2010/main" val="1356338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8D66FE-EF1D-4B42-A333-51B23E5A76F6}"/>
              </a:ext>
            </a:extLst>
          </p:cNvPr>
          <p:cNvSpPr>
            <a:spLocks noGrp="1"/>
          </p:cNvSpPr>
          <p:nvPr>
            <p:ph type="sldNum" sz="quarter" idx="10"/>
          </p:nvPr>
        </p:nvSpPr>
        <p:spPr>
          <a:xfrm>
            <a:off x="8482958" y="6270625"/>
            <a:ext cx="417516" cy="377825"/>
          </a:xfrm>
        </p:spPr>
        <p:txBody>
          <a:bodyPr/>
          <a:lstStyle/>
          <a:p>
            <a:pPr>
              <a:defRPr/>
            </a:pPr>
            <a:r>
              <a:rPr lang="en-US"/>
              <a:t> </a:t>
            </a:r>
            <a:fld id="{06ADB135-36B6-4959-87D9-4E06FB35FBEA}" type="slidenum">
              <a:rPr lang="en-US" smtClean="0"/>
              <a:pPr>
                <a:defRPr/>
              </a:pPr>
              <a:t>19</a:t>
            </a:fld>
            <a:endParaRPr lang="en-US" dirty="0"/>
          </a:p>
        </p:txBody>
      </p:sp>
      <p:sp>
        <p:nvSpPr>
          <p:cNvPr id="4" name="TextBox 3">
            <a:extLst>
              <a:ext uri="{FF2B5EF4-FFF2-40B4-BE49-F238E27FC236}">
                <a16:creationId xmlns:a16="http://schemas.microsoft.com/office/drawing/2014/main" id="{F57870B4-3781-4562-A8A9-B2965063ED4C}"/>
              </a:ext>
            </a:extLst>
          </p:cNvPr>
          <p:cNvSpPr txBox="1"/>
          <p:nvPr/>
        </p:nvSpPr>
        <p:spPr>
          <a:xfrm>
            <a:off x="157316" y="209550"/>
            <a:ext cx="5501362" cy="523220"/>
          </a:xfrm>
          <a:prstGeom prst="rect">
            <a:avLst/>
          </a:prstGeom>
          <a:noFill/>
        </p:spPr>
        <p:txBody>
          <a:bodyPr wrap="square" rtlCol="0">
            <a:spAutoFit/>
          </a:bodyPr>
          <a:lstStyle/>
          <a:p>
            <a:r>
              <a:rPr lang="en-US" sz="2800" b="1" dirty="0"/>
              <a:t>Model Comparison: Employment</a:t>
            </a:r>
          </a:p>
        </p:txBody>
      </p:sp>
      <p:pic>
        <p:nvPicPr>
          <p:cNvPr id="5" name="Picture 4">
            <a:extLst>
              <a:ext uri="{FF2B5EF4-FFF2-40B4-BE49-F238E27FC236}">
                <a16:creationId xmlns:a16="http://schemas.microsoft.com/office/drawing/2014/main" id="{A3FE866F-7B9B-44C7-A9F9-2C11D60DBEFE}"/>
              </a:ext>
            </a:extLst>
          </p:cNvPr>
          <p:cNvPicPr>
            <a:picLocks noChangeAspect="1"/>
          </p:cNvPicPr>
          <p:nvPr/>
        </p:nvPicPr>
        <p:blipFill>
          <a:blip r:embed="rId3"/>
          <a:stretch>
            <a:fillRect/>
          </a:stretch>
        </p:blipFill>
        <p:spPr>
          <a:xfrm>
            <a:off x="100012" y="1028184"/>
            <a:ext cx="8943975" cy="5057775"/>
          </a:xfrm>
          <a:prstGeom prst="rect">
            <a:avLst/>
          </a:prstGeom>
        </p:spPr>
      </p:pic>
    </p:spTree>
    <p:extLst>
      <p:ext uri="{BB962C8B-B14F-4D97-AF65-F5344CB8AC3E}">
        <p14:creationId xmlns:p14="http://schemas.microsoft.com/office/powerpoint/2010/main" val="1700410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8D66FE-EF1D-4B42-A333-51B23E5A76F6}"/>
              </a:ext>
            </a:extLst>
          </p:cNvPr>
          <p:cNvSpPr>
            <a:spLocks noGrp="1"/>
          </p:cNvSpPr>
          <p:nvPr>
            <p:ph type="sldNum" sz="quarter" idx="10"/>
          </p:nvPr>
        </p:nvSpPr>
        <p:spPr>
          <a:xfrm>
            <a:off x="8482958" y="6270625"/>
            <a:ext cx="417516" cy="377825"/>
          </a:xfrm>
        </p:spPr>
        <p:txBody>
          <a:bodyPr/>
          <a:lstStyle/>
          <a:p>
            <a:pPr>
              <a:defRPr/>
            </a:pPr>
            <a:r>
              <a:rPr lang="en-US"/>
              <a:t> </a:t>
            </a:r>
            <a:fld id="{06ADB135-36B6-4959-87D9-4E06FB35FBEA}" type="slidenum">
              <a:rPr lang="en-US" smtClean="0"/>
              <a:pPr>
                <a:defRPr/>
              </a:pPr>
              <a:t>2</a:t>
            </a:fld>
            <a:endParaRPr lang="en-US" dirty="0"/>
          </a:p>
        </p:txBody>
      </p:sp>
      <p:sp>
        <p:nvSpPr>
          <p:cNvPr id="6" name="TextBox 5">
            <a:extLst>
              <a:ext uri="{FF2B5EF4-FFF2-40B4-BE49-F238E27FC236}">
                <a16:creationId xmlns:a16="http://schemas.microsoft.com/office/drawing/2014/main" id="{6E62B138-20DF-4C2B-BAF2-12BE9320F885}"/>
              </a:ext>
            </a:extLst>
          </p:cNvPr>
          <p:cNvSpPr txBox="1"/>
          <p:nvPr/>
        </p:nvSpPr>
        <p:spPr>
          <a:xfrm>
            <a:off x="252491" y="1258020"/>
            <a:ext cx="3715440" cy="1231106"/>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Population: 482,204</a:t>
            </a:r>
          </a:p>
          <a:p>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Area: 347.3 </a:t>
            </a:r>
            <a:r>
              <a:rPr lang="en-US" sz="1400" dirty="0">
                <a:latin typeface="Open Sans" panose="020B0606030504020204" pitchFamily="34" charset="0"/>
                <a:ea typeface="Open Sans" panose="020B0606030504020204" pitchFamily="34" charset="0"/>
                <a:cs typeface="Open Sans" panose="020B0606030504020204" pitchFamily="34" charset="0"/>
              </a:rPr>
              <a:t>sq. mi.</a:t>
            </a:r>
          </a:p>
          <a:p>
            <a:r>
              <a:rPr lang="en-US" sz="1400" b="1" dirty="0">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Density: 1,388.4 </a:t>
            </a:r>
            <a:r>
              <a:rPr lang="en-US" sz="1400" dirty="0">
                <a:latin typeface="Open Sans" panose="020B0606030504020204" pitchFamily="34" charset="0"/>
                <a:ea typeface="Open Sans" panose="020B0606030504020204" pitchFamily="34" charset="0"/>
                <a:cs typeface="Open Sans" panose="020B0606030504020204" pitchFamily="34" charset="0"/>
              </a:rPr>
              <a:t>people/sq. mi.</a:t>
            </a:r>
          </a:p>
          <a:p>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a:extLst>
              <a:ext uri="{FF2B5EF4-FFF2-40B4-BE49-F238E27FC236}">
                <a16:creationId xmlns:a16="http://schemas.microsoft.com/office/drawing/2014/main" id="{6B9CB0E5-935A-4901-9D84-A628FBC5C689}"/>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artisticTexturizer/>
                    </a14:imgEffect>
                    <a14:imgEffect>
                      <a14:sharpenSoften amount="-25000"/>
                    </a14:imgEffect>
                  </a14:imgLayer>
                </a14:imgProps>
              </a:ext>
              <a:ext uri="{28A0092B-C50C-407E-A947-70E740481C1C}">
                <a14:useLocalDpi xmlns:a14="http://schemas.microsoft.com/office/drawing/2010/main" val="0"/>
              </a:ext>
            </a:extLst>
          </a:blip>
          <a:srcRect/>
          <a:stretch/>
        </p:blipFill>
        <p:spPr>
          <a:xfrm>
            <a:off x="350965" y="28701"/>
            <a:ext cx="1468495" cy="1138773"/>
          </a:xfrm>
          <a:prstGeom prst="rect">
            <a:avLst/>
          </a:prstGeom>
          <a:ln>
            <a:noFill/>
          </a:ln>
          <a:effectLst>
            <a:softEdge rad="12700"/>
          </a:effectLst>
        </p:spPr>
      </p:pic>
      <p:graphicFrame>
        <p:nvGraphicFramePr>
          <p:cNvPr id="8" name="Table 7">
            <a:extLst>
              <a:ext uri="{FF2B5EF4-FFF2-40B4-BE49-F238E27FC236}">
                <a16:creationId xmlns:a16="http://schemas.microsoft.com/office/drawing/2014/main" id="{C7E841E7-6F7B-43ED-8A64-3689FE1C2882}"/>
              </a:ext>
            </a:extLst>
          </p:cNvPr>
          <p:cNvGraphicFramePr>
            <a:graphicFrameLocks noGrp="1"/>
          </p:cNvGraphicFramePr>
          <p:nvPr>
            <p:extLst>
              <p:ext uri="{D42A27DB-BD31-4B8C-83A1-F6EECF244321}">
                <p14:modId xmlns:p14="http://schemas.microsoft.com/office/powerpoint/2010/main" val="1794230391"/>
              </p:ext>
            </p:extLst>
          </p:nvPr>
        </p:nvGraphicFramePr>
        <p:xfrm>
          <a:off x="350965" y="3526177"/>
          <a:ext cx="7251107" cy="2836030"/>
        </p:xfrm>
        <a:graphic>
          <a:graphicData uri="http://schemas.openxmlformats.org/drawingml/2006/table">
            <a:tbl>
              <a:tblPr>
                <a:tableStyleId>{5C22544A-7EE6-4342-B048-85BDC9FD1C3A}</a:tableStyleId>
              </a:tblPr>
              <a:tblGrid>
                <a:gridCol w="4857530">
                  <a:extLst>
                    <a:ext uri="{9D8B030D-6E8A-4147-A177-3AD203B41FA5}">
                      <a16:colId xmlns:a16="http://schemas.microsoft.com/office/drawing/2014/main" val="2179754926"/>
                    </a:ext>
                  </a:extLst>
                </a:gridCol>
                <a:gridCol w="1326777">
                  <a:extLst>
                    <a:ext uri="{9D8B030D-6E8A-4147-A177-3AD203B41FA5}">
                      <a16:colId xmlns:a16="http://schemas.microsoft.com/office/drawing/2014/main" val="2740534710"/>
                    </a:ext>
                  </a:extLst>
                </a:gridCol>
                <a:gridCol w="1066800">
                  <a:extLst>
                    <a:ext uri="{9D8B030D-6E8A-4147-A177-3AD203B41FA5}">
                      <a16:colId xmlns:a16="http://schemas.microsoft.com/office/drawing/2014/main" val="1839174280"/>
                    </a:ext>
                  </a:extLst>
                </a:gridCol>
              </a:tblGrid>
              <a:tr h="280231">
                <a:tc>
                  <a:txBody>
                    <a:bodyPr/>
                    <a:lstStyle/>
                    <a:p>
                      <a:pPr algn="l"/>
                      <a:r>
                        <a:rPr lang="en-US" sz="2000" b="1" dirty="0">
                          <a:solidFill>
                            <a:schemeClr val="tx1"/>
                          </a:solidFill>
                        </a:rPr>
                        <a:t>Race &amp; Ethnicity</a:t>
                      </a:r>
                    </a:p>
                  </a:txBody>
                  <a:tcPr marL="6235" marR="6235" marT="623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US" sz="16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235" marR="6235" marT="623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US" sz="16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235" marR="6235" marT="623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3169464"/>
                  </a:ext>
                </a:extLst>
              </a:tr>
              <a:tr h="0">
                <a:tc>
                  <a:txBody>
                    <a:bodyPr/>
                    <a:lstStyle/>
                    <a:p>
                      <a:pPr algn="l" fontAlgn="ctr"/>
                      <a:r>
                        <a:rPr lang="en-US" sz="1800" b="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Hispanic or Latino (of any race):</a:t>
                      </a:r>
                      <a:endParaRPr lang="en-US" sz="18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235" marR="6235" marT="623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800" b="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121,524</a:t>
                      </a:r>
                      <a:endParaRPr lang="en-US" sz="18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235" marR="6235" marT="623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800" b="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25.2%</a:t>
                      </a:r>
                      <a:endParaRPr lang="en-US" sz="18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235" marR="6235" marT="623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8197311"/>
                  </a:ext>
                </a:extLst>
              </a:tr>
              <a:tr h="280231">
                <a:tc>
                  <a:txBody>
                    <a:bodyPr/>
                    <a:lstStyle/>
                    <a:p>
                      <a:pPr algn="l" fontAlgn="ctr"/>
                      <a:r>
                        <a:rPr lang="en-US" sz="1800" b="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Not Hispanic or Latino</a:t>
                      </a:r>
                      <a:endParaRPr lang="en-US" sz="18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235" marR="6235" marT="623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8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360,680</a:t>
                      </a:r>
                    </a:p>
                  </a:txBody>
                  <a:tcPr marL="6235" marR="6235" marT="623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8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74.8%</a:t>
                      </a:r>
                    </a:p>
                  </a:txBody>
                  <a:tcPr marL="6235" marR="6235" marT="623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2917372"/>
                  </a:ext>
                </a:extLst>
              </a:tr>
              <a:tr h="280231">
                <a:tc>
                  <a:txBody>
                    <a:bodyPr/>
                    <a:lstStyle/>
                    <a:p>
                      <a:pPr algn="l" fontAlgn="ctr"/>
                      <a:r>
                        <a:rPr lang="en-US" sz="1800" b="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White:</a:t>
                      </a:r>
                      <a:endParaRPr lang="en-US" sz="18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235" marR="6235" marT="623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r>
                        <a:rPr lang="en-US" sz="1800" b="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185,048</a:t>
                      </a:r>
                      <a:endParaRPr lang="en-US" sz="18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235" marR="6235" marT="623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r>
                        <a:rPr lang="en-US" sz="1800" b="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38.4%</a:t>
                      </a:r>
                      <a:endParaRPr lang="en-US" sz="18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235" marR="6235" marT="623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43693046"/>
                  </a:ext>
                </a:extLst>
              </a:tr>
              <a:tr h="280231">
                <a:tc>
                  <a:txBody>
                    <a:bodyPr/>
                    <a:lstStyle/>
                    <a:p>
                      <a:pPr algn="l" fontAlgn="ctr"/>
                      <a:r>
                        <a:rPr lang="en-US" sz="1800" b="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Black or African American:</a:t>
                      </a:r>
                      <a:endParaRPr lang="en-US" sz="18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235" marR="6235" marT="623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800" b="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94,939</a:t>
                      </a:r>
                      <a:endParaRPr lang="en-US" sz="18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235" marR="6235" marT="623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800" b="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19.7%</a:t>
                      </a:r>
                      <a:endParaRPr lang="en-US" sz="18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235" marR="6235" marT="623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825409"/>
                  </a:ext>
                </a:extLst>
              </a:tr>
              <a:tr h="280231">
                <a:tc>
                  <a:txBody>
                    <a:bodyPr/>
                    <a:lstStyle/>
                    <a:p>
                      <a:pPr algn="l" fontAlgn="ctr"/>
                      <a:r>
                        <a:rPr lang="en-US" sz="18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American Indian and Alaska Native:</a:t>
                      </a:r>
                    </a:p>
                  </a:txBody>
                  <a:tcPr marL="6235" marR="6235" marT="623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8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745</a:t>
                      </a:r>
                    </a:p>
                  </a:txBody>
                  <a:tcPr marL="6235" marR="6235" marT="623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8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0.2%</a:t>
                      </a:r>
                    </a:p>
                  </a:txBody>
                  <a:tcPr marL="6235" marR="6235" marT="623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92164323"/>
                  </a:ext>
                </a:extLst>
              </a:tr>
              <a:tr h="280231">
                <a:tc>
                  <a:txBody>
                    <a:bodyPr/>
                    <a:lstStyle/>
                    <a:p>
                      <a:pPr algn="l" fontAlgn="ctr"/>
                      <a:r>
                        <a:rPr lang="en-US" sz="1800" b="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Asian:</a:t>
                      </a:r>
                      <a:endParaRPr lang="en-US" sz="18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235" marR="6235" marT="623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8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49,836</a:t>
                      </a:r>
                    </a:p>
                  </a:txBody>
                  <a:tcPr marL="6235" marR="6235" marT="623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800" b="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10.3%</a:t>
                      </a:r>
                      <a:endParaRPr lang="en-US" sz="18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235" marR="6235" marT="623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68985585"/>
                  </a:ext>
                </a:extLst>
              </a:tr>
              <a:tr h="280231">
                <a:tc>
                  <a:txBody>
                    <a:bodyPr/>
                    <a:lstStyle/>
                    <a:p>
                      <a:pPr algn="l" fontAlgn="ctr"/>
                      <a:r>
                        <a:rPr lang="en-US" sz="18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Native Hawaiian and Other Pacific </a:t>
                      </a:r>
                      <a:r>
                        <a:rPr lang="en-US" sz="1800" b="0" i="0" u="none"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Isl</a:t>
                      </a:r>
                      <a:r>
                        <a:rPr lang="en-US" sz="18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p>
                  </a:txBody>
                  <a:tcPr marL="6235" marR="6235" marT="623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8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507</a:t>
                      </a:r>
                    </a:p>
                  </a:txBody>
                  <a:tcPr marL="6235" marR="6235" marT="623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8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0.1%</a:t>
                      </a:r>
                    </a:p>
                  </a:txBody>
                  <a:tcPr marL="6235" marR="6235" marT="623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33856148"/>
                  </a:ext>
                </a:extLst>
              </a:tr>
              <a:tr h="280231">
                <a:tc>
                  <a:txBody>
                    <a:bodyPr/>
                    <a:lstStyle/>
                    <a:p>
                      <a:pPr algn="l" fontAlgn="ctr"/>
                      <a:r>
                        <a:rPr lang="en-US" sz="1800" b="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Other:</a:t>
                      </a:r>
                      <a:endParaRPr lang="en-US" sz="18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235" marR="6235" marT="623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8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3,384</a:t>
                      </a:r>
                    </a:p>
                  </a:txBody>
                  <a:tcPr marL="6235" marR="6235" marT="623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800" b="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0.7%</a:t>
                      </a:r>
                      <a:endParaRPr lang="en-US" sz="18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235" marR="6235" marT="623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96261580"/>
                  </a:ext>
                </a:extLst>
              </a:tr>
              <a:tr h="280231">
                <a:tc>
                  <a:txBody>
                    <a:bodyPr/>
                    <a:lstStyle/>
                    <a:p>
                      <a:pPr algn="l" fontAlgn="ctr"/>
                      <a:r>
                        <a:rPr lang="en-US" sz="1800" b="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Two or more races:</a:t>
                      </a:r>
                      <a:endParaRPr lang="en-US" sz="18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235" marR="6235" marT="623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8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26,221</a:t>
                      </a:r>
                    </a:p>
                  </a:txBody>
                  <a:tcPr marL="6235" marR="6235" marT="623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800" b="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5.4%</a:t>
                      </a:r>
                      <a:endParaRPr lang="en-US" sz="18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235" marR="6235" marT="623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8044318"/>
                  </a:ext>
                </a:extLst>
              </a:tr>
            </a:tbl>
          </a:graphicData>
        </a:graphic>
      </p:graphicFrame>
      <p:graphicFrame>
        <p:nvGraphicFramePr>
          <p:cNvPr id="3" name="Table 2">
            <a:extLst>
              <a:ext uri="{FF2B5EF4-FFF2-40B4-BE49-F238E27FC236}">
                <a16:creationId xmlns:a16="http://schemas.microsoft.com/office/drawing/2014/main" id="{F00EC687-3CA0-47D8-A8C1-282A07E97307}"/>
              </a:ext>
            </a:extLst>
          </p:cNvPr>
          <p:cNvGraphicFramePr>
            <a:graphicFrameLocks noGrp="1"/>
          </p:cNvGraphicFramePr>
          <p:nvPr>
            <p:extLst>
              <p:ext uri="{D42A27DB-BD31-4B8C-83A1-F6EECF244321}">
                <p14:modId xmlns:p14="http://schemas.microsoft.com/office/powerpoint/2010/main" val="581454770"/>
              </p:ext>
            </p:extLst>
          </p:nvPr>
        </p:nvGraphicFramePr>
        <p:xfrm>
          <a:off x="350965" y="2296169"/>
          <a:ext cx="3387318" cy="926262"/>
        </p:xfrm>
        <a:graphic>
          <a:graphicData uri="http://schemas.openxmlformats.org/drawingml/2006/table">
            <a:tbl>
              <a:tblPr>
                <a:tableStyleId>{5C22544A-7EE6-4342-B048-85BDC9FD1C3A}</a:tableStyleId>
              </a:tblPr>
              <a:tblGrid>
                <a:gridCol w="1567482">
                  <a:extLst>
                    <a:ext uri="{9D8B030D-6E8A-4147-A177-3AD203B41FA5}">
                      <a16:colId xmlns:a16="http://schemas.microsoft.com/office/drawing/2014/main" val="830853517"/>
                    </a:ext>
                  </a:extLst>
                </a:gridCol>
                <a:gridCol w="1819836">
                  <a:extLst>
                    <a:ext uri="{9D8B030D-6E8A-4147-A177-3AD203B41FA5}">
                      <a16:colId xmlns:a16="http://schemas.microsoft.com/office/drawing/2014/main" val="799881184"/>
                    </a:ext>
                  </a:extLst>
                </a:gridCol>
              </a:tblGrid>
              <a:tr h="266004">
                <a:tc>
                  <a:txBody>
                    <a:bodyPr/>
                    <a:lstStyle/>
                    <a:p>
                      <a:pPr algn="l" fontAlgn="ctr"/>
                      <a:r>
                        <a:rPr lang="en-US" sz="20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Age</a:t>
                      </a:r>
                    </a:p>
                  </a:txBody>
                  <a:tcPr marL="6235" marR="6235" marT="623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US" sz="18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235" marR="6235" marT="623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5340030"/>
                  </a:ext>
                </a:extLst>
              </a:tr>
              <a:tr h="316648">
                <a:tc>
                  <a:txBody>
                    <a:bodyPr/>
                    <a:lstStyle/>
                    <a:p>
                      <a:pPr algn="l" fontAlgn="ctr"/>
                      <a:r>
                        <a:rPr lang="en-US" sz="1800" b="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Under 18:</a:t>
                      </a:r>
                      <a:endParaRPr lang="en-US" sz="18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235" marR="6235" marT="623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r>
                        <a:rPr lang="en-US" sz="1800" b="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128,802     31.1%</a:t>
                      </a:r>
                      <a:endParaRPr lang="en-US" sz="18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235" marR="6235" marT="623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38742247"/>
                  </a:ext>
                </a:extLst>
              </a:tr>
              <a:tr h="298579">
                <a:tc>
                  <a:txBody>
                    <a:bodyPr/>
                    <a:lstStyle/>
                    <a:p>
                      <a:pPr algn="l" fontAlgn="ctr"/>
                      <a:r>
                        <a:rPr lang="en-US" sz="1800" b="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18 and over:</a:t>
                      </a:r>
                      <a:endParaRPr lang="en-US" sz="18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235" marR="6235" marT="623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800" b="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353,402     73.3%</a:t>
                      </a:r>
                      <a:endParaRPr lang="en-US" sz="18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235" marR="6235" marT="623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1913822"/>
                  </a:ext>
                </a:extLst>
              </a:tr>
            </a:tbl>
          </a:graphicData>
        </a:graphic>
      </p:graphicFrame>
      <p:sp>
        <p:nvSpPr>
          <p:cNvPr id="4" name="TextBox 3">
            <a:extLst>
              <a:ext uri="{FF2B5EF4-FFF2-40B4-BE49-F238E27FC236}">
                <a16:creationId xmlns:a16="http://schemas.microsoft.com/office/drawing/2014/main" id="{F57870B4-3781-4562-A8A9-B2965063ED4C}"/>
              </a:ext>
            </a:extLst>
          </p:cNvPr>
          <p:cNvSpPr txBox="1"/>
          <p:nvPr/>
        </p:nvSpPr>
        <p:spPr>
          <a:xfrm>
            <a:off x="0" y="336478"/>
            <a:ext cx="9144000" cy="523220"/>
          </a:xfrm>
          <a:prstGeom prst="rect">
            <a:avLst/>
          </a:prstGeom>
          <a:solidFill>
            <a:schemeClr val="accent1">
              <a:lumMod val="40000"/>
              <a:lumOff val="60000"/>
              <a:alpha val="56000"/>
            </a:schemeClr>
          </a:solidFill>
        </p:spPr>
        <p:txBody>
          <a:bodyPr wrap="square" rtlCol="0">
            <a:spAutoFit/>
          </a:bodyPr>
          <a:lstStyle/>
          <a:p>
            <a:r>
              <a:rPr lang="en-US" sz="2800" b="1" dirty="0"/>
              <a:t>		County Profile			      2020 Census</a:t>
            </a:r>
          </a:p>
        </p:txBody>
      </p:sp>
      <p:sp>
        <p:nvSpPr>
          <p:cNvPr id="9" name="TextBox 8">
            <a:extLst>
              <a:ext uri="{FF2B5EF4-FFF2-40B4-BE49-F238E27FC236}">
                <a16:creationId xmlns:a16="http://schemas.microsoft.com/office/drawing/2014/main" id="{24C35385-1F4D-4B00-80C7-0E909D2DAA3E}"/>
              </a:ext>
            </a:extLst>
          </p:cNvPr>
          <p:cNvSpPr txBox="1"/>
          <p:nvPr/>
        </p:nvSpPr>
        <p:spPr>
          <a:xfrm>
            <a:off x="4874092" y="1258020"/>
            <a:ext cx="3817624" cy="1785104"/>
          </a:xfrm>
          <a:prstGeom prst="rect">
            <a:avLst/>
          </a:prstGeom>
          <a:noFill/>
        </p:spPr>
        <p:txBody>
          <a:bodyPr wrap="square">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Housing Units: </a:t>
            </a:r>
            <a:r>
              <a:rPr lang="en-US" sz="2000" dirty="0">
                <a:latin typeface="Open Sans" panose="020B0606030504020204" pitchFamily="34" charset="0"/>
                <a:ea typeface="Open Sans" panose="020B0606030504020204" pitchFamily="34" charset="0"/>
                <a:cs typeface="Open Sans" panose="020B0606030504020204" pitchFamily="34" charset="0"/>
              </a:rPr>
              <a:t>158,525</a:t>
            </a:r>
          </a:p>
          <a:p>
            <a:r>
              <a:rPr lang="en-US" sz="1800" dirty="0">
                <a:latin typeface="Open Sans" panose="020B0606030504020204" pitchFamily="34" charset="0"/>
                <a:ea typeface="Open Sans" panose="020B0606030504020204" pitchFamily="34" charset="0"/>
                <a:cs typeface="Open Sans" panose="020B0606030504020204" pitchFamily="34" charset="0"/>
              </a:rPr>
              <a:t>   Occupied: 153,745</a:t>
            </a:r>
          </a:p>
          <a:p>
            <a:r>
              <a:rPr lang="en-US" sz="1800" dirty="0">
                <a:latin typeface="Open Sans" panose="020B0606030504020204" pitchFamily="34" charset="0"/>
                <a:ea typeface="Open Sans" panose="020B0606030504020204" pitchFamily="34" charset="0"/>
                <a:cs typeface="Open Sans" panose="020B0606030504020204" pitchFamily="34" charset="0"/>
              </a:rPr>
              <a:t>   Vacant: 4,780 (3%)</a:t>
            </a:r>
          </a:p>
          <a:p>
            <a:endParaRPr lang="en-US" sz="1800" dirty="0">
              <a:latin typeface="Open Sans" panose="020B0606030504020204" pitchFamily="34" charset="0"/>
              <a:ea typeface="Open Sans" panose="020B0606030504020204" pitchFamily="34" charset="0"/>
              <a:cs typeface="Open Sans" panose="020B0606030504020204" pitchFamily="34" charset="0"/>
            </a:endParaRPr>
          </a:p>
          <a:p>
            <a:r>
              <a:rPr lang="en-US" b="1" dirty="0">
                <a:latin typeface="Open Sans" panose="020B0606030504020204" pitchFamily="34" charset="0"/>
                <a:ea typeface="Open Sans" panose="020B0606030504020204" pitchFamily="34" charset="0"/>
                <a:cs typeface="Open Sans" panose="020B0606030504020204" pitchFamily="34" charset="0"/>
              </a:rPr>
              <a:t>Group Quarters: </a:t>
            </a:r>
            <a:r>
              <a:rPr lang="en-US" sz="1800" dirty="0">
                <a:latin typeface="Open Sans" panose="020B0606030504020204" pitchFamily="34" charset="0"/>
                <a:ea typeface="Open Sans" panose="020B0606030504020204" pitchFamily="34" charset="0"/>
                <a:cs typeface="Open Sans" panose="020B0606030504020204" pitchFamily="34" charset="0"/>
              </a:rPr>
              <a:t>3,812 people in 67 facilities</a:t>
            </a:r>
          </a:p>
        </p:txBody>
      </p:sp>
    </p:spTree>
    <p:extLst>
      <p:ext uri="{BB962C8B-B14F-4D97-AF65-F5344CB8AC3E}">
        <p14:creationId xmlns:p14="http://schemas.microsoft.com/office/powerpoint/2010/main" val="3815614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304799" y="46264"/>
            <a:ext cx="8534400" cy="800100"/>
          </a:xfrm>
        </p:spPr>
        <p:txBody>
          <a:bodyPr>
            <a:noAutofit/>
          </a:bodyPr>
          <a:lstStyle/>
          <a:p>
            <a:pPr algn="ctr" eaLnBrk="1" hangingPunct="1"/>
            <a:r>
              <a:rPr lang="en-US" altLang="en-US" dirty="0"/>
              <a:t>Decennial Census Changes</a:t>
            </a:r>
          </a:p>
        </p:txBody>
      </p:sp>
      <p:sp>
        <p:nvSpPr>
          <p:cNvPr id="2" name="Slide Number Placeholder 1">
            <a:extLst>
              <a:ext uri="{FF2B5EF4-FFF2-40B4-BE49-F238E27FC236}">
                <a16:creationId xmlns:a16="http://schemas.microsoft.com/office/drawing/2014/main" id="{E08D66FE-EF1D-4B42-A333-51B23E5A76F6}"/>
              </a:ext>
            </a:extLst>
          </p:cNvPr>
          <p:cNvSpPr>
            <a:spLocks noGrp="1"/>
          </p:cNvSpPr>
          <p:nvPr>
            <p:ph type="sldNum" sz="quarter" idx="10"/>
          </p:nvPr>
        </p:nvSpPr>
        <p:spPr>
          <a:xfrm>
            <a:off x="8482958" y="6270625"/>
            <a:ext cx="417516" cy="377825"/>
          </a:xfrm>
        </p:spPr>
        <p:txBody>
          <a:bodyPr/>
          <a:lstStyle/>
          <a:p>
            <a:pPr>
              <a:defRPr/>
            </a:pPr>
            <a:r>
              <a:rPr lang="en-US"/>
              <a:t> </a:t>
            </a:r>
            <a:fld id="{06ADB135-36B6-4959-87D9-4E06FB35FBEA}" type="slidenum">
              <a:rPr lang="en-US" smtClean="0"/>
              <a:pPr>
                <a:defRPr/>
              </a:pPr>
              <a:t>3</a:t>
            </a:fld>
            <a:endParaRPr lang="en-US" dirty="0"/>
          </a:p>
        </p:txBody>
      </p:sp>
      <p:pic>
        <p:nvPicPr>
          <p:cNvPr id="3" name="Picture 2">
            <a:extLst>
              <a:ext uri="{FF2B5EF4-FFF2-40B4-BE49-F238E27FC236}">
                <a16:creationId xmlns:a16="http://schemas.microsoft.com/office/drawing/2014/main" id="{EB27080E-7A6A-4991-9AE4-2AEEF90323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891" y="709746"/>
            <a:ext cx="8743159" cy="5571537"/>
          </a:xfrm>
          <a:prstGeom prst="rect">
            <a:avLst/>
          </a:prstGeom>
        </p:spPr>
      </p:pic>
    </p:spTree>
    <p:extLst>
      <p:ext uri="{BB962C8B-B14F-4D97-AF65-F5344CB8AC3E}">
        <p14:creationId xmlns:p14="http://schemas.microsoft.com/office/powerpoint/2010/main" val="377729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304799" y="46264"/>
            <a:ext cx="8534400" cy="800100"/>
          </a:xfrm>
        </p:spPr>
        <p:txBody>
          <a:bodyPr>
            <a:noAutofit/>
          </a:bodyPr>
          <a:lstStyle/>
          <a:p>
            <a:pPr algn="ctr" eaLnBrk="1" hangingPunct="1"/>
            <a:r>
              <a:rPr lang="en-US" altLang="en-US" dirty="0"/>
              <a:t>Diversity Index</a:t>
            </a:r>
          </a:p>
        </p:txBody>
      </p:sp>
      <p:sp>
        <p:nvSpPr>
          <p:cNvPr id="2" name="Slide Number Placeholder 1">
            <a:extLst>
              <a:ext uri="{FF2B5EF4-FFF2-40B4-BE49-F238E27FC236}">
                <a16:creationId xmlns:a16="http://schemas.microsoft.com/office/drawing/2014/main" id="{E08D66FE-EF1D-4B42-A333-51B23E5A76F6}"/>
              </a:ext>
            </a:extLst>
          </p:cNvPr>
          <p:cNvSpPr>
            <a:spLocks noGrp="1"/>
          </p:cNvSpPr>
          <p:nvPr>
            <p:ph type="sldNum" sz="quarter" idx="10"/>
          </p:nvPr>
        </p:nvSpPr>
        <p:spPr>
          <a:xfrm>
            <a:off x="8482958" y="6270625"/>
            <a:ext cx="417516" cy="377825"/>
          </a:xfrm>
        </p:spPr>
        <p:txBody>
          <a:bodyPr/>
          <a:lstStyle/>
          <a:p>
            <a:pPr>
              <a:defRPr/>
            </a:pPr>
            <a:r>
              <a:rPr lang="en-US"/>
              <a:t> </a:t>
            </a:r>
            <a:fld id="{06ADB135-36B6-4959-87D9-4E06FB35FBEA}" type="slidenum">
              <a:rPr lang="en-US" smtClean="0"/>
              <a:pPr>
                <a:defRPr/>
              </a:pPr>
              <a:t>4</a:t>
            </a:fld>
            <a:endParaRPr lang="en-US" dirty="0"/>
          </a:p>
        </p:txBody>
      </p:sp>
      <p:sp>
        <p:nvSpPr>
          <p:cNvPr id="9" name="Rectangle 2">
            <a:extLst>
              <a:ext uri="{FF2B5EF4-FFF2-40B4-BE49-F238E27FC236}">
                <a16:creationId xmlns:a16="http://schemas.microsoft.com/office/drawing/2014/main" id="{9C930C55-9199-4765-88B7-F71AEDCDDB85}"/>
              </a:ext>
            </a:extLst>
          </p:cNvPr>
          <p:cNvSpPr txBox="1">
            <a:spLocks noChangeArrowheads="1"/>
          </p:cNvSpPr>
          <p:nvPr/>
        </p:nvSpPr>
        <p:spPr>
          <a:xfrm>
            <a:off x="1336220" y="6150429"/>
            <a:ext cx="6471558" cy="800100"/>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200" b="1" kern="1200" cap="none">
                <a:ln w="3175" cmpd="sng">
                  <a:noFill/>
                </a:ln>
                <a:solidFill>
                  <a:schemeClr val="tx1"/>
                </a:solidFill>
                <a:effectLst/>
                <a:latin typeface="Open Sans" charset="0"/>
                <a:ea typeface="Open Sans" charset="0"/>
                <a:cs typeface="Open Sans"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en-US" sz="1200" b="0" dirty="0"/>
              <a:t>https://www.census.gov/library/stories/2021/08/2020-united-states-population-more-racially-ethnically-diverse-than-2010.html</a:t>
            </a:r>
          </a:p>
        </p:txBody>
      </p:sp>
      <p:pic>
        <p:nvPicPr>
          <p:cNvPr id="4" name="Picture 3" descr="Table&#10;&#10;Description automatically generated">
            <a:extLst>
              <a:ext uri="{FF2B5EF4-FFF2-40B4-BE49-F238E27FC236}">
                <a16:creationId xmlns:a16="http://schemas.microsoft.com/office/drawing/2014/main" id="{ED1E7304-BA2B-459F-B1BC-6099478DDE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6678" y="819059"/>
            <a:ext cx="6790644" cy="5432515"/>
          </a:xfrm>
          <a:prstGeom prst="rect">
            <a:avLst/>
          </a:prstGeom>
        </p:spPr>
      </p:pic>
      <p:sp>
        <p:nvSpPr>
          <p:cNvPr id="6" name="Rectangle 5">
            <a:extLst>
              <a:ext uri="{FF2B5EF4-FFF2-40B4-BE49-F238E27FC236}">
                <a16:creationId xmlns:a16="http://schemas.microsoft.com/office/drawing/2014/main" id="{9FF06B0B-9514-4460-A073-8C36C58E32BB}"/>
              </a:ext>
            </a:extLst>
          </p:cNvPr>
          <p:cNvSpPr/>
          <p:nvPr/>
        </p:nvSpPr>
        <p:spPr>
          <a:xfrm>
            <a:off x="1176677" y="3508244"/>
            <a:ext cx="6790644" cy="187456"/>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1319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8D66FE-EF1D-4B42-A333-51B23E5A76F6}"/>
              </a:ext>
            </a:extLst>
          </p:cNvPr>
          <p:cNvSpPr>
            <a:spLocks noGrp="1"/>
          </p:cNvSpPr>
          <p:nvPr>
            <p:ph type="sldNum" sz="quarter" idx="10"/>
          </p:nvPr>
        </p:nvSpPr>
        <p:spPr>
          <a:xfrm>
            <a:off x="8482958" y="6270625"/>
            <a:ext cx="417516" cy="377825"/>
          </a:xfrm>
        </p:spPr>
        <p:txBody>
          <a:bodyPr/>
          <a:lstStyle/>
          <a:p>
            <a:pPr>
              <a:defRPr/>
            </a:pPr>
            <a:r>
              <a:rPr lang="en-US"/>
              <a:t> </a:t>
            </a:r>
            <a:fld id="{06ADB135-36B6-4959-87D9-4E06FB35FBEA}" type="slidenum">
              <a:rPr lang="en-US" smtClean="0"/>
              <a:pPr>
                <a:defRPr/>
              </a:pPr>
              <a:t>5</a:t>
            </a:fld>
            <a:endParaRPr lang="en-US" dirty="0"/>
          </a:p>
        </p:txBody>
      </p:sp>
      <p:pic>
        <p:nvPicPr>
          <p:cNvPr id="7" name="Picture 6">
            <a:extLst>
              <a:ext uri="{FF2B5EF4-FFF2-40B4-BE49-F238E27FC236}">
                <a16:creationId xmlns:a16="http://schemas.microsoft.com/office/drawing/2014/main" id="{6B9CB0E5-935A-4901-9D84-A628FBC5C689}"/>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artisticTexturizer/>
                    </a14:imgEffect>
                    <a14:imgEffect>
                      <a14:sharpenSoften amount="-25000"/>
                    </a14:imgEffect>
                  </a14:imgLayer>
                </a14:imgProps>
              </a:ext>
              <a:ext uri="{28A0092B-C50C-407E-A947-70E740481C1C}">
                <a14:useLocalDpi xmlns:a14="http://schemas.microsoft.com/office/drawing/2010/main" val="0"/>
              </a:ext>
            </a:extLst>
          </a:blip>
          <a:srcRect/>
          <a:stretch/>
        </p:blipFill>
        <p:spPr>
          <a:xfrm>
            <a:off x="350965" y="28701"/>
            <a:ext cx="1468495" cy="1138773"/>
          </a:xfrm>
          <a:prstGeom prst="rect">
            <a:avLst/>
          </a:prstGeom>
          <a:ln>
            <a:noFill/>
          </a:ln>
          <a:effectLst>
            <a:softEdge rad="12700"/>
          </a:effectLst>
        </p:spPr>
      </p:pic>
      <p:sp>
        <p:nvSpPr>
          <p:cNvPr id="4" name="TextBox 3">
            <a:extLst>
              <a:ext uri="{FF2B5EF4-FFF2-40B4-BE49-F238E27FC236}">
                <a16:creationId xmlns:a16="http://schemas.microsoft.com/office/drawing/2014/main" id="{F57870B4-3781-4562-A8A9-B2965063ED4C}"/>
              </a:ext>
            </a:extLst>
          </p:cNvPr>
          <p:cNvSpPr txBox="1"/>
          <p:nvPr/>
        </p:nvSpPr>
        <p:spPr>
          <a:xfrm>
            <a:off x="0" y="90263"/>
            <a:ext cx="9144000" cy="1015663"/>
          </a:xfrm>
          <a:prstGeom prst="rect">
            <a:avLst/>
          </a:prstGeom>
          <a:solidFill>
            <a:schemeClr val="accent1">
              <a:lumMod val="40000"/>
              <a:lumOff val="60000"/>
              <a:alpha val="56000"/>
            </a:schemeClr>
          </a:solidFill>
        </p:spPr>
        <p:txBody>
          <a:bodyPr wrap="square" rtlCol="0">
            <a:spAutoFit/>
          </a:bodyPr>
          <a:lstStyle/>
          <a:p>
            <a:r>
              <a:rPr lang="en-US" sz="2800" b="1" dirty="0"/>
              <a:t>		County Profile</a:t>
            </a:r>
          </a:p>
          <a:p>
            <a:r>
              <a:rPr lang="en-US" sz="3200" b="1" dirty="0"/>
              <a:t> 		</a:t>
            </a:r>
            <a:r>
              <a:rPr lang="en-US" b="1" dirty="0"/>
              <a:t>2016-2020 American Community Survey 5-Year Estimates</a:t>
            </a:r>
            <a:endParaRPr lang="en-US" sz="3200" b="1" dirty="0"/>
          </a:p>
        </p:txBody>
      </p:sp>
      <p:graphicFrame>
        <p:nvGraphicFramePr>
          <p:cNvPr id="5" name="Table 4">
            <a:extLst>
              <a:ext uri="{FF2B5EF4-FFF2-40B4-BE49-F238E27FC236}">
                <a16:creationId xmlns:a16="http://schemas.microsoft.com/office/drawing/2014/main" id="{3E475936-78A6-429A-ADE5-C37CDF4A7649}"/>
              </a:ext>
            </a:extLst>
          </p:cNvPr>
          <p:cNvGraphicFramePr>
            <a:graphicFrameLocks noGrp="1"/>
          </p:cNvGraphicFramePr>
          <p:nvPr>
            <p:extLst>
              <p:ext uri="{D42A27DB-BD31-4B8C-83A1-F6EECF244321}">
                <p14:modId xmlns:p14="http://schemas.microsoft.com/office/powerpoint/2010/main" val="3899080974"/>
              </p:ext>
            </p:extLst>
          </p:nvPr>
        </p:nvGraphicFramePr>
        <p:xfrm>
          <a:off x="309352" y="4053321"/>
          <a:ext cx="4814805" cy="1828800"/>
        </p:xfrm>
        <a:graphic>
          <a:graphicData uri="http://schemas.openxmlformats.org/drawingml/2006/table">
            <a:tbl>
              <a:tblPr>
                <a:tableStyleId>{5C22544A-7EE6-4342-B048-85BDC9FD1C3A}</a:tableStyleId>
              </a:tblPr>
              <a:tblGrid>
                <a:gridCol w="3822829">
                  <a:extLst>
                    <a:ext uri="{9D8B030D-6E8A-4147-A177-3AD203B41FA5}">
                      <a16:colId xmlns:a16="http://schemas.microsoft.com/office/drawing/2014/main" val="3033945143"/>
                    </a:ext>
                  </a:extLst>
                </a:gridCol>
                <a:gridCol w="991976">
                  <a:extLst>
                    <a:ext uri="{9D8B030D-6E8A-4147-A177-3AD203B41FA5}">
                      <a16:colId xmlns:a16="http://schemas.microsoft.com/office/drawing/2014/main" val="1533764822"/>
                    </a:ext>
                  </a:extLst>
                </a:gridCol>
              </a:tblGrid>
              <a:tr h="381306">
                <a:tc>
                  <a:txBody>
                    <a:bodyPr/>
                    <a:lstStyle/>
                    <a:p>
                      <a:pPr algn="l" fontAlgn="ctr"/>
                      <a:r>
                        <a:rPr lang="en-US" sz="18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Place of Work for Age 16+</a:t>
                      </a:r>
                    </a:p>
                  </a:txBody>
                  <a:tcPr marL="6235" marR="6235" marT="623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US" sz="16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235" marR="6235" marT="623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9814107"/>
                  </a:ext>
                </a:extLst>
              </a:tr>
              <a:tr h="383081">
                <a:tc>
                  <a:txBody>
                    <a:bodyPr/>
                    <a:lstStyle/>
                    <a:p>
                      <a:pPr algn="l" fontAlgn="ctr"/>
                      <a:r>
                        <a:rPr lang="en-US" sz="1600" b="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Work in Prince William:</a:t>
                      </a:r>
                      <a:endParaRPr lang="en-US" sz="16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235" marR="6235" marT="623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r>
                        <a:rPr lang="en-US" sz="1600" b="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39.9%</a:t>
                      </a:r>
                      <a:endParaRPr lang="en-US" sz="16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235" marR="6235" marT="623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73343825"/>
                  </a:ext>
                </a:extLst>
              </a:tr>
              <a:tr h="337937">
                <a:tc>
                  <a:txBody>
                    <a:bodyPr/>
                    <a:lstStyle/>
                    <a:p>
                      <a:pPr algn="l" fontAlgn="ctr"/>
                      <a:r>
                        <a:rPr lang="en-US" sz="1600" b="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Work in VA, outside of Prince William:</a:t>
                      </a:r>
                      <a:endParaRPr lang="en-US" sz="16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235" marR="6235" marT="623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48.2%</a:t>
                      </a:r>
                      <a:endParaRPr lang="en-US" sz="16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235" marR="6235" marT="623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41671275"/>
                  </a:ext>
                </a:extLst>
              </a:tr>
              <a:tr h="358530">
                <a:tc>
                  <a:txBody>
                    <a:bodyPr/>
                    <a:lstStyle/>
                    <a:p>
                      <a:pPr algn="l" fontAlgn="ctr"/>
                      <a:r>
                        <a:rPr lang="en-US" sz="1600" b="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Work in another state:</a:t>
                      </a:r>
                      <a:endParaRPr lang="en-US" sz="16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235" marR="6235" marT="623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11.9%</a:t>
                      </a:r>
                      <a:endParaRPr lang="en-US" sz="16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235" marR="6235" marT="623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2410522"/>
                  </a:ext>
                </a:extLst>
              </a:tr>
              <a:tr h="367946">
                <a:tc>
                  <a:txBody>
                    <a:bodyPr/>
                    <a:lstStyle/>
                    <a:p>
                      <a:pPr algn="l" fontAlgn="ctr"/>
                      <a:r>
                        <a:rPr lang="en-US" sz="1600" b="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Mean travel time to work (minutes):</a:t>
                      </a:r>
                      <a:endParaRPr lang="en-US" sz="16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235" marR="6235" marT="623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39.8</a:t>
                      </a:r>
                      <a:endParaRPr lang="en-US" sz="16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235" marR="6235" marT="623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7993262"/>
                  </a:ext>
                </a:extLst>
              </a:tr>
            </a:tbl>
          </a:graphicData>
        </a:graphic>
      </p:graphicFrame>
      <p:graphicFrame>
        <p:nvGraphicFramePr>
          <p:cNvPr id="9" name="Table 8">
            <a:extLst>
              <a:ext uri="{FF2B5EF4-FFF2-40B4-BE49-F238E27FC236}">
                <a16:creationId xmlns:a16="http://schemas.microsoft.com/office/drawing/2014/main" id="{ECD1DE57-2DFE-429C-B3BC-BBE59CEEC3B3}"/>
              </a:ext>
            </a:extLst>
          </p:cNvPr>
          <p:cNvGraphicFramePr>
            <a:graphicFrameLocks noGrp="1"/>
          </p:cNvGraphicFramePr>
          <p:nvPr>
            <p:extLst>
              <p:ext uri="{D42A27DB-BD31-4B8C-83A1-F6EECF244321}">
                <p14:modId xmlns:p14="http://schemas.microsoft.com/office/powerpoint/2010/main" val="3016448421"/>
              </p:ext>
            </p:extLst>
          </p:nvPr>
        </p:nvGraphicFramePr>
        <p:xfrm>
          <a:off x="5669382" y="1556488"/>
          <a:ext cx="3002670" cy="2225897"/>
        </p:xfrm>
        <a:graphic>
          <a:graphicData uri="http://schemas.openxmlformats.org/drawingml/2006/table">
            <a:tbl>
              <a:tblPr>
                <a:tableStyleId>{5C22544A-7EE6-4342-B048-85BDC9FD1C3A}</a:tableStyleId>
              </a:tblPr>
              <a:tblGrid>
                <a:gridCol w="2250502">
                  <a:extLst>
                    <a:ext uri="{9D8B030D-6E8A-4147-A177-3AD203B41FA5}">
                      <a16:colId xmlns:a16="http://schemas.microsoft.com/office/drawing/2014/main" val="3033945143"/>
                    </a:ext>
                  </a:extLst>
                </a:gridCol>
                <a:gridCol w="752168">
                  <a:extLst>
                    <a:ext uri="{9D8B030D-6E8A-4147-A177-3AD203B41FA5}">
                      <a16:colId xmlns:a16="http://schemas.microsoft.com/office/drawing/2014/main" val="1533764822"/>
                    </a:ext>
                  </a:extLst>
                </a:gridCol>
              </a:tblGrid>
              <a:tr h="0">
                <a:tc>
                  <a:txBody>
                    <a:bodyPr/>
                    <a:lstStyle/>
                    <a:p>
                      <a:pPr algn="l" fontAlgn="ctr"/>
                      <a:r>
                        <a:rPr lang="en-US" sz="18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Place of Birth</a:t>
                      </a:r>
                    </a:p>
                  </a:txBody>
                  <a:tcPr marL="6235" marR="6235" marT="623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US" sz="16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235" marR="6235" marT="623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3343825"/>
                  </a:ext>
                </a:extLst>
              </a:tr>
              <a:tr h="379276">
                <a:tc>
                  <a:txBody>
                    <a:bodyPr/>
                    <a:lstStyle/>
                    <a:p>
                      <a:pPr algn="l" fontAlgn="ctr"/>
                      <a:r>
                        <a:rPr lang="en-US" sz="1600" b="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Born in U.S.:</a:t>
                      </a:r>
                      <a:endParaRPr lang="en-US" sz="16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235" marR="6235" marT="623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r>
                        <a:rPr lang="en-US" sz="1600" b="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71.7%</a:t>
                      </a:r>
                      <a:endParaRPr lang="en-US" sz="16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235" marR="6235" marT="623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41671275"/>
                  </a:ext>
                </a:extLst>
              </a:tr>
              <a:tr h="355830">
                <a:tc>
                  <a:txBody>
                    <a:bodyPr/>
                    <a:lstStyle/>
                    <a:p>
                      <a:pPr algn="l" fontAlgn="ctr"/>
                      <a:r>
                        <a:rPr lang="en-US" sz="1600" b="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State of residence:</a:t>
                      </a:r>
                      <a:endParaRPr lang="en-US" sz="16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235" marR="6235" marT="623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35.6%</a:t>
                      </a:r>
                      <a:endParaRPr lang="en-US" sz="16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235" marR="6235" marT="623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2410522"/>
                  </a:ext>
                </a:extLst>
              </a:tr>
              <a:tr h="412377">
                <a:tc>
                  <a:txBody>
                    <a:bodyPr/>
                    <a:lstStyle/>
                    <a:p>
                      <a:pPr algn="l" fontAlgn="ctr"/>
                      <a:r>
                        <a:rPr lang="en-US" sz="1600" b="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Different state:</a:t>
                      </a:r>
                      <a:endParaRPr lang="en-US" sz="16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235" marR="6235" marT="623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36.1%</a:t>
                      </a:r>
                      <a:endParaRPr lang="en-US" sz="16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235" marR="6235" marT="623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7993262"/>
                  </a:ext>
                </a:extLst>
              </a:tr>
              <a:tr h="412377">
                <a:tc>
                  <a:txBody>
                    <a:bodyPr/>
                    <a:lstStyle/>
                    <a:p>
                      <a:pPr algn="l" fontAlgn="ctr"/>
                      <a:r>
                        <a:rPr lang="en-US" sz="16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P.R., islands, abroad:</a:t>
                      </a:r>
                    </a:p>
                  </a:txBody>
                  <a:tcPr marL="6235" marR="6235" marT="623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3.0%</a:t>
                      </a:r>
                    </a:p>
                  </a:txBody>
                  <a:tcPr marL="6235" marR="6235" marT="623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5923594"/>
                  </a:ext>
                </a:extLst>
              </a:tr>
              <a:tr h="385482">
                <a:tc>
                  <a:txBody>
                    <a:bodyPr/>
                    <a:lstStyle/>
                    <a:p>
                      <a:pPr algn="l" fontAlgn="ctr"/>
                      <a:r>
                        <a:rPr lang="en-US" sz="16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Foreign born:</a:t>
                      </a:r>
                    </a:p>
                  </a:txBody>
                  <a:tcPr marL="6235" marR="6235" marT="623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25.3%</a:t>
                      </a:r>
                    </a:p>
                  </a:txBody>
                  <a:tcPr marL="6235" marR="6235" marT="623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835100"/>
                  </a:ext>
                </a:extLst>
              </a:tr>
            </a:tbl>
          </a:graphicData>
        </a:graphic>
      </p:graphicFrame>
      <p:graphicFrame>
        <p:nvGraphicFramePr>
          <p:cNvPr id="10" name="Table 9">
            <a:extLst>
              <a:ext uri="{FF2B5EF4-FFF2-40B4-BE49-F238E27FC236}">
                <a16:creationId xmlns:a16="http://schemas.microsoft.com/office/drawing/2014/main" id="{8E45AC10-64E9-4827-A5DC-737579764C7E}"/>
              </a:ext>
            </a:extLst>
          </p:cNvPr>
          <p:cNvGraphicFramePr>
            <a:graphicFrameLocks noGrp="1"/>
          </p:cNvGraphicFramePr>
          <p:nvPr>
            <p:extLst>
              <p:ext uri="{D42A27DB-BD31-4B8C-83A1-F6EECF244321}">
                <p14:modId xmlns:p14="http://schemas.microsoft.com/office/powerpoint/2010/main" val="2013610708"/>
              </p:ext>
            </p:extLst>
          </p:nvPr>
        </p:nvGraphicFramePr>
        <p:xfrm>
          <a:off x="309352" y="1409424"/>
          <a:ext cx="5023248" cy="2340399"/>
        </p:xfrm>
        <a:graphic>
          <a:graphicData uri="http://schemas.openxmlformats.org/drawingml/2006/table">
            <a:tbl>
              <a:tblPr>
                <a:tableStyleId>{5C22544A-7EE6-4342-B048-85BDC9FD1C3A}</a:tableStyleId>
              </a:tblPr>
              <a:tblGrid>
                <a:gridCol w="3940897">
                  <a:extLst>
                    <a:ext uri="{9D8B030D-6E8A-4147-A177-3AD203B41FA5}">
                      <a16:colId xmlns:a16="http://schemas.microsoft.com/office/drawing/2014/main" val="3033945143"/>
                    </a:ext>
                  </a:extLst>
                </a:gridCol>
                <a:gridCol w="1082351">
                  <a:extLst>
                    <a:ext uri="{9D8B030D-6E8A-4147-A177-3AD203B41FA5}">
                      <a16:colId xmlns:a16="http://schemas.microsoft.com/office/drawing/2014/main" val="1533764822"/>
                    </a:ext>
                  </a:extLst>
                </a:gridCol>
              </a:tblGrid>
              <a:tr h="427950">
                <a:tc>
                  <a:txBody>
                    <a:bodyPr/>
                    <a:lstStyle/>
                    <a:p>
                      <a:pPr algn="l" fontAlgn="ctr"/>
                      <a:r>
                        <a:rPr lang="en-US" sz="18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Other:</a:t>
                      </a:r>
                    </a:p>
                  </a:txBody>
                  <a:tcPr marL="6235" marR="6235" marT="623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US" sz="16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235" marR="6235" marT="623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9814107"/>
                  </a:ext>
                </a:extLst>
              </a:tr>
              <a:tr h="557230">
                <a:tc>
                  <a:txBody>
                    <a:bodyPr/>
                    <a:lstStyle/>
                    <a:p>
                      <a:pPr algn="l" fontAlgn="ctr"/>
                      <a:r>
                        <a:rPr lang="en-US" sz="1600" b="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Households that speak a language other than English at home:</a:t>
                      </a:r>
                      <a:endParaRPr lang="en-US" sz="16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235" marR="6235" marT="623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r>
                        <a:rPr lang="en-US" sz="1600" b="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34.3%</a:t>
                      </a:r>
                      <a:endParaRPr lang="en-US" sz="16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235" marR="6235" marT="623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73343825"/>
                  </a:ext>
                </a:extLst>
              </a:tr>
              <a:tr h="379276">
                <a:tc>
                  <a:txBody>
                    <a:bodyPr/>
                    <a:lstStyle/>
                    <a:p>
                      <a:pPr algn="l" fontAlgn="ctr"/>
                      <a:r>
                        <a:rPr lang="en-US" sz="1600" b="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Percent below poverty level:</a:t>
                      </a:r>
                      <a:endParaRPr lang="en-US" sz="16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235" marR="6235" marT="623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6.1%</a:t>
                      </a:r>
                      <a:endParaRPr lang="en-US" sz="16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235" marR="6235" marT="623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41671275"/>
                  </a:ext>
                </a:extLst>
              </a:tr>
              <a:tr h="400653">
                <a:tc>
                  <a:txBody>
                    <a:bodyPr/>
                    <a:lstStyle/>
                    <a:p>
                      <a:pPr algn="l" fontAlgn="ctr"/>
                      <a:r>
                        <a:rPr lang="en-US" sz="1600" b="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Median household income:</a:t>
                      </a:r>
                      <a:endParaRPr lang="en-US" sz="16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235" marR="6235" marT="623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$107,707</a:t>
                      </a:r>
                      <a:endParaRPr lang="en-US" sz="16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235" marR="6235" marT="623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2410522"/>
                  </a:ext>
                </a:extLst>
              </a:tr>
              <a:tr h="575290">
                <a:tc>
                  <a:txBody>
                    <a:bodyPr/>
                    <a:lstStyle/>
                    <a:p>
                      <a:pPr algn="l" fontAlgn="ctr"/>
                      <a:r>
                        <a:rPr lang="en-US" sz="1600" b="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Population age 25+ with bachelor's degree or higher:</a:t>
                      </a:r>
                      <a:endParaRPr lang="en-US" sz="16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235" marR="6235" marT="623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41.9%</a:t>
                      </a:r>
                      <a:endParaRPr lang="en-US" sz="16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235" marR="6235" marT="623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7993262"/>
                  </a:ext>
                </a:extLst>
              </a:tr>
            </a:tbl>
          </a:graphicData>
        </a:graphic>
      </p:graphicFrame>
      <p:graphicFrame>
        <p:nvGraphicFramePr>
          <p:cNvPr id="8" name="Table 7">
            <a:extLst>
              <a:ext uri="{FF2B5EF4-FFF2-40B4-BE49-F238E27FC236}">
                <a16:creationId xmlns:a16="http://schemas.microsoft.com/office/drawing/2014/main" id="{4A3B2068-6056-45E8-9D7F-7D1D571855C4}"/>
              </a:ext>
            </a:extLst>
          </p:cNvPr>
          <p:cNvGraphicFramePr>
            <a:graphicFrameLocks noGrp="1"/>
          </p:cNvGraphicFramePr>
          <p:nvPr>
            <p:extLst>
              <p:ext uri="{D42A27DB-BD31-4B8C-83A1-F6EECF244321}">
                <p14:modId xmlns:p14="http://schemas.microsoft.com/office/powerpoint/2010/main" val="1596903959"/>
              </p:ext>
            </p:extLst>
          </p:nvPr>
        </p:nvGraphicFramePr>
        <p:xfrm>
          <a:off x="5669382" y="4053321"/>
          <a:ext cx="3002670" cy="2199002"/>
        </p:xfrm>
        <a:graphic>
          <a:graphicData uri="http://schemas.openxmlformats.org/drawingml/2006/table">
            <a:tbl>
              <a:tblPr>
                <a:tableStyleId>{5C22544A-7EE6-4342-B048-85BDC9FD1C3A}</a:tableStyleId>
              </a:tblPr>
              <a:tblGrid>
                <a:gridCol w="2250502">
                  <a:extLst>
                    <a:ext uri="{9D8B030D-6E8A-4147-A177-3AD203B41FA5}">
                      <a16:colId xmlns:a16="http://schemas.microsoft.com/office/drawing/2014/main" val="3033945143"/>
                    </a:ext>
                  </a:extLst>
                </a:gridCol>
                <a:gridCol w="752168">
                  <a:extLst>
                    <a:ext uri="{9D8B030D-6E8A-4147-A177-3AD203B41FA5}">
                      <a16:colId xmlns:a16="http://schemas.microsoft.com/office/drawing/2014/main" val="1533764822"/>
                    </a:ext>
                  </a:extLst>
                </a:gridCol>
              </a:tblGrid>
              <a:tr h="0">
                <a:tc>
                  <a:txBody>
                    <a:bodyPr/>
                    <a:lstStyle/>
                    <a:p>
                      <a:pPr algn="l" fontAlgn="ctr"/>
                      <a:r>
                        <a:rPr lang="en-US" sz="18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Commuting</a:t>
                      </a:r>
                    </a:p>
                  </a:txBody>
                  <a:tcPr marL="6235" marR="6235" marT="623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US" sz="16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235" marR="6235" marT="623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3343825"/>
                  </a:ext>
                </a:extLst>
              </a:tr>
              <a:tr h="379276">
                <a:tc>
                  <a:txBody>
                    <a:bodyPr/>
                    <a:lstStyle/>
                    <a:p>
                      <a:pPr algn="l" fontAlgn="ctr"/>
                      <a:r>
                        <a:rPr lang="en-US" sz="1600" b="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Drove alone:</a:t>
                      </a:r>
                      <a:endParaRPr lang="en-US" sz="16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235" marR="6235" marT="623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r>
                        <a:rPr lang="en-US" sz="1600" b="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73.1%</a:t>
                      </a:r>
                      <a:endParaRPr lang="en-US" sz="16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235" marR="6235" marT="623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41671275"/>
                  </a:ext>
                </a:extLst>
              </a:tr>
              <a:tr h="355830">
                <a:tc>
                  <a:txBody>
                    <a:bodyPr/>
                    <a:lstStyle/>
                    <a:p>
                      <a:pPr algn="l" fontAlgn="ctr"/>
                      <a:r>
                        <a:rPr lang="en-US" sz="16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Carpooled:</a:t>
                      </a:r>
                    </a:p>
                  </a:txBody>
                  <a:tcPr marL="6235" marR="6235" marT="623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600" b="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11.2%</a:t>
                      </a:r>
                      <a:endParaRPr lang="en-US" sz="16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235" marR="6235" marT="623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2410522"/>
                  </a:ext>
                </a:extLst>
              </a:tr>
              <a:tr h="412377">
                <a:tc>
                  <a:txBody>
                    <a:bodyPr/>
                    <a:lstStyle/>
                    <a:p>
                      <a:pPr algn="l" fontAlgn="ctr"/>
                      <a:r>
                        <a:rPr lang="en-US" sz="1600" b="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Public Transportation:</a:t>
                      </a:r>
                      <a:endParaRPr lang="en-US" sz="16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235" marR="6235" marT="623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4.4%</a:t>
                      </a:r>
                      <a:endParaRPr lang="en-US" sz="16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235" marR="6235" marT="623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7993262"/>
                  </a:ext>
                </a:extLst>
              </a:tr>
              <a:tr h="385482">
                <a:tc>
                  <a:txBody>
                    <a:bodyPr/>
                    <a:lstStyle/>
                    <a:p>
                      <a:pPr algn="l" fontAlgn="ctr"/>
                      <a:r>
                        <a:rPr lang="en-US" sz="16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Work from home:</a:t>
                      </a:r>
                    </a:p>
                  </a:txBody>
                  <a:tcPr marL="6235" marR="6235" marT="623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8.0%</a:t>
                      </a:r>
                    </a:p>
                  </a:txBody>
                  <a:tcPr marL="6235" marR="6235" marT="623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835100"/>
                  </a:ext>
                </a:extLst>
              </a:tr>
              <a:tr h="385482">
                <a:tc>
                  <a:txBody>
                    <a:bodyPr/>
                    <a:lstStyle/>
                    <a:p>
                      <a:pPr algn="l" fontAlgn="ctr"/>
                      <a:r>
                        <a:rPr lang="en-US" sz="16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Other:</a:t>
                      </a:r>
                    </a:p>
                  </a:txBody>
                  <a:tcPr marL="6235" marR="6235" marT="623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3.3%</a:t>
                      </a:r>
                    </a:p>
                  </a:txBody>
                  <a:tcPr marL="6235" marR="6235" marT="623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8198464"/>
                  </a:ext>
                </a:extLst>
              </a:tr>
            </a:tbl>
          </a:graphicData>
        </a:graphic>
      </p:graphicFrame>
    </p:spTree>
    <p:extLst>
      <p:ext uri="{BB962C8B-B14F-4D97-AF65-F5344CB8AC3E}">
        <p14:creationId xmlns:p14="http://schemas.microsoft.com/office/powerpoint/2010/main" val="661933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8D66FE-EF1D-4B42-A333-51B23E5A76F6}"/>
              </a:ext>
            </a:extLst>
          </p:cNvPr>
          <p:cNvSpPr>
            <a:spLocks noGrp="1"/>
          </p:cNvSpPr>
          <p:nvPr>
            <p:ph type="sldNum" sz="quarter" idx="10"/>
          </p:nvPr>
        </p:nvSpPr>
        <p:spPr>
          <a:xfrm>
            <a:off x="8482958" y="6270625"/>
            <a:ext cx="417516" cy="377825"/>
          </a:xfrm>
        </p:spPr>
        <p:txBody>
          <a:bodyPr/>
          <a:lstStyle/>
          <a:p>
            <a:pPr>
              <a:defRPr/>
            </a:pPr>
            <a:r>
              <a:rPr lang="en-US"/>
              <a:t> </a:t>
            </a:r>
            <a:fld id="{06ADB135-36B6-4959-87D9-4E06FB35FBEA}" type="slidenum">
              <a:rPr lang="en-US" smtClean="0"/>
              <a:pPr>
                <a:defRPr/>
              </a:pPr>
              <a:t>6</a:t>
            </a:fld>
            <a:endParaRPr lang="en-US" dirty="0"/>
          </a:p>
        </p:txBody>
      </p:sp>
      <p:sp>
        <p:nvSpPr>
          <p:cNvPr id="4" name="TextBox 3">
            <a:extLst>
              <a:ext uri="{FF2B5EF4-FFF2-40B4-BE49-F238E27FC236}">
                <a16:creationId xmlns:a16="http://schemas.microsoft.com/office/drawing/2014/main" id="{F57870B4-3781-4562-A8A9-B2965063ED4C}"/>
              </a:ext>
            </a:extLst>
          </p:cNvPr>
          <p:cNvSpPr txBox="1"/>
          <p:nvPr/>
        </p:nvSpPr>
        <p:spPr>
          <a:xfrm>
            <a:off x="157316" y="340837"/>
            <a:ext cx="8534400" cy="523220"/>
          </a:xfrm>
          <a:prstGeom prst="rect">
            <a:avLst/>
          </a:prstGeom>
          <a:noFill/>
        </p:spPr>
        <p:txBody>
          <a:bodyPr wrap="square" rtlCol="0">
            <a:spAutoFit/>
          </a:bodyPr>
          <a:lstStyle/>
          <a:p>
            <a:r>
              <a:rPr lang="en-US" sz="2800" b="1" dirty="0"/>
              <a:t>Population and Housing Change: 2000-2021</a:t>
            </a:r>
          </a:p>
        </p:txBody>
      </p:sp>
      <p:graphicFrame>
        <p:nvGraphicFramePr>
          <p:cNvPr id="5" name="Table 4">
            <a:extLst>
              <a:ext uri="{FF2B5EF4-FFF2-40B4-BE49-F238E27FC236}">
                <a16:creationId xmlns:a16="http://schemas.microsoft.com/office/drawing/2014/main" id="{046AE06E-BD44-4777-8285-3D56268F3C6B}"/>
              </a:ext>
            </a:extLst>
          </p:cNvPr>
          <p:cNvGraphicFramePr>
            <a:graphicFrameLocks noGrp="1"/>
          </p:cNvGraphicFramePr>
          <p:nvPr/>
        </p:nvGraphicFramePr>
        <p:xfrm>
          <a:off x="485399" y="1082978"/>
          <a:ext cx="7814293" cy="5358370"/>
        </p:xfrm>
        <a:graphic>
          <a:graphicData uri="http://schemas.openxmlformats.org/drawingml/2006/table">
            <a:tbl>
              <a:tblPr/>
              <a:tblGrid>
                <a:gridCol w="1212013">
                  <a:extLst>
                    <a:ext uri="{9D8B030D-6E8A-4147-A177-3AD203B41FA5}">
                      <a16:colId xmlns:a16="http://schemas.microsoft.com/office/drawing/2014/main" val="769430364"/>
                    </a:ext>
                  </a:extLst>
                </a:gridCol>
                <a:gridCol w="1100380">
                  <a:extLst>
                    <a:ext uri="{9D8B030D-6E8A-4147-A177-3AD203B41FA5}">
                      <a16:colId xmlns:a16="http://schemas.microsoft.com/office/drawing/2014/main" val="2422772892"/>
                    </a:ext>
                  </a:extLst>
                </a:gridCol>
                <a:gridCol w="1100380">
                  <a:extLst>
                    <a:ext uri="{9D8B030D-6E8A-4147-A177-3AD203B41FA5}">
                      <a16:colId xmlns:a16="http://schemas.microsoft.com/office/drawing/2014/main" val="937713793"/>
                    </a:ext>
                  </a:extLst>
                </a:gridCol>
                <a:gridCol w="1100380">
                  <a:extLst>
                    <a:ext uri="{9D8B030D-6E8A-4147-A177-3AD203B41FA5}">
                      <a16:colId xmlns:a16="http://schemas.microsoft.com/office/drawing/2014/main" val="4266214809"/>
                    </a:ext>
                  </a:extLst>
                </a:gridCol>
                <a:gridCol w="1100380">
                  <a:extLst>
                    <a:ext uri="{9D8B030D-6E8A-4147-A177-3AD203B41FA5}">
                      <a16:colId xmlns:a16="http://schemas.microsoft.com/office/drawing/2014/main" val="1642738803"/>
                    </a:ext>
                  </a:extLst>
                </a:gridCol>
                <a:gridCol w="1100380">
                  <a:extLst>
                    <a:ext uri="{9D8B030D-6E8A-4147-A177-3AD203B41FA5}">
                      <a16:colId xmlns:a16="http://schemas.microsoft.com/office/drawing/2014/main" val="3226388301"/>
                    </a:ext>
                  </a:extLst>
                </a:gridCol>
                <a:gridCol w="1100380">
                  <a:extLst>
                    <a:ext uri="{9D8B030D-6E8A-4147-A177-3AD203B41FA5}">
                      <a16:colId xmlns:a16="http://schemas.microsoft.com/office/drawing/2014/main" val="634153442"/>
                    </a:ext>
                  </a:extLst>
                </a:gridCol>
              </a:tblGrid>
              <a:tr h="478426">
                <a:tc gridSpan="4">
                  <a:txBody>
                    <a:bodyPr/>
                    <a:lstStyle/>
                    <a:p>
                      <a:pPr algn="l" fontAlgn="ctr"/>
                      <a:r>
                        <a:rPr lang="en-US" sz="1300" b="1" i="0" u="none" strike="noStrike" dirty="0">
                          <a:solidFill>
                            <a:srgbClr val="000000"/>
                          </a:solidFill>
                          <a:effectLst/>
                          <a:latin typeface="Open Sans" panose="020B0606030504020204" pitchFamily="34" charset="0"/>
                        </a:rPr>
                        <a:t>Decennial Census Data (US Census Bureau)</a:t>
                      </a:r>
                    </a:p>
                  </a:txBody>
                  <a:tcPr marL="97342" marR="97342" marT="48671" marB="48671" anchor="ctr">
                    <a:lnL>
                      <a:noFill/>
                    </a:lnL>
                    <a:lnR>
                      <a:noFill/>
                    </a:lnR>
                    <a:lnT>
                      <a:noFill/>
                    </a:lnT>
                    <a:lnB>
                      <a:noFill/>
                    </a:lnB>
                    <a:solidFill>
                      <a:srgbClr val="D9E1F2"/>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1300" b="1" i="0" u="none" strike="noStrike" dirty="0">
                          <a:solidFill>
                            <a:srgbClr val="000000"/>
                          </a:solidFill>
                          <a:effectLst/>
                          <a:latin typeface="Open Sans" panose="020B0606030504020204" pitchFamily="34" charset="0"/>
                        </a:rPr>
                        <a:t> </a:t>
                      </a:r>
                    </a:p>
                  </a:txBody>
                  <a:tcPr marL="11961" marR="11961" marT="11961" marB="0" anchor="ctr">
                    <a:lnL>
                      <a:noFill/>
                    </a:lnL>
                    <a:lnR>
                      <a:noFill/>
                    </a:lnR>
                    <a:lnT>
                      <a:noFill/>
                    </a:lnT>
                    <a:lnB>
                      <a:noFill/>
                    </a:lnB>
                    <a:solidFill>
                      <a:srgbClr val="D9E1F2"/>
                    </a:solidFill>
                  </a:tcPr>
                </a:tc>
                <a:tc>
                  <a:txBody>
                    <a:bodyPr/>
                    <a:lstStyle/>
                    <a:p>
                      <a:pPr algn="l" fontAlgn="ctr"/>
                      <a:r>
                        <a:rPr lang="en-US" sz="1300" b="1" i="0" u="none" strike="noStrike" dirty="0">
                          <a:solidFill>
                            <a:srgbClr val="000000"/>
                          </a:solidFill>
                          <a:effectLst/>
                          <a:latin typeface="Open Sans" panose="020B0606030504020204" pitchFamily="34" charset="0"/>
                        </a:rPr>
                        <a:t> </a:t>
                      </a:r>
                    </a:p>
                  </a:txBody>
                  <a:tcPr marL="11961" marR="11961" marT="11961" marB="0" anchor="ctr">
                    <a:lnL>
                      <a:noFill/>
                    </a:lnL>
                    <a:lnR>
                      <a:noFill/>
                    </a:lnR>
                    <a:lnT>
                      <a:noFill/>
                    </a:lnT>
                    <a:lnB>
                      <a:noFill/>
                    </a:lnB>
                    <a:solidFill>
                      <a:srgbClr val="D9E1F2"/>
                    </a:solidFill>
                  </a:tcPr>
                </a:tc>
                <a:tc>
                  <a:txBody>
                    <a:bodyPr/>
                    <a:lstStyle/>
                    <a:p>
                      <a:pPr algn="l" fontAlgn="ctr"/>
                      <a:r>
                        <a:rPr lang="en-US" sz="1300" b="1" i="0" u="none" strike="noStrike">
                          <a:solidFill>
                            <a:srgbClr val="000000"/>
                          </a:solidFill>
                          <a:effectLst/>
                          <a:latin typeface="Open Sans" panose="020B0606030504020204" pitchFamily="34" charset="0"/>
                        </a:rPr>
                        <a:t> </a:t>
                      </a:r>
                    </a:p>
                  </a:txBody>
                  <a:tcPr marL="11961" marR="11961" marT="11961" marB="0" anchor="ctr">
                    <a:lnL>
                      <a:noFill/>
                    </a:lnL>
                    <a:lnR>
                      <a:noFill/>
                    </a:lnR>
                    <a:lnT>
                      <a:noFill/>
                    </a:lnT>
                    <a:lnB>
                      <a:noFill/>
                    </a:lnB>
                    <a:solidFill>
                      <a:srgbClr val="D9E1F2"/>
                    </a:solidFill>
                  </a:tcPr>
                </a:tc>
                <a:extLst>
                  <a:ext uri="{0D108BD9-81ED-4DB2-BD59-A6C34878D82A}">
                    <a16:rowId xmlns:a16="http://schemas.microsoft.com/office/drawing/2014/main" val="1243000973"/>
                  </a:ext>
                </a:extLst>
              </a:tr>
              <a:tr h="825285">
                <a:tc>
                  <a:txBody>
                    <a:bodyPr/>
                    <a:lstStyle/>
                    <a:p>
                      <a:pPr algn="l" fontAlgn="b"/>
                      <a:r>
                        <a:rPr lang="en-US" sz="1300" b="0" i="0" u="none" strike="noStrike">
                          <a:solidFill>
                            <a:srgbClr val="000000"/>
                          </a:solidFill>
                          <a:effectLst/>
                          <a:latin typeface="Open Sans" panose="020B0606030504020204" pitchFamily="34" charset="0"/>
                        </a:rPr>
                        <a:t> </a:t>
                      </a:r>
                    </a:p>
                  </a:txBody>
                  <a:tcPr marL="11961" marR="11961" marT="11961"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300" b="1" i="0" u="none" strike="noStrike">
                          <a:solidFill>
                            <a:srgbClr val="000000"/>
                          </a:solidFill>
                          <a:effectLst/>
                          <a:latin typeface="Open Sans" panose="020B0606030504020204" pitchFamily="34" charset="0"/>
                        </a:rPr>
                        <a:t>Population</a:t>
                      </a:r>
                    </a:p>
                  </a:txBody>
                  <a:tcPr marL="11961" marR="11961" marT="11961" marB="0" anchor="ctr">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300" b="1" i="0" u="none" strike="noStrike" dirty="0">
                          <a:solidFill>
                            <a:srgbClr val="000000"/>
                          </a:solidFill>
                          <a:effectLst/>
                          <a:latin typeface="Open Sans" panose="020B0606030504020204" pitchFamily="34" charset="0"/>
                        </a:rPr>
                        <a:t>Housing Units</a:t>
                      </a:r>
                    </a:p>
                  </a:txBody>
                  <a:tcPr marL="11961" marR="11961" marT="11961" marB="0" anchor="ctr">
                    <a:lnL>
                      <a:noFill/>
                    </a:lnL>
                    <a:lnR>
                      <a:noFill/>
                    </a:lnR>
                    <a:lnT>
                      <a:noFill/>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300" b="1" i="0" u="none" strike="noStrike" dirty="0">
                          <a:solidFill>
                            <a:srgbClr val="000000"/>
                          </a:solidFill>
                          <a:effectLst/>
                          <a:latin typeface="Open Sans" panose="020B0606030504020204" pitchFamily="34" charset="0"/>
                        </a:rPr>
                        <a:t>Households</a:t>
                      </a:r>
                    </a:p>
                  </a:txBody>
                  <a:tcPr marL="11961" marR="11961" marT="11961" marB="0" anchor="ctr">
                    <a:lnL>
                      <a:noFill/>
                    </a:lnL>
                    <a:lnR>
                      <a:noFill/>
                    </a:lnR>
                    <a:lnT>
                      <a:noFill/>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300" b="1" i="0" u="none" strike="noStrike">
                          <a:solidFill>
                            <a:srgbClr val="000000"/>
                          </a:solidFill>
                          <a:effectLst/>
                          <a:latin typeface="Open Sans" panose="020B0606030504020204" pitchFamily="34" charset="0"/>
                        </a:rPr>
                        <a:t>Occupancy Rate</a:t>
                      </a:r>
                    </a:p>
                  </a:txBody>
                  <a:tcPr marL="11961" marR="11961" marT="11961" marB="0" anchor="ctr">
                    <a:lnL>
                      <a:noFill/>
                    </a:lnL>
                    <a:lnR>
                      <a:noFill/>
                    </a:lnR>
                    <a:lnT>
                      <a:noFill/>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300" b="1" i="0" u="none" strike="noStrike">
                          <a:solidFill>
                            <a:srgbClr val="000000"/>
                          </a:solidFill>
                          <a:effectLst/>
                          <a:latin typeface="Open Sans" panose="020B0606030504020204" pitchFamily="34" charset="0"/>
                        </a:rPr>
                        <a:t>Avg. Household Size</a:t>
                      </a:r>
                    </a:p>
                  </a:txBody>
                  <a:tcPr marL="11961" marR="11961" marT="11961" marB="0" anchor="ctr">
                    <a:lnL>
                      <a:noFill/>
                    </a:lnL>
                    <a:lnR>
                      <a:noFill/>
                    </a:lnR>
                    <a:lnT>
                      <a:noFill/>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300" b="1" i="0" u="none" strike="noStrike" dirty="0">
                          <a:solidFill>
                            <a:srgbClr val="000000"/>
                          </a:solidFill>
                          <a:effectLst/>
                          <a:latin typeface="Open Sans" panose="020B0606030504020204" pitchFamily="34" charset="0"/>
                        </a:rPr>
                        <a:t>Group Quarters</a:t>
                      </a:r>
                    </a:p>
                  </a:txBody>
                  <a:tcPr marL="11961" marR="11961" marT="11961" marB="0" anchor="ctr">
                    <a:lnL>
                      <a:noFill/>
                    </a:lnL>
                    <a:lnR>
                      <a:noFill/>
                    </a:lnR>
                    <a:lnT>
                      <a:noFill/>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457242420"/>
                  </a:ext>
                </a:extLst>
              </a:tr>
              <a:tr h="370780">
                <a:tc>
                  <a:txBody>
                    <a:bodyPr/>
                    <a:lstStyle/>
                    <a:p>
                      <a:pPr algn="l" fontAlgn="b"/>
                      <a:r>
                        <a:rPr lang="en-US" sz="1300" b="1" i="0" u="none" strike="noStrike" dirty="0">
                          <a:solidFill>
                            <a:srgbClr val="000000"/>
                          </a:solidFill>
                          <a:effectLst/>
                          <a:latin typeface="Open Sans" panose="020B0606030504020204" pitchFamily="34" charset="0"/>
                        </a:rPr>
                        <a:t>2000 Census</a:t>
                      </a:r>
                    </a:p>
                  </a:txBody>
                  <a:tcPr marL="11961" marR="11961" marT="11961"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300" b="0" i="0" u="none" strike="noStrike">
                          <a:solidFill>
                            <a:srgbClr val="000000"/>
                          </a:solidFill>
                          <a:effectLst/>
                          <a:latin typeface="Open Sans" panose="020B0606030504020204" pitchFamily="34" charset="0"/>
                        </a:rPr>
                        <a:t>280,813</a:t>
                      </a:r>
                    </a:p>
                  </a:txBody>
                  <a:tcPr marL="11961" marR="11961" marT="11961"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300" b="0" i="0" u="none" strike="noStrike">
                          <a:solidFill>
                            <a:srgbClr val="000000"/>
                          </a:solidFill>
                          <a:effectLst/>
                          <a:latin typeface="Open Sans" panose="020B0606030504020204" pitchFamily="34" charset="0"/>
                        </a:rPr>
                        <a:t>98,052</a:t>
                      </a:r>
                    </a:p>
                  </a:txBody>
                  <a:tcPr marL="11961" marR="11961" marT="11961"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300" b="0" i="0" u="none" strike="noStrike" dirty="0">
                          <a:solidFill>
                            <a:srgbClr val="000000"/>
                          </a:solidFill>
                          <a:effectLst/>
                          <a:latin typeface="Open Sans" panose="020B0606030504020204" pitchFamily="34" charset="0"/>
                        </a:rPr>
                        <a:t>94,570</a:t>
                      </a:r>
                    </a:p>
                  </a:txBody>
                  <a:tcPr marL="11961" marR="11961" marT="11961"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300" b="0" i="0" u="none" strike="noStrike">
                          <a:solidFill>
                            <a:srgbClr val="000000"/>
                          </a:solidFill>
                          <a:effectLst/>
                          <a:latin typeface="Open Sans" panose="020B0606030504020204" pitchFamily="34" charset="0"/>
                        </a:rPr>
                        <a:t>96.45</a:t>
                      </a:r>
                    </a:p>
                  </a:txBody>
                  <a:tcPr marL="11961" marR="11961" marT="11961"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300" b="0" i="0" u="none" strike="noStrike" dirty="0">
                          <a:solidFill>
                            <a:srgbClr val="000000"/>
                          </a:solidFill>
                          <a:effectLst/>
                          <a:latin typeface="Open Sans" panose="020B0606030504020204" pitchFamily="34" charset="0"/>
                        </a:rPr>
                        <a:t>2.94</a:t>
                      </a:r>
                    </a:p>
                  </a:txBody>
                  <a:tcPr marL="11961" marR="11961" marT="11961"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300" b="0" i="0" u="none" strike="noStrike">
                          <a:solidFill>
                            <a:srgbClr val="000000"/>
                          </a:solidFill>
                          <a:effectLst/>
                          <a:latin typeface="Open Sans" panose="020B0606030504020204" pitchFamily="34" charset="0"/>
                        </a:rPr>
                        <a:t>2,389</a:t>
                      </a:r>
                    </a:p>
                  </a:txBody>
                  <a:tcPr marL="11961" marR="11961" marT="11961"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634839556"/>
                  </a:ext>
                </a:extLst>
              </a:tr>
              <a:tr h="370780">
                <a:tc>
                  <a:txBody>
                    <a:bodyPr/>
                    <a:lstStyle/>
                    <a:p>
                      <a:pPr algn="l" fontAlgn="b"/>
                      <a:r>
                        <a:rPr lang="en-US" sz="1300" b="1" i="0" u="none" strike="noStrike" dirty="0">
                          <a:solidFill>
                            <a:srgbClr val="000000"/>
                          </a:solidFill>
                          <a:effectLst/>
                          <a:latin typeface="Open Sans" panose="020B0606030504020204" pitchFamily="34" charset="0"/>
                        </a:rPr>
                        <a:t>2010 Census</a:t>
                      </a:r>
                    </a:p>
                  </a:txBody>
                  <a:tcPr marL="11961" marR="11961" marT="1196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300" b="0" i="0" u="none" strike="noStrike">
                          <a:solidFill>
                            <a:srgbClr val="000000"/>
                          </a:solidFill>
                          <a:effectLst/>
                          <a:latin typeface="Open Sans" panose="020B0606030504020204" pitchFamily="34" charset="0"/>
                        </a:rPr>
                        <a:t>402,002</a:t>
                      </a:r>
                    </a:p>
                  </a:txBody>
                  <a:tcPr marL="11961" marR="11961" marT="1196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300" b="0" i="0" u="none" strike="noStrike">
                          <a:solidFill>
                            <a:srgbClr val="000000"/>
                          </a:solidFill>
                          <a:effectLst/>
                          <a:latin typeface="Open Sans" panose="020B0606030504020204" pitchFamily="34" charset="0"/>
                        </a:rPr>
                        <a:t>137,115</a:t>
                      </a:r>
                    </a:p>
                  </a:txBody>
                  <a:tcPr marL="11961" marR="11961" marT="11961" marB="0" anchor="b">
                    <a:lnL>
                      <a:noFill/>
                    </a:lnL>
                    <a:lnR>
                      <a:noFill/>
                    </a:lnR>
                    <a:lnT>
                      <a:noFill/>
                    </a:lnT>
                    <a:lnB>
                      <a:noFill/>
                    </a:lnB>
                    <a:solidFill>
                      <a:srgbClr val="FFFFFF"/>
                    </a:solidFill>
                  </a:tcPr>
                </a:tc>
                <a:tc>
                  <a:txBody>
                    <a:bodyPr/>
                    <a:lstStyle/>
                    <a:p>
                      <a:pPr algn="r" fontAlgn="b"/>
                      <a:r>
                        <a:rPr lang="en-US" sz="1300" b="0" i="0" u="none" strike="noStrike">
                          <a:solidFill>
                            <a:srgbClr val="000000"/>
                          </a:solidFill>
                          <a:effectLst/>
                          <a:latin typeface="Open Sans" panose="020B0606030504020204" pitchFamily="34" charset="0"/>
                        </a:rPr>
                        <a:t>130,785</a:t>
                      </a:r>
                    </a:p>
                  </a:txBody>
                  <a:tcPr marL="11961" marR="11961" marT="11961" marB="0" anchor="b">
                    <a:lnL>
                      <a:noFill/>
                    </a:lnL>
                    <a:lnR>
                      <a:noFill/>
                    </a:lnR>
                    <a:lnT>
                      <a:noFill/>
                    </a:lnT>
                    <a:lnB>
                      <a:noFill/>
                    </a:lnB>
                    <a:solidFill>
                      <a:srgbClr val="FFFFFF"/>
                    </a:solidFill>
                  </a:tcPr>
                </a:tc>
                <a:tc>
                  <a:txBody>
                    <a:bodyPr/>
                    <a:lstStyle/>
                    <a:p>
                      <a:pPr algn="r" fontAlgn="b"/>
                      <a:r>
                        <a:rPr lang="en-US" sz="1300" b="0" i="0" u="none" strike="noStrike">
                          <a:solidFill>
                            <a:srgbClr val="000000"/>
                          </a:solidFill>
                          <a:effectLst/>
                          <a:latin typeface="Open Sans" panose="020B0606030504020204" pitchFamily="34" charset="0"/>
                        </a:rPr>
                        <a:t>95.38</a:t>
                      </a:r>
                    </a:p>
                  </a:txBody>
                  <a:tcPr marL="11961" marR="11961" marT="11961" marB="0" anchor="b">
                    <a:lnL>
                      <a:noFill/>
                    </a:lnL>
                    <a:lnR>
                      <a:noFill/>
                    </a:lnR>
                    <a:lnT>
                      <a:noFill/>
                    </a:lnT>
                    <a:lnB>
                      <a:noFill/>
                    </a:lnB>
                    <a:solidFill>
                      <a:srgbClr val="FFFFFF"/>
                    </a:solidFill>
                  </a:tcPr>
                </a:tc>
                <a:tc>
                  <a:txBody>
                    <a:bodyPr/>
                    <a:lstStyle/>
                    <a:p>
                      <a:pPr algn="r" fontAlgn="b"/>
                      <a:r>
                        <a:rPr lang="en-US" sz="1300" b="0" i="0" u="none" strike="noStrike" dirty="0">
                          <a:solidFill>
                            <a:srgbClr val="000000"/>
                          </a:solidFill>
                          <a:effectLst/>
                          <a:latin typeface="Open Sans" panose="020B0606030504020204" pitchFamily="34" charset="0"/>
                        </a:rPr>
                        <a:t>3.05</a:t>
                      </a:r>
                    </a:p>
                  </a:txBody>
                  <a:tcPr marL="11961" marR="11961" marT="11961" marB="0" anchor="b">
                    <a:lnL>
                      <a:noFill/>
                    </a:lnL>
                    <a:lnR>
                      <a:noFill/>
                    </a:lnR>
                    <a:lnT>
                      <a:noFill/>
                    </a:lnT>
                    <a:lnB>
                      <a:noFill/>
                    </a:lnB>
                    <a:solidFill>
                      <a:srgbClr val="FFFFFF"/>
                    </a:solidFill>
                  </a:tcPr>
                </a:tc>
                <a:tc>
                  <a:txBody>
                    <a:bodyPr/>
                    <a:lstStyle/>
                    <a:p>
                      <a:pPr algn="r" fontAlgn="b"/>
                      <a:r>
                        <a:rPr lang="en-US" sz="1300" b="0" i="0" u="none" strike="noStrike" dirty="0">
                          <a:solidFill>
                            <a:srgbClr val="000000"/>
                          </a:solidFill>
                          <a:effectLst/>
                          <a:latin typeface="Open Sans" panose="020B0606030504020204" pitchFamily="34" charset="0"/>
                        </a:rPr>
                        <a:t>2,520</a:t>
                      </a:r>
                    </a:p>
                  </a:txBody>
                  <a:tcPr marL="11961" marR="11961" marT="11961" marB="0" anchor="b">
                    <a:lnL>
                      <a:noFill/>
                    </a:lnL>
                    <a:lnR>
                      <a:noFill/>
                    </a:lnR>
                    <a:lnT>
                      <a:noFill/>
                    </a:lnT>
                    <a:lnB>
                      <a:noFill/>
                    </a:lnB>
                    <a:solidFill>
                      <a:srgbClr val="FFFFFF"/>
                    </a:solidFill>
                  </a:tcPr>
                </a:tc>
                <a:extLst>
                  <a:ext uri="{0D108BD9-81ED-4DB2-BD59-A6C34878D82A}">
                    <a16:rowId xmlns:a16="http://schemas.microsoft.com/office/drawing/2014/main" val="1623739192"/>
                  </a:ext>
                </a:extLst>
              </a:tr>
              <a:tr h="370780">
                <a:tc>
                  <a:txBody>
                    <a:bodyPr/>
                    <a:lstStyle/>
                    <a:p>
                      <a:pPr algn="l" fontAlgn="b"/>
                      <a:r>
                        <a:rPr lang="en-US" sz="1300" b="1" i="0" u="none" strike="noStrike" dirty="0">
                          <a:solidFill>
                            <a:srgbClr val="000000"/>
                          </a:solidFill>
                          <a:effectLst/>
                          <a:latin typeface="Open Sans" panose="020B0606030504020204" pitchFamily="34" charset="0"/>
                        </a:rPr>
                        <a:t>2020 Census</a:t>
                      </a:r>
                    </a:p>
                  </a:txBody>
                  <a:tcPr marL="11961" marR="11961" marT="11961"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300" b="0" i="0" u="none" strike="noStrike">
                          <a:solidFill>
                            <a:srgbClr val="000000"/>
                          </a:solidFill>
                          <a:effectLst/>
                          <a:latin typeface="Open Sans" panose="020B0606030504020204" pitchFamily="34" charset="0"/>
                        </a:rPr>
                        <a:t>482,204</a:t>
                      </a:r>
                    </a:p>
                  </a:txBody>
                  <a:tcPr marL="11961" marR="11961" marT="11961"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300" b="0" i="0" u="none" strike="noStrike">
                          <a:solidFill>
                            <a:srgbClr val="000000"/>
                          </a:solidFill>
                          <a:effectLst/>
                          <a:latin typeface="Open Sans" panose="020B0606030504020204" pitchFamily="34" charset="0"/>
                        </a:rPr>
                        <a:t>158,525</a:t>
                      </a:r>
                    </a:p>
                  </a:txBody>
                  <a:tcPr marL="11961" marR="11961" marT="11961"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300" b="0" i="0" u="none" strike="noStrike">
                          <a:solidFill>
                            <a:srgbClr val="000000"/>
                          </a:solidFill>
                          <a:effectLst/>
                          <a:latin typeface="Open Sans" panose="020B0606030504020204" pitchFamily="34" charset="0"/>
                        </a:rPr>
                        <a:t>153,745</a:t>
                      </a:r>
                    </a:p>
                  </a:txBody>
                  <a:tcPr marL="11961" marR="11961" marT="11961"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300" b="0" i="0" u="none" strike="noStrike">
                          <a:solidFill>
                            <a:srgbClr val="000000"/>
                          </a:solidFill>
                          <a:effectLst/>
                          <a:latin typeface="Open Sans" panose="020B0606030504020204" pitchFamily="34" charset="0"/>
                        </a:rPr>
                        <a:t>96.98</a:t>
                      </a:r>
                    </a:p>
                  </a:txBody>
                  <a:tcPr marL="11961" marR="11961" marT="11961"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300" b="0" i="0" u="none" strike="noStrike" dirty="0">
                          <a:solidFill>
                            <a:srgbClr val="000000"/>
                          </a:solidFill>
                          <a:effectLst/>
                          <a:latin typeface="Open Sans" panose="020B0606030504020204" pitchFamily="34" charset="0"/>
                        </a:rPr>
                        <a:t>3.12</a:t>
                      </a:r>
                    </a:p>
                  </a:txBody>
                  <a:tcPr marL="11961" marR="11961" marT="11961"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300" b="0" i="0" u="none" strike="noStrike" dirty="0">
                          <a:solidFill>
                            <a:srgbClr val="000000"/>
                          </a:solidFill>
                          <a:effectLst/>
                          <a:latin typeface="Open Sans" panose="020B0606030504020204" pitchFamily="34" charset="0"/>
                        </a:rPr>
                        <a:t>3,018</a:t>
                      </a:r>
                    </a:p>
                  </a:txBody>
                  <a:tcPr marL="11961" marR="11961" marT="11961"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87778840"/>
                  </a:ext>
                </a:extLst>
              </a:tr>
              <a:tr h="382741">
                <a:tc>
                  <a:txBody>
                    <a:bodyPr/>
                    <a:lstStyle/>
                    <a:p>
                      <a:pPr algn="l" fontAlgn="b"/>
                      <a:endParaRPr lang="en-US" sz="1300" b="0" i="0" u="none" strike="noStrike">
                        <a:solidFill>
                          <a:srgbClr val="000000"/>
                        </a:solidFill>
                        <a:effectLst/>
                        <a:latin typeface="Open Sans" panose="020B0606030504020204" pitchFamily="34" charset="0"/>
                      </a:endParaRPr>
                    </a:p>
                  </a:txBody>
                  <a:tcPr marL="11961" marR="11961" marT="1196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300" b="0" i="0" u="none" strike="noStrike">
                        <a:solidFill>
                          <a:srgbClr val="000000"/>
                        </a:solidFill>
                        <a:effectLst/>
                        <a:latin typeface="Open Sans" panose="020B0606030504020204" pitchFamily="34" charset="0"/>
                      </a:endParaRPr>
                    </a:p>
                  </a:txBody>
                  <a:tcPr marL="11961" marR="11961" marT="1196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300" b="0" i="0" u="none" strike="noStrike">
                        <a:solidFill>
                          <a:srgbClr val="000000"/>
                        </a:solidFill>
                        <a:effectLst/>
                        <a:latin typeface="Open Sans" panose="020B0606030504020204" pitchFamily="34" charset="0"/>
                      </a:endParaRPr>
                    </a:p>
                  </a:txBody>
                  <a:tcPr marL="11961" marR="11961" marT="1196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300" b="0" i="0" u="none" strike="noStrike">
                        <a:solidFill>
                          <a:srgbClr val="000000"/>
                        </a:solidFill>
                        <a:effectLst/>
                        <a:latin typeface="Open Sans" panose="020B0606030504020204" pitchFamily="34" charset="0"/>
                      </a:endParaRPr>
                    </a:p>
                  </a:txBody>
                  <a:tcPr marL="11961" marR="11961" marT="1196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300" b="0" i="0" u="none" strike="noStrike">
                        <a:solidFill>
                          <a:srgbClr val="000000"/>
                        </a:solidFill>
                        <a:effectLst/>
                        <a:latin typeface="Open Sans" panose="020B0606030504020204" pitchFamily="34" charset="0"/>
                      </a:endParaRPr>
                    </a:p>
                  </a:txBody>
                  <a:tcPr marL="11961" marR="11961" marT="1196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300" b="0" i="0" u="none" strike="noStrike">
                        <a:solidFill>
                          <a:srgbClr val="000000"/>
                        </a:solidFill>
                        <a:effectLst/>
                        <a:latin typeface="Open Sans" panose="020B0606030504020204" pitchFamily="34" charset="0"/>
                      </a:endParaRPr>
                    </a:p>
                  </a:txBody>
                  <a:tcPr marL="11961" marR="11961" marT="1196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300" b="0" i="0" u="none" strike="noStrike" dirty="0">
                        <a:solidFill>
                          <a:srgbClr val="000000"/>
                        </a:solidFill>
                        <a:effectLst/>
                        <a:latin typeface="Open Sans" panose="020B0606030504020204" pitchFamily="34" charset="0"/>
                      </a:endParaRPr>
                    </a:p>
                  </a:txBody>
                  <a:tcPr marL="11961" marR="11961" marT="11961"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32360220"/>
                  </a:ext>
                </a:extLst>
              </a:tr>
              <a:tr h="621953">
                <a:tc gridSpan="2">
                  <a:txBody>
                    <a:bodyPr/>
                    <a:lstStyle/>
                    <a:p>
                      <a:pPr algn="l" fontAlgn="ctr"/>
                      <a:r>
                        <a:rPr lang="en-US" sz="1300" b="1" i="0" u="none" strike="noStrike" dirty="0">
                          <a:solidFill>
                            <a:srgbClr val="000000"/>
                          </a:solidFill>
                          <a:effectLst/>
                          <a:latin typeface="Open Sans" panose="020B0606030504020204" pitchFamily="34" charset="0"/>
                        </a:rPr>
                        <a:t>PWC Biannual Estimates</a:t>
                      </a:r>
                    </a:p>
                  </a:txBody>
                  <a:tcPr marL="97342" marR="97342" marT="48671" marB="48671" anchor="ctr">
                    <a:lnL>
                      <a:noFill/>
                    </a:lnL>
                    <a:lnR>
                      <a:noFill/>
                    </a:lnR>
                    <a:lnT>
                      <a:noFill/>
                    </a:lnT>
                    <a:lnB>
                      <a:noFill/>
                    </a:lnB>
                    <a:solidFill>
                      <a:srgbClr val="D9E1F2"/>
                    </a:solidFill>
                  </a:tcPr>
                </a:tc>
                <a:tc hMerge="1">
                  <a:txBody>
                    <a:bodyPr/>
                    <a:lstStyle/>
                    <a:p>
                      <a:endParaRPr lang="en-US"/>
                    </a:p>
                  </a:txBody>
                  <a:tcPr/>
                </a:tc>
                <a:tc>
                  <a:txBody>
                    <a:bodyPr/>
                    <a:lstStyle/>
                    <a:p>
                      <a:pPr algn="l" fontAlgn="ctr"/>
                      <a:r>
                        <a:rPr lang="en-US" sz="1300" b="1" i="0" u="none" strike="noStrike" dirty="0">
                          <a:solidFill>
                            <a:srgbClr val="000000"/>
                          </a:solidFill>
                          <a:effectLst/>
                          <a:latin typeface="Open Sans" panose="020B0606030504020204" pitchFamily="34" charset="0"/>
                        </a:rPr>
                        <a:t> </a:t>
                      </a:r>
                    </a:p>
                  </a:txBody>
                  <a:tcPr marL="11961" marR="11961" marT="11961" marB="0" anchor="ctr">
                    <a:lnL>
                      <a:noFill/>
                    </a:lnL>
                    <a:lnR>
                      <a:noFill/>
                    </a:lnR>
                    <a:lnT>
                      <a:noFill/>
                    </a:lnT>
                    <a:lnB>
                      <a:noFill/>
                    </a:lnB>
                    <a:solidFill>
                      <a:srgbClr val="D9E1F2"/>
                    </a:solidFill>
                  </a:tcPr>
                </a:tc>
                <a:tc>
                  <a:txBody>
                    <a:bodyPr/>
                    <a:lstStyle/>
                    <a:p>
                      <a:pPr algn="l" fontAlgn="ctr"/>
                      <a:r>
                        <a:rPr lang="en-US" sz="1300" b="1" i="0" u="none" strike="noStrike">
                          <a:solidFill>
                            <a:srgbClr val="000000"/>
                          </a:solidFill>
                          <a:effectLst/>
                          <a:latin typeface="Open Sans" panose="020B0606030504020204" pitchFamily="34" charset="0"/>
                        </a:rPr>
                        <a:t> </a:t>
                      </a:r>
                    </a:p>
                  </a:txBody>
                  <a:tcPr marL="11961" marR="11961" marT="11961" marB="0" anchor="ctr">
                    <a:lnL>
                      <a:noFill/>
                    </a:lnL>
                    <a:lnR>
                      <a:noFill/>
                    </a:lnR>
                    <a:lnT>
                      <a:noFill/>
                    </a:lnT>
                    <a:lnB>
                      <a:noFill/>
                    </a:lnB>
                    <a:solidFill>
                      <a:srgbClr val="D9E1F2"/>
                    </a:solidFill>
                  </a:tcPr>
                </a:tc>
                <a:tc>
                  <a:txBody>
                    <a:bodyPr/>
                    <a:lstStyle/>
                    <a:p>
                      <a:pPr algn="l" fontAlgn="ctr"/>
                      <a:r>
                        <a:rPr lang="en-US" sz="1300" b="1" i="0" u="none" strike="noStrike">
                          <a:solidFill>
                            <a:srgbClr val="000000"/>
                          </a:solidFill>
                          <a:effectLst/>
                          <a:latin typeface="Open Sans" panose="020B0606030504020204" pitchFamily="34" charset="0"/>
                        </a:rPr>
                        <a:t> </a:t>
                      </a:r>
                    </a:p>
                  </a:txBody>
                  <a:tcPr marL="11961" marR="11961" marT="11961" marB="0" anchor="ctr">
                    <a:lnL>
                      <a:noFill/>
                    </a:lnL>
                    <a:lnR>
                      <a:noFill/>
                    </a:lnR>
                    <a:lnT>
                      <a:noFill/>
                    </a:lnT>
                    <a:lnB>
                      <a:noFill/>
                    </a:lnB>
                    <a:solidFill>
                      <a:srgbClr val="D9E1F2"/>
                    </a:solidFill>
                  </a:tcPr>
                </a:tc>
                <a:tc>
                  <a:txBody>
                    <a:bodyPr/>
                    <a:lstStyle/>
                    <a:p>
                      <a:pPr algn="l" fontAlgn="ctr"/>
                      <a:r>
                        <a:rPr lang="en-US" sz="1300" b="1" i="0" u="none" strike="noStrike">
                          <a:solidFill>
                            <a:srgbClr val="000000"/>
                          </a:solidFill>
                          <a:effectLst/>
                          <a:latin typeface="Open Sans" panose="020B0606030504020204" pitchFamily="34" charset="0"/>
                        </a:rPr>
                        <a:t> </a:t>
                      </a:r>
                    </a:p>
                  </a:txBody>
                  <a:tcPr marL="11961" marR="11961" marT="11961" marB="0" anchor="ctr">
                    <a:lnL>
                      <a:noFill/>
                    </a:lnL>
                    <a:lnR>
                      <a:noFill/>
                    </a:lnR>
                    <a:lnT>
                      <a:noFill/>
                    </a:lnT>
                    <a:lnB>
                      <a:noFill/>
                    </a:lnB>
                    <a:solidFill>
                      <a:srgbClr val="D9E1F2"/>
                    </a:solidFill>
                  </a:tcPr>
                </a:tc>
                <a:tc>
                  <a:txBody>
                    <a:bodyPr/>
                    <a:lstStyle/>
                    <a:p>
                      <a:pPr algn="l" fontAlgn="ctr"/>
                      <a:r>
                        <a:rPr lang="en-US" sz="1300" b="1" i="0" u="none" strike="noStrike">
                          <a:solidFill>
                            <a:srgbClr val="000000"/>
                          </a:solidFill>
                          <a:effectLst/>
                          <a:latin typeface="Open Sans" panose="020B0606030504020204" pitchFamily="34" charset="0"/>
                        </a:rPr>
                        <a:t> </a:t>
                      </a:r>
                    </a:p>
                  </a:txBody>
                  <a:tcPr marL="11961" marR="11961" marT="11961" marB="0" anchor="ctr">
                    <a:lnL>
                      <a:noFill/>
                    </a:lnL>
                    <a:lnR>
                      <a:noFill/>
                    </a:lnR>
                    <a:lnT>
                      <a:noFill/>
                    </a:lnT>
                    <a:lnB>
                      <a:noFill/>
                    </a:lnB>
                    <a:solidFill>
                      <a:srgbClr val="D9E1F2"/>
                    </a:solidFill>
                  </a:tcPr>
                </a:tc>
                <a:extLst>
                  <a:ext uri="{0D108BD9-81ED-4DB2-BD59-A6C34878D82A}">
                    <a16:rowId xmlns:a16="http://schemas.microsoft.com/office/drawing/2014/main" val="3851040662"/>
                  </a:ext>
                </a:extLst>
              </a:tr>
              <a:tr h="825285">
                <a:tc>
                  <a:txBody>
                    <a:bodyPr/>
                    <a:lstStyle/>
                    <a:p>
                      <a:pPr algn="l" fontAlgn="ctr"/>
                      <a:r>
                        <a:rPr lang="en-US" sz="1300" b="0" i="0" u="none" strike="noStrike">
                          <a:solidFill>
                            <a:srgbClr val="000000"/>
                          </a:solidFill>
                          <a:effectLst/>
                          <a:latin typeface="Open Sans" panose="020B0606030504020204" pitchFamily="34" charset="0"/>
                        </a:rPr>
                        <a:t> </a:t>
                      </a:r>
                    </a:p>
                  </a:txBody>
                  <a:tcPr marL="11961" marR="11961" marT="11961" marB="0" anchor="ctr">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300" b="1" i="0" u="none" strike="noStrike">
                          <a:solidFill>
                            <a:srgbClr val="000000"/>
                          </a:solidFill>
                          <a:effectLst/>
                          <a:latin typeface="Open Sans" panose="020B0606030504020204" pitchFamily="34" charset="0"/>
                        </a:rPr>
                        <a:t>Population</a:t>
                      </a:r>
                    </a:p>
                  </a:txBody>
                  <a:tcPr marL="11961" marR="11961" marT="11961" marB="0" anchor="ctr">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300" b="1" i="0" u="none" strike="noStrike">
                          <a:solidFill>
                            <a:srgbClr val="000000"/>
                          </a:solidFill>
                          <a:effectLst/>
                          <a:latin typeface="Open Sans" panose="020B0606030504020204" pitchFamily="34" charset="0"/>
                        </a:rPr>
                        <a:t>Housing Units</a:t>
                      </a:r>
                    </a:p>
                  </a:txBody>
                  <a:tcPr marL="11961" marR="11961" marT="11961" marB="0" anchor="ctr">
                    <a:lnL>
                      <a:noFill/>
                    </a:lnL>
                    <a:lnR>
                      <a:noFill/>
                    </a:lnR>
                    <a:lnT>
                      <a:noFill/>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300" b="1" i="0" u="none" strike="noStrike">
                          <a:solidFill>
                            <a:srgbClr val="000000"/>
                          </a:solidFill>
                          <a:effectLst/>
                          <a:latin typeface="Open Sans" panose="020B0606030504020204" pitchFamily="34" charset="0"/>
                        </a:rPr>
                        <a:t>Households</a:t>
                      </a:r>
                    </a:p>
                  </a:txBody>
                  <a:tcPr marL="11961" marR="11961" marT="11961" marB="0" anchor="ctr">
                    <a:lnL>
                      <a:noFill/>
                    </a:lnL>
                    <a:lnR>
                      <a:noFill/>
                    </a:lnR>
                    <a:lnT>
                      <a:noFill/>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300" b="1" i="0" u="none" strike="noStrike">
                          <a:solidFill>
                            <a:srgbClr val="000000"/>
                          </a:solidFill>
                          <a:effectLst/>
                          <a:latin typeface="Open Sans" panose="020B0606030504020204" pitchFamily="34" charset="0"/>
                        </a:rPr>
                        <a:t>Occupancy Rate</a:t>
                      </a:r>
                    </a:p>
                  </a:txBody>
                  <a:tcPr marL="11961" marR="11961" marT="11961" marB="0" anchor="ctr">
                    <a:lnL>
                      <a:noFill/>
                    </a:lnL>
                    <a:lnR>
                      <a:noFill/>
                    </a:lnR>
                    <a:lnT>
                      <a:noFill/>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300" b="1" i="0" u="none" strike="noStrike">
                          <a:solidFill>
                            <a:srgbClr val="000000"/>
                          </a:solidFill>
                          <a:effectLst/>
                          <a:latin typeface="Open Sans" panose="020B0606030504020204" pitchFamily="34" charset="0"/>
                        </a:rPr>
                        <a:t>Avg. Household Size</a:t>
                      </a:r>
                    </a:p>
                  </a:txBody>
                  <a:tcPr marL="11961" marR="11961" marT="11961" marB="0" anchor="ctr">
                    <a:lnL>
                      <a:noFill/>
                    </a:lnL>
                    <a:lnR>
                      <a:noFill/>
                    </a:lnR>
                    <a:lnT>
                      <a:noFill/>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300" b="1" i="0" u="none" strike="noStrike" dirty="0">
                          <a:solidFill>
                            <a:srgbClr val="000000"/>
                          </a:solidFill>
                          <a:effectLst/>
                          <a:latin typeface="Open Sans" panose="020B0606030504020204" pitchFamily="34" charset="0"/>
                        </a:rPr>
                        <a:t>Group Quarters</a:t>
                      </a:r>
                    </a:p>
                  </a:txBody>
                  <a:tcPr marL="11961" marR="11961" marT="11961" marB="0" anchor="ctr">
                    <a:lnL>
                      <a:noFill/>
                    </a:lnL>
                    <a:lnR>
                      <a:noFill/>
                    </a:lnR>
                    <a:lnT>
                      <a:noFill/>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202781328"/>
                  </a:ext>
                </a:extLst>
              </a:tr>
              <a:tr h="370780">
                <a:tc>
                  <a:txBody>
                    <a:bodyPr/>
                    <a:lstStyle/>
                    <a:p>
                      <a:pPr algn="l" fontAlgn="b"/>
                      <a:r>
                        <a:rPr lang="en-US" sz="1300" b="1" i="0" u="none" strike="noStrike" dirty="0">
                          <a:solidFill>
                            <a:srgbClr val="000000"/>
                          </a:solidFill>
                          <a:effectLst/>
                          <a:latin typeface="Open Sans" panose="020B0606030504020204" pitchFamily="34" charset="0"/>
                        </a:rPr>
                        <a:t>2020 Q4</a:t>
                      </a:r>
                    </a:p>
                  </a:txBody>
                  <a:tcPr marL="11961" marR="11961" marT="11961"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300" b="0" i="0" u="none" strike="noStrike">
                          <a:solidFill>
                            <a:srgbClr val="000000"/>
                          </a:solidFill>
                          <a:effectLst/>
                          <a:latin typeface="Open Sans" panose="020B0606030504020204" pitchFamily="34" charset="0"/>
                        </a:rPr>
                        <a:t>486,504</a:t>
                      </a:r>
                    </a:p>
                  </a:txBody>
                  <a:tcPr marL="11961" marR="11961" marT="11961"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300" b="0" i="0" u="none" strike="noStrike" dirty="0">
                          <a:solidFill>
                            <a:srgbClr val="000000"/>
                          </a:solidFill>
                          <a:effectLst/>
                          <a:latin typeface="Open Sans" panose="020B0606030504020204" pitchFamily="34" charset="0"/>
                        </a:rPr>
                        <a:t>158,010</a:t>
                      </a:r>
                    </a:p>
                  </a:txBody>
                  <a:tcPr marL="11961" marR="11961" marT="11961"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300" b="0" i="0" u="none" strike="noStrike">
                          <a:solidFill>
                            <a:srgbClr val="000000"/>
                          </a:solidFill>
                          <a:effectLst/>
                          <a:latin typeface="Open Sans" panose="020B0606030504020204" pitchFamily="34" charset="0"/>
                        </a:rPr>
                        <a:t>153,837</a:t>
                      </a:r>
                    </a:p>
                  </a:txBody>
                  <a:tcPr marL="11961" marR="11961" marT="11961"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300" b="0" i="0" u="none" strike="noStrike">
                          <a:solidFill>
                            <a:srgbClr val="000000"/>
                          </a:solidFill>
                          <a:effectLst/>
                          <a:latin typeface="Open Sans" panose="020B0606030504020204" pitchFamily="34" charset="0"/>
                        </a:rPr>
                        <a:t>97.36</a:t>
                      </a:r>
                    </a:p>
                  </a:txBody>
                  <a:tcPr marL="11961" marR="11961" marT="11961"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300" b="0" i="0" u="none" strike="noStrike">
                          <a:solidFill>
                            <a:srgbClr val="000000"/>
                          </a:solidFill>
                          <a:effectLst/>
                          <a:latin typeface="Open Sans" panose="020B0606030504020204" pitchFamily="34" charset="0"/>
                        </a:rPr>
                        <a:t>3.14</a:t>
                      </a:r>
                    </a:p>
                  </a:txBody>
                  <a:tcPr marL="11961" marR="11961" marT="11961"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300" b="0" i="0" u="none" strike="noStrike" dirty="0">
                          <a:solidFill>
                            <a:srgbClr val="000000"/>
                          </a:solidFill>
                          <a:effectLst/>
                          <a:latin typeface="Open Sans" panose="020B0606030504020204" pitchFamily="34" charset="0"/>
                        </a:rPr>
                        <a:t>3,812</a:t>
                      </a:r>
                    </a:p>
                  </a:txBody>
                  <a:tcPr marL="11961" marR="11961" marT="11961"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257480869"/>
                  </a:ext>
                </a:extLst>
              </a:tr>
              <a:tr h="370780">
                <a:tc>
                  <a:txBody>
                    <a:bodyPr/>
                    <a:lstStyle/>
                    <a:p>
                      <a:pPr algn="l" fontAlgn="b"/>
                      <a:r>
                        <a:rPr lang="en-US" sz="1300" b="1" i="0" u="none" strike="noStrike" dirty="0">
                          <a:solidFill>
                            <a:srgbClr val="000000"/>
                          </a:solidFill>
                          <a:effectLst/>
                          <a:latin typeface="Open Sans" panose="020B0606030504020204" pitchFamily="34" charset="0"/>
                        </a:rPr>
                        <a:t>2021 Q2</a:t>
                      </a:r>
                    </a:p>
                  </a:txBody>
                  <a:tcPr marL="11961" marR="11961" marT="1196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300" b="0" i="0" u="none" strike="noStrike">
                          <a:solidFill>
                            <a:srgbClr val="000000"/>
                          </a:solidFill>
                          <a:effectLst/>
                          <a:latin typeface="Open Sans" panose="020B0606030504020204" pitchFamily="34" charset="0"/>
                        </a:rPr>
                        <a:t>488,629</a:t>
                      </a:r>
                    </a:p>
                  </a:txBody>
                  <a:tcPr marL="11961" marR="11961" marT="1196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300" b="0" i="0" u="none" strike="noStrike">
                          <a:solidFill>
                            <a:srgbClr val="000000"/>
                          </a:solidFill>
                          <a:effectLst/>
                          <a:latin typeface="Open Sans" panose="020B0606030504020204" pitchFamily="34" charset="0"/>
                        </a:rPr>
                        <a:t>158,706</a:t>
                      </a:r>
                    </a:p>
                  </a:txBody>
                  <a:tcPr marL="11961" marR="11961" marT="11961" marB="0" anchor="b">
                    <a:lnL>
                      <a:noFill/>
                    </a:lnL>
                    <a:lnR>
                      <a:noFill/>
                    </a:lnR>
                    <a:lnT>
                      <a:noFill/>
                    </a:lnT>
                    <a:lnB>
                      <a:noFill/>
                    </a:lnB>
                    <a:solidFill>
                      <a:srgbClr val="FFFFFF"/>
                    </a:solidFill>
                  </a:tcPr>
                </a:tc>
                <a:tc>
                  <a:txBody>
                    <a:bodyPr/>
                    <a:lstStyle/>
                    <a:p>
                      <a:pPr algn="r" fontAlgn="b"/>
                      <a:r>
                        <a:rPr lang="en-US" sz="1300" b="0" i="0" u="none" strike="noStrike">
                          <a:solidFill>
                            <a:srgbClr val="000000"/>
                          </a:solidFill>
                          <a:effectLst/>
                          <a:latin typeface="Open Sans" panose="020B0606030504020204" pitchFamily="34" charset="0"/>
                        </a:rPr>
                        <a:t>154,521</a:t>
                      </a:r>
                    </a:p>
                  </a:txBody>
                  <a:tcPr marL="11961" marR="11961" marT="11961" marB="0" anchor="b">
                    <a:lnL>
                      <a:noFill/>
                    </a:lnL>
                    <a:lnR>
                      <a:noFill/>
                    </a:lnR>
                    <a:lnT>
                      <a:noFill/>
                    </a:lnT>
                    <a:lnB>
                      <a:noFill/>
                    </a:lnB>
                    <a:solidFill>
                      <a:srgbClr val="FFFFFF"/>
                    </a:solidFill>
                  </a:tcPr>
                </a:tc>
                <a:tc>
                  <a:txBody>
                    <a:bodyPr/>
                    <a:lstStyle/>
                    <a:p>
                      <a:pPr algn="r" fontAlgn="b"/>
                      <a:r>
                        <a:rPr lang="en-US" sz="1300" b="0" i="0" u="none" strike="noStrike">
                          <a:solidFill>
                            <a:srgbClr val="000000"/>
                          </a:solidFill>
                          <a:effectLst/>
                          <a:latin typeface="Open Sans" panose="020B0606030504020204" pitchFamily="34" charset="0"/>
                        </a:rPr>
                        <a:t>97.36</a:t>
                      </a:r>
                    </a:p>
                  </a:txBody>
                  <a:tcPr marL="11961" marR="11961" marT="11961" marB="0" anchor="b">
                    <a:lnL>
                      <a:noFill/>
                    </a:lnL>
                    <a:lnR>
                      <a:noFill/>
                    </a:lnR>
                    <a:lnT>
                      <a:noFill/>
                    </a:lnT>
                    <a:lnB>
                      <a:noFill/>
                    </a:lnB>
                    <a:solidFill>
                      <a:srgbClr val="FFFFFF"/>
                    </a:solidFill>
                  </a:tcPr>
                </a:tc>
                <a:tc>
                  <a:txBody>
                    <a:bodyPr/>
                    <a:lstStyle/>
                    <a:p>
                      <a:pPr algn="r" fontAlgn="b"/>
                      <a:r>
                        <a:rPr lang="en-US" sz="1300" b="0" i="0" u="none" strike="noStrike">
                          <a:solidFill>
                            <a:srgbClr val="000000"/>
                          </a:solidFill>
                          <a:effectLst/>
                          <a:latin typeface="Open Sans" panose="020B0606030504020204" pitchFamily="34" charset="0"/>
                        </a:rPr>
                        <a:t>3.14</a:t>
                      </a:r>
                    </a:p>
                  </a:txBody>
                  <a:tcPr marL="11961" marR="11961" marT="11961" marB="0" anchor="b">
                    <a:lnL>
                      <a:noFill/>
                    </a:lnL>
                    <a:lnR>
                      <a:noFill/>
                    </a:lnR>
                    <a:lnT>
                      <a:noFill/>
                    </a:lnT>
                    <a:lnB>
                      <a:noFill/>
                    </a:lnB>
                    <a:solidFill>
                      <a:srgbClr val="FFFFFF"/>
                    </a:solidFill>
                  </a:tcPr>
                </a:tc>
                <a:tc>
                  <a:txBody>
                    <a:bodyPr/>
                    <a:lstStyle/>
                    <a:p>
                      <a:pPr algn="r" fontAlgn="b"/>
                      <a:r>
                        <a:rPr lang="en-US" sz="1300" b="0" i="0" u="none" strike="noStrike" dirty="0">
                          <a:solidFill>
                            <a:srgbClr val="000000"/>
                          </a:solidFill>
                          <a:effectLst/>
                          <a:latin typeface="Open Sans" panose="020B0606030504020204" pitchFamily="34" charset="0"/>
                        </a:rPr>
                        <a:t>3,812</a:t>
                      </a:r>
                    </a:p>
                  </a:txBody>
                  <a:tcPr marL="11961" marR="11961" marT="11961" marB="0" anchor="b">
                    <a:lnL>
                      <a:noFill/>
                    </a:lnL>
                    <a:lnR>
                      <a:noFill/>
                    </a:lnR>
                    <a:lnT>
                      <a:noFill/>
                    </a:lnT>
                    <a:lnB>
                      <a:noFill/>
                    </a:lnB>
                    <a:solidFill>
                      <a:srgbClr val="FFFFFF"/>
                    </a:solidFill>
                  </a:tcPr>
                </a:tc>
                <a:extLst>
                  <a:ext uri="{0D108BD9-81ED-4DB2-BD59-A6C34878D82A}">
                    <a16:rowId xmlns:a16="http://schemas.microsoft.com/office/drawing/2014/main" val="1469143816"/>
                  </a:ext>
                </a:extLst>
              </a:tr>
              <a:tr h="370780">
                <a:tc>
                  <a:txBody>
                    <a:bodyPr/>
                    <a:lstStyle/>
                    <a:p>
                      <a:pPr algn="l" fontAlgn="b"/>
                      <a:r>
                        <a:rPr lang="en-US" sz="1300" b="1" i="0" u="none" strike="noStrike" dirty="0">
                          <a:solidFill>
                            <a:srgbClr val="000000"/>
                          </a:solidFill>
                          <a:effectLst/>
                          <a:latin typeface="Open Sans" panose="020B0606030504020204" pitchFamily="34" charset="0"/>
                        </a:rPr>
                        <a:t>2021 Q4</a:t>
                      </a:r>
                    </a:p>
                  </a:txBody>
                  <a:tcPr marL="11961" marR="11961" marT="11961"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300" b="0" i="0" u="none" strike="noStrike" dirty="0">
                          <a:solidFill>
                            <a:srgbClr val="000000"/>
                          </a:solidFill>
                          <a:effectLst/>
                          <a:latin typeface="Open Sans" panose="020B0606030504020204" pitchFamily="34" charset="0"/>
                        </a:rPr>
                        <a:t>490,250</a:t>
                      </a:r>
                    </a:p>
                  </a:txBody>
                  <a:tcPr marL="11961" marR="11961" marT="11961"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300" b="0" i="0" u="none" strike="noStrike">
                          <a:solidFill>
                            <a:srgbClr val="000000"/>
                          </a:solidFill>
                          <a:effectLst/>
                          <a:latin typeface="Open Sans" panose="020B0606030504020204" pitchFamily="34" charset="0"/>
                        </a:rPr>
                        <a:t>159,255</a:t>
                      </a:r>
                    </a:p>
                  </a:txBody>
                  <a:tcPr marL="11961" marR="11961" marT="11961"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300" b="0" i="0" u="none" strike="noStrike">
                          <a:solidFill>
                            <a:srgbClr val="000000"/>
                          </a:solidFill>
                          <a:effectLst/>
                          <a:latin typeface="Open Sans" panose="020B0606030504020204" pitchFamily="34" charset="0"/>
                        </a:rPr>
                        <a:t>155,014</a:t>
                      </a:r>
                    </a:p>
                  </a:txBody>
                  <a:tcPr marL="11961" marR="11961" marT="11961"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300" b="0" i="0" u="none" strike="noStrike">
                          <a:solidFill>
                            <a:srgbClr val="000000"/>
                          </a:solidFill>
                          <a:effectLst/>
                          <a:latin typeface="Open Sans" panose="020B0606030504020204" pitchFamily="34" charset="0"/>
                        </a:rPr>
                        <a:t>97.34</a:t>
                      </a:r>
                    </a:p>
                  </a:txBody>
                  <a:tcPr marL="11961" marR="11961" marT="11961"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300" b="0" i="0" u="none" strike="noStrike">
                          <a:solidFill>
                            <a:srgbClr val="000000"/>
                          </a:solidFill>
                          <a:effectLst/>
                          <a:latin typeface="Open Sans" panose="020B0606030504020204" pitchFamily="34" charset="0"/>
                        </a:rPr>
                        <a:t>3.14</a:t>
                      </a:r>
                    </a:p>
                  </a:txBody>
                  <a:tcPr marL="11961" marR="11961" marT="11961"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300" b="0" i="0" u="none" strike="noStrike" dirty="0">
                          <a:solidFill>
                            <a:srgbClr val="000000"/>
                          </a:solidFill>
                          <a:effectLst/>
                          <a:latin typeface="Open Sans" panose="020B0606030504020204" pitchFamily="34" charset="0"/>
                        </a:rPr>
                        <a:t>3,812</a:t>
                      </a:r>
                    </a:p>
                  </a:txBody>
                  <a:tcPr marL="11961" marR="11961" marT="11961"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53851204"/>
                  </a:ext>
                </a:extLst>
              </a:tr>
            </a:tbl>
          </a:graphicData>
        </a:graphic>
      </p:graphicFrame>
    </p:spTree>
    <p:extLst>
      <p:ext uri="{BB962C8B-B14F-4D97-AF65-F5344CB8AC3E}">
        <p14:creationId xmlns:p14="http://schemas.microsoft.com/office/powerpoint/2010/main" val="33354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8D66FE-EF1D-4B42-A333-51B23E5A76F6}"/>
              </a:ext>
            </a:extLst>
          </p:cNvPr>
          <p:cNvSpPr>
            <a:spLocks noGrp="1"/>
          </p:cNvSpPr>
          <p:nvPr>
            <p:ph type="sldNum" sz="quarter" idx="10"/>
          </p:nvPr>
        </p:nvSpPr>
        <p:spPr>
          <a:xfrm>
            <a:off x="8482958" y="6270625"/>
            <a:ext cx="417516" cy="377825"/>
          </a:xfrm>
        </p:spPr>
        <p:txBody>
          <a:bodyPr/>
          <a:lstStyle/>
          <a:p>
            <a:pPr>
              <a:defRPr/>
            </a:pPr>
            <a:r>
              <a:rPr lang="en-US"/>
              <a:t> </a:t>
            </a:r>
            <a:fld id="{06ADB135-36B6-4959-87D9-4E06FB35FBEA}" type="slidenum">
              <a:rPr lang="en-US" smtClean="0"/>
              <a:pPr>
                <a:defRPr/>
              </a:pPr>
              <a:t>7</a:t>
            </a:fld>
            <a:endParaRPr lang="en-US" dirty="0"/>
          </a:p>
        </p:txBody>
      </p:sp>
      <p:sp>
        <p:nvSpPr>
          <p:cNvPr id="4" name="TextBox 3">
            <a:extLst>
              <a:ext uri="{FF2B5EF4-FFF2-40B4-BE49-F238E27FC236}">
                <a16:creationId xmlns:a16="http://schemas.microsoft.com/office/drawing/2014/main" id="{F57870B4-3781-4562-A8A9-B2965063ED4C}"/>
              </a:ext>
            </a:extLst>
          </p:cNvPr>
          <p:cNvSpPr txBox="1"/>
          <p:nvPr/>
        </p:nvSpPr>
        <p:spPr>
          <a:xfrm>
            <a:off x="157316" y="79227"/>
            <a:ext cx="8534400" cy="523220"/>
          </a:xfrm>
          <a:prstGeom prst="rect">
            <a:avLst/>
          </a:prstGeom>
          <a:noFill/>
        </p:spPr>
        <p:txBody>
          <a:bodyPr wrap="square" rtlCol="0">
            <a:spAutoFit/>
          </a:bodyPr>
          <a:lstStyle/>
          <a:p>
            <a:r>
              <a:rPr lang="en-US" sz="2800" b="1" dirty="0"/>
              <a:t>Residential Structures by Year Built: 1900-2021</a:t>
            </a:r>
          </a:p>
        </p:txBody>
      </p:sp>
      <p:sp>
        <p:nvSpPr>
          <p:cNvPr id="5" name="TextBox 4">
            <a:extLst>
              <a:ext uri="{FF2B5EF4-FFF2-40B4-BE49-F238E27FC236}">
                <a16:creationId xmlns:a16="http://schemas.microsoft.com/office/drawing/2014/main" id="{BE5431F4-8252-44E4-936D-EA45E7A481D4}"/>
              </a:ext>
            </a:extLst>
          </p:cNvPr>
          <p:cNvSpPr txBox="1"/>
          <p:nvPr/>
        </p:nvSpPr>
        <p:spPr>
          <a:xfrm>
            <a:off x="309716" y="3044121"/>
            <a:ext cx="8534400" cy="461665"/>
          </a:xfrm>
          <a:prstGeom prst="rect">
            <a:avLst/>
          </a:prstGeom>
          <a:noFill/>
        </p:spPr>
        <p:txBody>
          <a:bodyPr wrap="square" rtlCol="0">
            <a:spAutoFit/>
          </a:bodyPr>
          <a:lstStyle/>
          <a:p>
            <a:r>
              <a:rPr lang="en-US" sz="2400" b="1" dirty="0"/>
              <a:t>Growth animation too big to display when shared via email</a:t>
            </a:r>
          </a:p>
        </p:txBody>
      </p:sp>
      <p:pic>
        <p:nvPicPr>
          <p:cNvPr id="3" name="PWC_Residential_1900_2021_YTSD">
            <a:hlinkClick r:id="" action="ppaction://media"/>
            <a:extLst>
              <a:ext uri="{FF2B5EF4-FFF2-40B4-BE49-F238E27FC236}">
                <a16:creationId xmlns:a16="http://schemas.microsoft.com/office/drawing/2014/main" id="{B901D59F-910E-4999-8B47-CF84609C0EAD}"/>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12054" y="658639"/>
            <a:ext cx="8714924" cy="5694293"/>
          </a:xfrm>
          <a:prstGeom prst="rect">
            <a:avLst/>
          </a:prstGeom>
        </p:spPr>
      </p:pic>
    </p:spTree>
    <p:extLst>
      <p:ext uri="{BB962C8B-B14F-4D97-AF65-F5344CB8AC3E}">
        <p14:creationId xmlns:p14="http://schemas.microsoft.com/office/powerpoint/2010/main" val="175281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93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11C9349-8B6B-4D39-83B4-6C7F5FD70E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6012" y="0"/>
            <a:ext cx="6349691" cy="6858000"/>
          </a:xfrm>
          <a:prstGeom prst="rect">
            <a:avLst/>
          </a:prstGeom>
        </p:spPr>
      </p:pic>
      <p:sp>
        <p:nvSpPr>
          <p:cNvPr id="2" name="Slide Number Placeholder 1">
            <a:extLst>
              <a:ext uri="{FF2B5EF4-FFF2-40B4-BE49-F238E27FC236}">
                <a16:creationId xmlns:a16="http://schemas.microsoft.com/office/drawing/2014/main" id="{E08D66FE-EF1D-4B42-A333-51B23E5A76F6}"/>
              </a:ext>
            </a:extLst>
          </p:cNvPr>
          <p:cNvSpPr>
            <a:spLocks noGrp="1"/>
          </p:cNvSpPr>
          <p:nvPr>
            <p:ph type="sldNum" sz="quarter" idx="10"/>
          </p:nvPr>
        </p:nvSpPr>
        <p:spPr>
          <a:xfrm>
            <a:off x="8482958" y="6270625"/>
            <a:ext cx="417516" cy="377825"/>
          </a:xfrm>
        </p:spPr>
        <p:txBody>
          <a:bodyPr/>
          <a:lstStyle/>
          <a:p>
            <a:pPr>
              <a:defRPr/>
            </a:pPr>
            <a:r>
              <a:rPr lang="en-US"/>
              <a:t> </a:t>
            </a:r>
            <a:fld id="{06ADB135-36B6-4959-87D9-4E06FB35FBEA}" type="slidenum">
              <a:rPr lang="en-US" smtClean="0"/>
              <a:pPr>
                <a:defRPr/>
              </a:pPr>
              <a:t>8</a:t>
            </a:fld>
            <a:endParaRPr lang="en-US" dirty="0"/>
          </a:p>
        </p:txBody>
      </p:sp>
      <p:pic>
        <p:nvPicPr>
          <p:cNvPr id="9" name="Picture 8">
            <a:extLst>
              <a:ext uri="{FF2B5EF4-FFF2-40B4-BE49-F238E27FC236}">
                <a16:creationId xmlns:a16="http://schemas.microsoft.com/office/drawing/2014/main" id="{701B5A07-B4B0-4B79-96AA-274A429E27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6729" y="209550"/>
            <a:ext cx="1783745" cy="2708463"/>
          </a:xfrm>
          <a:prstGeom prst="rect">
            <a:avLst/>
          </a:prstGeom>
          <a:ln w="25400">
            <a:solidFill>
              <a:schemeClr val="bg1">
                <a:lumMod val="95000"/>
                <a:lumOff val="5000"/>
              </a:schemeClr>
            </a:solidFill>
          </a:ln>
        </p:spPr>
      </p:pic>
      <p:sp>
        <p:nvSpPr>
          <p:cNvPr id="10" name="TextBox 9">
            <a:extLst>
              <a:ext uri="{FF2B5EF4-FFF2-40B4-BE49-F238E27FC236}">
                <a16:creationId xmlns:a16="http://schemas.microsoft.com/office/drawing/2014/main" id="{F5558B7E-AC2A-4839-B4CF-A580E0309060}"/>
              </a:ext>
            </a:extLst>
          </p:cNvPr>
          <p:cNvSpPr txBox="1"/>
          <p:nvPr/>
        </p:nvSpPr>
        <p:spPr>
          <a:xfrm>
            <a:off x="129591" y="209550"/>
            <a:ext cx="1936421" cy="1815882"/>
          </a:xfrm>
          <a:prstGeom prst="rect">
            <a:avLst/>
          </a:prstGeom>
          <a:noFill/>
        </p:spPr>
        <p:txBody>
          <a:bodyPr wrap="square" rtlCol="0">
            <a:spAutoFit/>
          </a:bodyPr>
          <a:lstStyle/>
          <a:p>
            <a:r>
              <a:rPr lang="en-US" sz="2800" b="1" dirty="0"/>
              <a:t>Residential Structures by Decade Built</a:t>
            </a:r>
          </a:p>
        </p:txBody>
      </p:sp>
    </p:spTree>
    <p:extLst>
      <p:ext uri="{BB962C8B-B14F-4D97-AF65-F5344CB8AC3E}">
        <p14:creationId xmlns:p14="http://schemas.microsoft.com/office/powerpoint/2010/main" val="2318906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8D66FE-EF1D-4B42-A333-51B23E5A76F6}"/>
              </a:ext>
            </a:extLst>
          </p:cNvPr>
          <p:cNvSpPr>
            <a:spLocks noGrp="1"/>
          </p:cNvSpPr>
          <p:nvPr>
            <p:ph type="sldNum" sz="quarter" idx="10"/>
          </p:nvPr>
        </p:nvSpPr>
        <p:spPr>
          <a:xfrm>
            <a:off x="8482958" y="6270625"/>
            <a:ext cx="417516" cy="377825"/>
          </a:xfrm>
        </p:spPr>
        <p:txBody>
          <a:bodyPr/>
          <a:lstStyle/>
          <a:p>
            <a:pPr>
              <a:defRPr/>
            </a:pPr>
            <a:r>
              <a:rPr lang="en-US"/>
              <a:t> </a:t>
            </a:r>
            <a:fld id="{06ADB135-36B6-4959-87D9-4E06FB35FBEA}" type="slidenum">
              <a:rPr lang="en-US" smtClean="0"/>
              <a:pPr>
                <a:defRPr/>
              </a:pPr>
              <a:t>9</a:t>
            </a:fld>
            <a:endParaRPr lang="en-US" dirty="0"/>
          </a:p>
        </p:txBody>
      </p:sp>
      <p:pic>
        <p:nvPicPr>
          <p:cNvPr id="6" name="Picture 5">
            <a:extLst>
              <a:ext uri="{FF2B5EF4-FFF2-40B4-BE49-F238E27FC236}">
                <a16:creationId xmlns:a16="http://schemas.microsoft.com/office/drawing/2014/main" id="{EE7F1A2F-9EA7-4AF6-B729-89E5F8B2C6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95" y="1002367"/>
            <a:ext cx="4491149" cy="4619467"/>
          </a:xfrm>
          <a:prstGeom prst="rect">
            <a:avLst/>
          </a:prstGeom>
          <a:ln w="25400">
            <a:solidFill>
              <a:schemeClr val="bg1">
                <a:lumMod val="95000"/>
                <a:lumOff val="5000"/>
              </a:schemeClr>
            </a:solidFill>
          </a:ln>
        </p:spPr>
      </p:pic>
      <p:sp>
        <p:nvSpPr>
          <p:cNvPr id="7" name="Rectangle 2">
            <a:extLst>
              <a:ext uri="{FF2B5EF4-FFF2-40B4-BE49-F238E27FC236}">
                <a16:creationId xmlns:a16="http://schemas.microsoft.com/office/drawing/2014/main" id="{83D1EFE0-362D-4ED6-ADB6-F4A183208FBA}"/>
              </a:ext>
            </a:extLst>
          </p:cNvPr>
          <p:cNvSpPr>
            <a:spLocks noGrp="1" noChangeArrowheads="1"/>
          </p:cNvSpPr>
          <p:nvPr>
            <p:ph type="title"/>
          </p:nvPr>
        </p:nvSpPr>
        <p:spPr>
          <a:xfrm>
            <a:off x="2229404" y="35057"/>
            <a:ext cx="4627997" cy="584140"/>
          </a:xfrm>
        </p:spPr>
        <p:txBody>
          <a:bodyPr>
            <a:noAutofit/>
          </a:bodyPr>
          <a:lstStyle/>
          <a:p>
            <a:pPr eaLnBrk="1" hangingPunct="1"/>
            <a:r>
              <a:rPr lang="en-US" altLang="en-US" sz="2800" dirty="0"/>
              <a:t>Change in Housing Units</a:t>
            </a:r>
          </a:p>
        </p:txBody>
      </p:sp>
      <p:sp>
        <p:nvSpPr>
          <p:cNvPr id="8" name="Rectangle 2">
            <a:extLst>
              <a:ext uri="{FF2B5EF4-FFF2-40B4-BE49-F238E27FC236}">
                <a16:creationId xmlns:a16="http://schemas.microsoft.com/office/drawing/2014/main" id="{F162DCB1-DFB0-4F1E-AE31-AE991A19520D}"/>
              </a:ext>
            </a:extLst>
          </p:cNvPr>
          <p:cNvSpPr txBox="1">
            <a:spLocks noChangeArrowheads="1"/>
          </p:cNvSpPr>
          <p:nvPr/>
        </p:nvSpPr>
        <p:spPr>
          <a:xfrm>
            <a:off x="1240547" y="5621834"/>
            <a:ext cx="2190646" cy="584140"/>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200" b="1" kern="1200" cap="none">
                <a:ln w="3175" cmpd="sng">
                  <a:noFill/>
                </a:ln>
                <a:solidFill>
                  <a:schemeClr val="tx1"/>
                </a:solidFill>
                <a:effectLst/>
                <a:latin typeface="Open Sans" charset="0"/>
                <a:ea typeface="Open Sans" charset="0"/>
                <a:cs typeface="Open Sans"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2800" dirty="0"/>
              <a:t>2000-2009</a:t>
            </a:r>
          </a:p>
        </p:txBody>
      </p:sp>
      <p:sp>
        <p:nvSpPr>
          <p:cNvPr id="9" name="Rectangle 2">
            <a:extLst>
              <a:ext uri="{FF2B5EF4-FFF2-40B4-BE49-F238E27FC236}">
                <a16:creationId xmlns:a16="http://schemas.microsoft.com/office/drawing/2014/main" id="{23E91857-5CC5-4C7F-95DA-73CB373C502F}"/>
              </a:ext>
            </a:extLst>
          </p:cNvPr>
          <p:cNvSpPr txBox="1">
            <a:spLocks noChangeArrowheads="1"/>
          </p:cNvSpPr>
          <p:nvPr/>
        </p:nvSpPr>
        <p:spPr>
          <a:xfrm>
            <a:off x="5938991" y="5621834"/>
            <a:ext cx="2190646" cy="584140"/>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200" b="1" kern="1200" cap="none">
                <a:ln w="3175" cmpd="sng">
                  <a:noFill/>
                </a:ln>
                <a:solidFill>
                  <a:schemeClr val="tx1"/>
                </a:solidFill>
                <a:effectLst/>
                <a:latin typeface="Open Sans" charset="0"/>
                <a:ea typeface="Open Sans" charset="0"/>
                <a:cs typeface="Open Sans"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2800" dirty="0"/>
              <a:t>2010-2021</a:t>
            </a:r>
          </a:p>
        </p:txBody>
      </p:sp>
      <p:pic>
        <p:nvPicPr>
          <p:cNvPr id="10" name="Picture 9">
            <a:extLst>
              <a:ext uri="{FF2B5EF4-FFF2-40B4-BE49-F238E27FC236}">
                <a16:creationId xmlns:a16="http://schemas.microsoft.com/office/drawing/2014/main" id="{CE966650-AB62-4966-B5DF-4D1B565182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0126" y="1002367"/>
            <a:ext cx="4472767" cy="4601139"/>
          </a:xfrm>
          <a:prstGeom prst="rect">
            <a:avLst/>
          </a:prstGeom>
          <a:noFill/>
          <a:ln w="25400">
            <a:solidFill>
              <a:schemeClr val="bg1">
                <a:lumMod val="95000"/>
                <a:lumOff val="5000"/>
              </a:schemeClr>
            </a:solidFill>
          </a:ln>
        </p:spPr>
      </p:pic>
    </p:spTree>
    <p:extLst>
      <p:ext uri="{BB962C8B-B14F-4D97-AF65-F5344CB8AC3E}">
        <p14:creationId xmlns:p14="http://schemas.microsoft.com/office/powerpoint/2010/main" val="22600445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PWC Colors 1">
      <a:dk1>
        <a:srgbClr val="000000"/>
      </a:dk1>
      <a:lt1>
        <a:srgbClr val="FFFFFF"/>
      </a:lt1>
      <a:dk2>
        <a:srgbClr val="18276C"/>
      </a:dk2>
      <a:lt2>
        <a:srgbClr val="EBEBEB"/>
      </a:lt2>
      <a:accent1>
        <a:srgbClr val="005EB8"/>
      </a:accent1>
      <a:accent2>
        <a:srgbClr val="FF8200"/>
      </a:accent2>
      <a:accent3>
        <a:srgbClr val="309B41"/>
      </a:accent3>
      <a:accent4>
        <a:srgbClr val="90BA4C"/>
      </a:accent4>
      <a:accent5>
        <a:srgbClr val="DD9D31"/>
      </a:accent5>
      <a:accent6>
        <a:srgbClr val="97999B"/>
      </a:accent6>
      <a:hlink>
        <a:srgbClr val="005EB8"/>
      </a:hlink>
      <a:folHlink>
        <a:srgbClr val="33A0F1"/>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12950</TotalTime>
  <Words>1186</Words>
  <Application>Microsoft Office PowerPoint</Application>
  <PresentationFormat>On-screen Show (4:3)</PresentationFormat>
  <Paragraphs>503</Paragraphs>
  <Slides>19</Slides>
  <Notes>18</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Lora</vt:lpstr>
      <vt:lpstr>Open Sans</vt:lpstr>
      <vt:lpstr>Times New Roman</vt:lpstr>
      <vt:lpstr>Celestial</vt:lpstr>
      <vt:lpstr>County Population Data and Projections</vt:lpstr>
      <vt:lpstr>PowerPoint Presentation</vt:lpstr>
      <vt:lpstr>Decennial Census Changes</vt:lpstr>
      <vt:lpstr>Diversity Index</vt:lpstr>
      <vt:lpstr>PowerPoint Presentation</vt:lpstr>
      <vt:lpstr>PowerPoint Presentation</vt:lpstr>
      <vt:lpstr>PowerPoint Presentation</vt:lpstr>
      <vt:lpstr>PowerPoint Presentation</vt:lpstr>
      <vt:lpstr>Change in Housing Units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Amir Wenrich</dc:creator>
  <cp:lastModifiedBy>Jones, Tiffany</cp:lastModifiedBy>
  <cp:revision>68</cp:revision>
  <cp:lastPrinted>2021-03-18T18:06:42Z</cp:lastPrinted>
  <dcterms:created xsi:type="dcterms:W3CDTF">2017-05-22T19:11:50Z</dcterms:created>
  <dcterms:modified xsi:type="dcterms:W3CDTF">2022-05-24T14:00:59Z</dcterms:modified>
</cp:coreProperties>
</file>