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6"/>
  </p:notesMasterIdLst>
  <p:sldIdLst>
    <p:sldId id="256" r:id="rId2"/>
    <p:sldId id="377" r:id="rId3"/>
    <p:sldId id="378" r:id="rId4"/>
    <p:sldId id="379" r:id="rId5"/>
    <p:sldId id="400" r:id="rId6"/>
    <p:sldId id="401" r:id="rId7"/>
    <p:sldId id="398" r:id="rId8"/>
    <p:sldId id="399" r:id="rId9"/>
    <p:sldId id="390" r:id="rId10"/>
    <p:sldId id="385" r:id="rId11"/>
    <p:sldId id="402" r:id="rId12"/>
    <p:sldId id="403" r:id="rId13"/>
    <p:sldId id="404" r:id="rId14"/>
    <p:sldId id="405" r:id="rId15"/>
    <p:sldId id="406" r:id="rId16"/>
    <p:sldId id="318" r:id="rId17"/>
    <p:sldId id="407" r:id="rId18"/>
    <p:sldId id="408" r:id="rId19"/>
    <p:sldId id="410" r:id="rId20"/>
    <p:sldId id="409" r:id="rId21"/>
    <p:sldId id="411" r:id="rId22"/>
    <p:sldId id="412" r:id="rId23"/>
    <p:sldId id="1210" r:id="rId24"/>
    <p:sldId id="569" r:id="rId25"/>
    <p:sldId id="1100" r:id="rId26"/>
    <p:sldId id="388" r:id="rId27"/>
    <p:sldId id="1219" r:id="rId28"/>
    <p:sldId id="1220" r:id="rId29"/>
    <p:sldId id="570" r:id="rId30"/>
    <p:sldId id="573" r:id="rId31"/>
    <p:sldId id="1222" r:id="rId32"/>
    <p:sldId id="1221" r:id="rId33"/>
    <p:sldId id="1226" r:id="rId34"/>
    <p:sldId id="1230" r:id="rId35"/>
    <p:sldId id="1229" r:id="rId36"/>
    <p:sldId id="1224" r:id="rId37"/>
    <p:sldId id="1232" r:id="rId38"/>
    <p:sldId id="1227" r:id="rId39"/>
    <p:sldId id="1233" r:id="rId40"/>
    <p:sldId id="1228" r:id="rId41"/>
    <p:sldId id="1234" r:id="rId42"/>
    <p:sldId id="1231" r:id="rId43"/>
    <p:sldId id="468" r:id="rId44"/>
    <p:sldId id="1085" r:id="rId4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5B9C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5"/>
  </p:normalViewPr>
  <p:slideViewPr>
    <p:cSldViewPr snapToGrid="0" snapToObjects="1">
      <p:cViewPr varScale="1">
        <p:scale>
          <a:sx n="114" d="100"/>
          <a:sy n="114" d="100"/>
        </p:scale>
        <p:origin x="150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DE6750D-BC93-4D49-BB31-4DC8E726C1D0}" type="datetimeFigureOut">
              <a:rPr lang="en-US" smtClean="0"/>
              <a:t>7/27/2022</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9AF3CD0-2591-4FEC-9DF9-D938B001A652}" type="slidenum">
              <a:rPr lang="en-US" smtClean="0"/>
              <a:t>‹#›</a:t>
            </a:fld>
            <a:endParaRPr lang="en-US"/>
          </a:p>
        </p:txBody>
      </p:sp>
    </p:spTree>
    <p:extLst>
      <p:ext uri="{BB962C8B-B14F-4D97-AF65-F5344CB8AC3E}">
        <p14:creationId xmlns:p14="http://schemas.microsoft.com/office/powerpoint/2010/main" val="422352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0B65E1-26C9-47ED-A9B2-FD978D1F1B76}" type="slidenum">
              <a:rPr lang="en-US" smtClean="0"/>
              <a:t>16</a:t>
            </a:fld>
            <a:endParaRPr lang="en-US" dirty="0"/>
          </a:p>
        </p:txBody>
      </p:sp>
    </p:spTree>
    <p:extLst>
      <p:ext uri="{BB962C8B-B14F-4D97-AF65-F5344CB8AC3E}">
        <p14:creationId xmlns:p14="http://schemas.microsoft.com/office/powerpoint/2010/main" val="241669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41</a:t>
            </a:fld>
            <a:endParaRPr lang="en-US" dirty="0"/>
          </a:p>
        </p:txBody>
      </p:sp>
    </p:spTree>
    <p:extLst>
      <p:ext uri="{BB962C8B-B14F-4D97-AF65-F5344CB8AC3E}">
        <p14:creationId xmlns:p14="http://schemas.microsoft.com/office/powerpoint/2010/main" val="119019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42</a:t>
            </a:fld>
            <a:endParaRPr lang="en-US" dirty="0"/>
          </a:p>
        </p:txBody>
      </p:sp>
    </p:spTree>
    <p:extLst>
      <p:ext uri="{BB962C8B-B14F-4D97-AF65-F5344CB8AC3E}">
        <p14:creationId xmlns:p14="http://schemas.microsoft.com/office/powerpoint/2010/main" val="110365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exciting time for transportation in Prince William as we are in the process of completely restructuring the Mobility Chapter as part of the Comprehensive Plan update. This update is a multi year, intensive public engagement effort that will be used to guide future planning decisions in Prince William County for years to come. As part of this update, for the first time in the County’s history, we will be moving trails out of the Parks Chapter and incorporating it into the Mobility Chapter. This move will better enable us to reach our goal of providing our residents a truly multi modal transportation network.</a:t>
            </a:r>
          </a:p>
        </p:txBody>
      </p:sp>
      <p:sp>
        <p:nvSpPr>
          <p:cNvPr id="4" name="Slide Number Placeholder 3"/>
          <p:cNvSpPr>
            <a:spLocks noGrp="1"/>
          </p:cNvSpPr>
          <p:nvPr>
            <p:ph type="sldNum" sz="quarter" idx="5"/>
          </p:nvPr>
        </p:nvSpPr>
        <p:spPr/>
        <p:txBody>
          <a:bodyPr/>
          <a:lstStyle/>
          <a:p>
            <a:fld id="{D5094DF6-73D7-4843-A6E9-0FC5E04C8799}" type="slidenum">
              <a:rPr lang="en-US" smtClean="0"/>
              <a:t>26</a:t>
            </a:fld>
            <a:endParaRPr lang="en-US"/>
          </a:p>
        </p:txBody>
      </p:sp>
    </p:spTree>
    <p:extLst>
      <p:ext uri="{BB962C8B-B14F-4D97-AF65-F5344CB8AC3E}">
        <p14:creationId xmlns:p14="http://schemas.microsoft.com/office/powerpoint/2010/main" val="118183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exciting time for transportation in Prince William as we are in the process of completely restructuring the Mobility Chapter as part of the Comprehensive Plan update. This update is a multi year, intensive public engagement effort that will be used to guide future planning decisions in Prince William County for years to come. As part of this update, for the first time in the County’s history, we will be moving trails out of the Parks Chapter and incorporating it into the Mobility Chapter. This move will better enable us to reach our goal of providing our residents a truly multi modal transportation network.</a:t>
            </a:r>
          </a:p>
        </p:txBody>
      </p:sp>
      <p:sp>
        <p:nvSpPr>
          <p:cNvPr id="4" name="Slide Number Placeholder 3"/>
          <p:cNvSpPr>
            <a:spLocks noGrp="1"/>
          </p:cNvSpPr>
          <p:nvPr>
            <p:ph type="sldNum" sz="quarter" idx="5"/>
          </p:nvPr>
        </p:nvSpPr>
        <p:spPr/>
        <p:txBody>
          <a:bodyPr/>
          <a:lstStyle/>
          <a:p>
            <a:fld id="{D5094DF6-73D7-4843-A6E9-0FC5E04C8799}" type="slidenum">
              <a:rPr lang="en-US" smtClean="0"/>
              <a:t>27</a:t>
            </a:fld>
            <a:endParaRPr lang="en-US"/>
          </a:p>
        </p:txBody>
      </p:sp>
    </p:spTree>
    <p:extLst>
      <p:ext uri="{BB962C8B-B14F-4D97-AF65-F5344CB8AC3E}">
        <p14:creationId xmlns:p14="http://schemas.microsoft.com/office/powerpoint/2010/main" val="301758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exciting time for transportation in Prince William as we are in the process of completely restructuring the Mobility Chapter as part of the Comprehensive Plan update. This update is a multi year, intensive public engagement effort that will be used to guide future planning decisions in Prince William County for years to come. As part of this update, for the first time in the County’s history, we will be moving trails out of the Parks Chapter and incorporating it into the Mobility Chapter. This move will better enable us to reach our goal of providing our residents a truly multi modal transportation network.</a:t>
            </a:r>
          </a:p>
        </p:txBody>
      </p:sp>
      <p:sp>
        <p:nvSpPr>
          <p:cNvPr id="4" name="Slide Number Placeholder 3"/>
          <p:cNvSpPr>
            <a:spLocks noGrp="1"/>
          </p:cNvSpPr>
          <p:nvPr>
            <p:ph type="sldNum" sz="quarter" idx="5"/>
          </p:nvPr>
        </p:nvSpPr>
        <p:spPr/>
        <p:txBody>
          <a:bodyPr/>
          <a:lstStyle/>
          <a:p>
            <a:fld id="{D5094DF6-73D7-4843-A6E9-0FC5E04C8799}" type="slidenum">
              <a:rPr lang="en-US" smtClean="0"/>
              <a:t>28</a:t>
            </a:fld>
            <a:endParaRPr lang="en-US"/>
          </a:p>
        </p:txBody>
      </p:sp>
    </p:spTree>
    <p:extLst>
      <p:ext uri="{BB962C8B-B14F-4D97-AF65-F5344CB8AC3E}">
        <p14:creationId xmlns:p14="http://schemas.microsoft.com/office/powerpoint/2010/main" val="3125244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36</a:t>
            </a:fld>
            <a:endParaRPr lang="en-US" dirty="0"/>
          </a:p>
        </p:txBody>
      </p:sp>
    </p:spTree>
    <p:extLst>
      <p:ext uri="{BB962C8B-B14F-4D97-AF65-F5344CB8AC3E}">
        <p14:creationId xmlns:p14="http://schemas.microsoft.com/office/powerpoint/2010/main" val="83606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37</a:t>
            </a:fld>
            <a:endParaRPr lang="en-US" dirty="0"/>
          </a:p>
        </p:txBody>
      </p:sp>
    </p:spTree>
    <p:extLst>
      <p:ext uri="{BB962C8B-B14F-4D97-AF65-F5344CB8AC3E}">
        <p14:creationId xmlns:p14="http://schemas.microsoft.com/office/powerpoint/2010/main" val="189407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38</a:t>
            </a:fld>
            <a:endParaRPr lang="en-US" dirty="0"/>
          </a:p>
        </p:txBody>
      </p:sp>
    </p:spTree>
    <p:extLst>
      <p:ext uri="{BB962C8B-B14F-4D97-AF65-F5344CB8AC3E}">
        <p14:creationId xmlns:p14="http://schemas.microsoft.com/office/powerpoint/2010/main" val="253522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39</a:t>
            </a:fld>
            <a:endParaRPr lang="en-US" dirty="0"/>
          </a:p>
        </p:txBody>
      </p:sp>
    </p:spTree>
    <p:extLst>
      <p:ext uri="{BB962C8B-B14F-4D97-AF65-F5344CB8AC3E}">
        <p14:creationId xmlns:p14="http://schemas.microsoft.com/office/powerpoint/2010/main" val="203296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a:t>
            </a:r>
          </a:p>
        </p:txBody>
      </p:sp>
      <p:sp>
        <p:nvSpPr>
          <p:cNvPr id="4" name="Slide Number Placeholder 3"/>
          <p:cNvSpPr>
            <a:spLocks noGrp="1"/>
          </p:cNvSpPr>
          <p:nvPr>
            <p:ph type="sldNum" sz="quarter" idx="5"/>
          </p:nvPr>
        </p:nvSpPr>
        <p:spPr/>
        <p:txBody>
          <a:bodyPr/>
          <a:lstStyle/>
          <a:p>
            <a:fld id="{4B3691FA-3E09-4A65-AC22-A05C0F1FAE2C}" type="slidenum">
              <a:rPr lang="en-US" smtClean="0"/>
              <a:t>40</a:t>
            </a:fld>
            <a:endParaRPr lang="en-US" dirty="0"/>
          </a:p>
        </p:txBody>
      </p:sp>
    </p:spTree>
    <p:extLst>
      <p:ext uri="{BB962C8B-B14F-4D97-AF65-F5344CB8AC3E}">
        <p14:creationId xmlns:p14="http://schemas.microsoft.com/office/powerpoint/2010/main" val="4001327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52927" y="2467707"/>
            <a:ext cx="5714228" cy="1073962"/>
          </a:xfrm>
        </p:spPr>
        <p:txBody>
          <a:bodyPr anchor="b">
            <a:noAutofit/>
          </a:bodyPr>
          <a:lstStyle>
            <a:lvl1pPr algn="ctr">
              <a:defRPr sz="3600" b="1" cap="none">
                <a:effectLst/>
                <a:latin typeface="Open Sans" charset="0"/>
                <a:ea typeface="Open Sans" charset="0"/>
                <a:cs typeface="Open Sans" charset="0"/>
              </a:defRPr>
            </a:lvl1pPr>
          </a:lstStyle>
          <a:p>
            <a:r>
              <a:rPr lang="en-US" dirty="0"/>
              <a:t>Click to Edit Master Title style</a:t>
            </a:r>
          </a:p>
        </p:txBody>
      </p:sp>
      <p:sp>
        <p:nvSpPr>
          <p:cNvPr id="3" name="Subtitle 2"/>
          <p:cNvSpPr>
            <a:spLocks noGrp="1"/>
          </p:cNvSpPr>
          <p:nvPr>
            <p:ph type="subTitle" idx="1" hasCustomPrompt="1"/>
          </p:nvPr>
        </p:nvSpPr>
        <p:spPr>
          <a:xfrm>
            <a:off x="1852927" y="3635456"/>
            <a:ext cx="5714228" cy="391421"/>
          </a:xfrm>
        </p:spPr>
        <p:txBody>
          <a:bodyPr anchor="t">
            <a:normAutofit/>
          </a:bodyPr>
          <a:lstStyle>
            <a:lvl1pPr marL="0" indent="0" algn="ctr">
              <a:buNone/>
              <a:defRPr sz="1800" cap="none">
                <a:solidFill>
                  <a:schemeClr val="tx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752311" y="5870576"/>
            <a:ext cx="1212173" cy="377825"/>
          </a:xfrm>
        </p:spPr>
        <p:txBody>
          <a:bodyPr/>
          <a:lstStyle/>
          <a:p>
            <a:endParaRPr lang="en-US"/>
          </a:p>
        </p:txBody>
      </p:sp>
      <p:sp>
        <p:nvSpPr>
          <p:cNvPr id="5" name="Footer Placeholder 4"/>
          <p:cNvSpPr>
            <a:spLocks noGrp="1"/>
          </p:cNvSpPr>
          <p:nvPr>
            <p:ph type="ftr" sz="quarter" idx="11"/>
          </p:nvPr>
        </p:nvSpPr>
        <p:spPr>
          <a:xfrm>
            <a:off x="2743973" y="5870576"/>
            <a:ext cx="3932137" cy="377825"/>
          </a:xfrm>
        </p:spPr>
        <p:txBody>
          <a:bodyPr/>
          <a:lstStyle/>
          <a:p>
            <a:r>
              <a:rPr lang="en-US"/>
              <a:t>Planning Commission - Mobility Work Session   |  Wednesday, April 7, 2021</a:t>
            </a:r>
          </a:p>
        </p:txBody>
      </p:sp>
      <p:sp>
        <p:nvSpPr>
          <p:cNvPr id="6" name="Slide Number Placeholder 5"/>
          <p:cNvSpPr>
            <a:spLocks noGrp="1"/>
          </p:cNvSpPr>
          <p:nvPr>
            <p:ph type="sldNum" sz="quarter" idx="12"/>
          </p:nvPr>
        </p:nvSpPr>
        <p:spPr>
          <a:xfrm>
            <a:off x="8040685" y="5870576"/>
            <a:ext cx="417516" cy="377825"/>
          </a:xfrm>
        </p:spPr>
        <p:txBody>
          <a:bodyPr/>
          <a:lstStyle/>
          <a:p>
            <a:fld id="{17DD336F-4D98-054F-B475-E0C8EAAB90EF}" type="slidenum">
              <a:rPr lang="en-US" smtClean="0"/>
              <a:t>‹#›</a:t>
            </a:fld>
            <a:endParaRPr lang="en-US"/>
          </a:p>
        </p:txBody>
      </p:sp>
      <p:pic>
        <p:nvPicPr>
          <p:cNvPr id="9" name="Picture 8">
            <a:extLst>
              <a:ext uri="{FF2B5EF4-FFF2-40B4-BE49-F238E27FC236}">
                <a16:creationId xmlns:a16="http://schemas.microsoft.com/office/drawing/2014/main" id="{61BA2279-F717-B649-AD60-8484B3B29575}"/>
              </a:ext>
            </a:extLst>
          </p:cNvPr>
          <p:cNvPicPr>
            <a:picLocks noChangeAspect="1"/>
          </p:cNvPicPr>
          <p:nvPr userDrawn="1"/>
        </p:nvPicPr>
        <p:blipFill>
          <a:blip r:embed="rId3"/>
          <a:stretch>
            <a:fillRect/>
          </a:stretch>
        </p:blipFill>
        <p:spPr>
          <a:xfrm>
            <a:off x="566055" y="612034"/>
            <a:ext cx="3065417" cy="62254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0405" y="1511110"/>
            <a:ext cx="6236677" cy="771957"/>
          </a:xfrm>
        </p:spPr>
        <p:txBody>
          <a:bodyPr/>
          <a:lstStyle>
            <a:lvl1pPr algn="ctr">
              <a:defRPr>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1711629" y="4719189"/>
            <a:ext cx="5714228" cy="391421"/>
          </a:xfrm>
        </p:spPr>
        <p:txBody>
          <a:bodyPr anchor="t">
            <a:normAutofit/>
          </a:bodyPr>
          <a:lstStyle>
            <a:lvl1pPr marL="0" indent="0" algn="ctr">
              <a:buNone/>
              <a:defRPr sz="1800" cap="none">
                <a:solidFill>
                  <a:schemeClr val="bg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EAB1E72D-5121-8447-88D2-2D1753CB5DF1}"/>
              </a:ext>
            </a:extLst>
          </p:cNvPr>
          <p:cNvPicPr>
            <a:picLocks noChangeAspect="1"/>
          </p:cNvPicPr>
          <p:nvPr userDrawn="1"/>
        </p:nvPicPr>
        <p:blipFill>
          <a:blip r:embed="rId3"/>
          <a:stretch>
            <a:fillRect/>
          </a:stretch>
        </p:blipFill>
        <p:spPr>
          <a:xfrm>
            <a:off x="2507982" y="2978109"/>
            <a:ext cx="4121521" cy="83703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ernal 1 ">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Planning Commission - Mobility Work Session   |  Wednesday, April 7, 2021</a:t>
            </a:r>
            <a:endParaRPr lang="en-US" dirty="0"/>
          </a:p>
        </p:txBody>
      </p:sp>
      <p:sp>
        <p:nvSpPr>
          <p:cNvPr id="6" name="Slide Number Placeholder 5"/>
          <p:cNvSpPr>
            <a:spLocks noGrp="1"/>
          </p:cNvSpPr>
          <p:nvPr>
            <p:ph type="sldNum" sz="quarter" idx="12"/>
          </p:nvPr>
        </p:nvSpPr>
        <p:spPr/>
        <p:txBody>
          <a:bodyPr/>
          <a:lstStyle/>
          <a:p>
            <a:fld id="{17DD336F-4D98-054F-B475-E0C8EAAB90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3308581"/>
            <a:ext cx="7772400" cy="1468800"/>
          </a:xfrm>
        </p:spPr>
        <p:txBody>
          <a:bodyPr anchor="b">
            <a:normAutofit/>
          </a:bodyPr>
          <a:lstStyle>
            <a:lvl1pPr algn="l">
              <a:defRPr sz="3200" b="1" cap="none"/>
            </a:lvl1pPr>
          </a:lstStyle>
          <a:p>
            <a:r>
              <a:rPr lang="en-US" dirty="0"/>
              <a:t>Click to edit master title style</a:t>
            </a:r>
          </a:p>
        </p:txBody>
      </p:sp>
      <p:sp>
        <p:nvSpPr>
          <p:cNvPr id="3" name="Text Placeholder 2"/>
          <p:cNvSpPr>
            <a:spLocks noGrp="1"/>
          </p:cNvSpPr>
          <p:nvPr>
            <p:ph type="body" idx="1" hasCustomPrompt="1"/>
          </p:nvPr>
        </p:nvSpPr>
        <p:spPr>
          <a:xfrm>
            <a:off x="457201" y="4777381"/>
            <a:ext cx="7772400" cy="860400"/>
          </a:xfrm>
        </p:spPr>
        <p:txBody>
          <a:bodyPr anchor="t">
            <a:normAutofit/>
          </a:bodyPr>
          <a:lstStyle>
            <a:lvl1pPr marL="0" indent="0" algn="l">
              <a:buNone/>
              <a:defRPr sz="1800" cap="none">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Planning Commission - Mobility Work Session   |  Wednesday, April 7, 2021</a:t>
            </a:r>
          </a:p>
        </p:txBody>
      </p:sp>
      <p:sp>
        <p:nvSpPr>
          <p:cNvPr id="6" name="Slide Number Placeholder 5"/>
          <p:cNvSpPr>
            <a:spLocks noGrp="1"/>
          </p:cNvSpPr>
          <p:nvPr>
            <p:ph type="sldNum" sz="quarter" idx="12"/>
          </p:nvPr>
        </p:nvSpPr>
        <p:spPr/>
        <p:txBody>
          <a:bodyPr/>
          <a:lstStyle/>
          <a:p>
            <a:fld id="{17DD336F-4D98-054F-B475-E0C8EAAB90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nal 2">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5EB8"/>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005EB8"/>
                </a:solidFill>
              </a:defRPr>
            </a:lvl1pPr>
          </a:lstStyle>
          <a:p>
            <a:fld id="{17DD336F-4D98-054F-B475-E0C8EAAB90EF}" type="slidenum">
              <a:rPr lang="en-US" smtClean="0"/>
              <a:pPr/>
              <a:t>‹#›</a:t>
            </a:fld>
            <a:endParaRPr lang="en-US" dirty="0"/>
          </a:p>
        </p:txBody>
      </p:sp>
      <p:sp>
        <p:nvSpPr>
          <p:cNvPr id="7" name="Rectangle 6"/>
          <p:cNvSpPr/>
          <p:nvPr userDrawn="1"/>
        </p:nvSpPr>
        <p:spPr>
          <a:xfrm>
            <a:off x="0" y="0"/>
            <a:ext cx="4067908"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Planning Commission - Mobility Work Session   |  Wednesday, April 7, 2021</a:t>
            </a:r>
            <a:endParaRPr lang="en-US" dirty="0"/>
          </a:p>
        </p:txBody>
      </p:sp>
      <p:sp>
        <p:nvSpPr>
          <p:cNvPr id="2" name="Title 1"/>
          <p:cNvSpPr>
            <a:spLocks noGrp="1"/>
          </p:cNvSpPr>
          <p:nvPr>
            <p:ph type="title"/>
          </p:nvPr>
        </p:nvSpPr>
        <p:spPr>
          <a:xfrm>
            <a:off x="275493" y="375749"/>
            <a:ext cx="3516922" cy="1456267"/>
          </a:xfrm>
        </p:spPr>
        <p:txBody>
          <a:bodyPr/>
          <a:lstStyle>
            <a:lvl1pPr>
              <a:defRPr>
                <a:solidFill>
                  <a:schemeClr val="bg1"/>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9BBF336F-7BB0-C74B-984A-716525C2B236}"/>
              </a:ext>
            </a:extLst>
          </p:cNvPr>
          <p:cNvSpPr>
            <a:spLocks noGrp="1"/>
          </p:cNvSpPr>
          <p:nvPr>
            <p:ph idx="1"/>
          </p:nvPr>
        </p:nvSpPr>
        <p:spPr>
          <a:xfrm>
            <a:off x="275493" y="2026729"/>
            <a:ext cx="3489158" cy="3649133"/>
          </a:xfrm>
          <a:prstGeom prst="rect">
            <a:avLst/>
          </a:prstGeom>
        </p:spPr>
        <p:txBody>
          <a:bodyPr vert="horz" lIns="91440" tIns="45720" rIns="91440" bIns="45720" rtlCol="0" anchor="ctr">
            <a:norm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97114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nal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AFD4D9-5603-D74D-BDB0-F3A36E09D506}"/>
              </a:ext>
            </a:extLst>
          </p:cNvPr>
          <p:cNvSpPr/>
          <p:nvPr userDrawn="1"/>
        </p:nvSpPr>
        <p:spPr>
          <a:xfrm>
            <a:off x="0" y="0"/>
            <a:ext cx="9144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lvl1pPr>
              <a:defRPr>
                <a:solidFill>
                  <a:srgbClr val="005EB8"/>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005EB8"/>
                </a:solidFill>
              </a:defRPr>
            </a:lvl1pPr>
          </a:lstStyle>
          <a:p>
            <a:fld id="{17DD336F-4D98-054F-B475-E0C8EAAB90EF}"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rgbClr val="005EB8"/>
                </a:solidFill>
              </a:defRPr>
            </a:lvl1pPr>
          </a:lstStyle>
          <a:p>
            <a:r>
              <a:rPr lang="en-US"/>
              <a:t>Planning Commission - Mobility Work Session   |  Wednesday, April 7, 2021</a:t>
            </a:r>
            <a:endParaRPr lang="en-US" dirty="0"/>
          </a:p>
        </p:txBody>
      </p:sp>
      <p:sp>
        <p:nvSpPr>
          <p:cNvPr id="2" name="Title 1"/>
          <p:cNvSpPr>
            <a:spLocks noGrp="1"/>
          </p:cNvSpPr>
          <p:nvPr>
            <p:ph type="title"/>
          </p:nvPr>
        </p:nvSpPr>
        <p:spPr>
          <a:xfrm>
            <a:off x="275492" y="286050"/>
            <a:ext cx="8212016" cy="771957"/>
          </a:xfrm>
        </p:spPr>
        <p:txBody>
          <a:bodyPr/>
          <a:lstStyle>
            <a:lvl1pPr>
              <a:defRPr>
                <a:solidFill>
                  <a:schemeClr val="bg1"/>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9FB5A108-528E-A849-B31D-D3D3E787F954}"/>
              </a:ext>
            </a:extLst>
          </p:cNvPr>
          <p:cNvSpPr>
            <a:spLocks noGrp="1"/>
          </p:cNvSpPr>
          <p:nvPr>
            <p:ph idx="1"/>
          </p:nvPr>
        </p:nvSpPr>
        <p:spPr>
          <a:xfrm>
            <a:off x="275493" y="2026729"/>
            <a:ext cx="3489158" cy="3649133"/>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083B6C0C-3BD1-1644-9205-6DC02FC6BC2B}"/>
              </a:ext>
            </a:extLst>
          </p:cNvPr>
          <p:cNvPicPr>
            <a:picLocks noChangeAspect="1"/>
          </p:cNvPicPr>
          <p:nvPr userDrawn="1"/>
        </p:nvPicPr>
        <p:blipFill>
          <a:blip r:embed="rId2"/>
          <a:stretch>
            <a:fillRect/>
          </a:stretch>
        </p:blipFill>
        <p:spPr>
          <a:xfrm>
            <a:off x="7077779" y="438414"/>
            <a:ext cx="1685221" cy="342248"/>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nal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B8"/>
                </a:solidFill>
              </a:defRPr>
            </a:lvl1pPr>
          </a:lstStyle>
          <a:p>
            <a:r>
              <a:rPr lang="en-US"/>
              <a:t>Click to edit Master title style</a:t>
            </a:r>
          </a:p>
        </p:txBody>
      </p:sp>
      <p:sp>
        <p:nvSpPr>
          <p:cNvPr id="10" name="Date Placeholder 2"/>
          <p:cNvSpPr>
            <a:spLocks noGrp="1"/>
          </p:cNvSpPr>
          <p:nvPr>
            <p:ph type="dt" sz="half" idx="10"/>
          </p:nvPr>
        </p:nvSpPr>
        <p:spPr>
          <a:xfrm>
            <a:off x="6523712" y="5870576"/>
            <a:ext cx="1212173" cy="377825"/>
          </a:xfrm>
        </p:spPr>
        <p:txBody>
          <a:bodyPr/>
          <a:lstStyle>
            <a:lvl1pPr>
              <a:defRPr>
                <a:solidFill>
                  <a:srgbClr val="005EB8"/>
                </a:solidFill>
              </a:defRPr>
            </a:lvl1pPr>
          </a:lstStyle>
          <a:p>
            <a:endParaRPr lang="en-US" dirty="0"/>
          </a:p>
        </p:txBody>
      </p:sp>
      <p:sp>
        <p:nvSpPr>
          <p:cNvPr id="11" name="Slide Number Placeholder 4"/>
          <p:cNvSpPr>
            <a:spLocks noGrp="1"/>
          </p:cNvSpPr>
          <p:nvPr>
            <p:ph type="sldNum" sz="quarter" idx="12"/>
          </p:nvPr>
        </p:nvSpPr>
        <p:spPr>
          <a:xfrm>
            <a:off x="7812085" y="5870576"/>
            <a:ext cx="417516" cy="377825"/>
          </a:xfrm>
        </p:spPr>
        <p:txBody>
          <a:bodyPr/>
          <a:lstStyle>
            <a:lvl1pPr>
              <a:defRPr>
                <a:solidFill>
                  <a:srgbClr val="005EB8"/>
                </a:solidFill>
              </a:defRPr>
            </a:lvl1pPr>
          </a:lstStyle>
          <a:p>
            <a:fld id="{17DD336F-4D98-054F-B475-E0C8EAAB90EF}" type="slidenum">
              <a:rPr lang="en-US" smtClean="0"/>
              <a:pPr/>
              <a:t>‹#›</a:t>
            </a:fld>
            <a:endParaRPr lang="en-US" dirty="0"/>
          </a:p>
        </p:txBody>
      </p:sp>
      <p:sp>
        <p:nvSpPr>
          <p:cNvPr id="12" name="Footer Placeholder 3"/>
          <p:cNvSpPr>
            <a:spLocks noGrp="1"/>
          </p:cNvSpPr>
          <p:nvPr>
            <p:ph type="ftr" sz="quarter" idx="11"/>
          </p:nvPr>
        </p:nvSpPr>
        <p:spPr>
          <a:xfrm>
            <a:off x="457200" y="5870576"/>
            <a:ext cx="5990311" cy="377825"/>
          </a:xfrm>
        </p:spPr>
        <p:txBody>
          <a:bodyPr/>
          <a:lstStyle>
            <a:lvl1pPr>
              <a:defRPr>
                <a:solidFill>
                  <a:srgbClr val="005EB8"/>
                </a:solidFill>
              </a:defRPr>
            </a:lvl1pPr>
          </a:lstStyle>
          <a:p>
            <a:r>
              <a:rPr lang="en-US"/>
              <a:t>Planning Commission - Mobility Work Session   |  Wednesday, April 7, 2021</a:t>
            </a:r>
            <a:endParaRPr lang="en-US" dirty="0"/>
          </a:p>
        </p:txBody>
      </p:sp>
      <p:sp>
        <p:nvSpPr>
          <p:cNvPr id="7" name="Text Placeholder 2">
            <a:extLst>
              <a:ext uri="{FF2B5EF4-FFF2-40B4-BE49-F238E27FC236}">
                <a16:creationId xmlns:a16="http://schemas.microsoft.com/office/drawing/2014/main" id="{2ABEC199-CA10-7349-BBBD-D0DB07A338AD}"/>
              </a:ext>
            </a:extLst>
          </p:cNvPr>
          <p:cNvSpPr>
            <a:spLocks noGrp="1"/>
          </p:cNvSpPr>
          <p:nvPr>
            <p:ph idx="1"/>
          </p:nvPr>
        </p:nvSpPr>
        <p:spPr>
          <a:xfrm>
            <a:off x="457200" y="2143655"/>
            <a:ext cx="3489158" cy="3649133"/>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893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nal 5">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602C66-5B12-1248-BAB8-CD44103D240E}"/>
              </a:ext>
            </a:extLst>
          </p:cNvPr>
          <p:cNvSpPr/>
          <p:nvPr userDrawn="1"/>
        </p:nvSpPr>
        <p:spPr>
          <a:xfrm>
            <a:off x="0" y="0"/>
            <a:ext cx="9144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058ADB9-ECD6-F943-B8FD-F9271FA9543E}"/>
              </a:ext>
            </a:extLst>
          </p:cNvPr>
          <p:cNvPicPr>
            <a:picLocks noChangeAspect="1"/>
          </p:cNvPicPr>
          <p:nvPr userDrawn="1"/>
        </p:nvPicPr>
        <p:blipFill>
          <a:blip r:embed="rId2"/>
          <a:stretch>
            <a:fillRect/>
          </a:stretch>
        </p:blipFill>
        <p:spPr>
          <a:xfrm>
            <a:off x="7077779" y="438414"/>
            <a:ext cx="1685221" cy="342248"/>
          </a:xfrm>
          <a:prstGeom prst="rect">
            <a:avLst/>
          </a:prstGeom>
        </p:spPr>
      </p:pic>
      <p:sp>
        <p:nvSpPr>
          <p:cNvPr id="3" name="Date Placeholder 2"/>
          <p:cNvSpPr>
            <a:spLocks noGrp="1"/>
          </p:cNvSpPr>
          <p:nvPr>
            <p:ph type="dt" sz="half" idx="10"/>
          </p:nvPr>
        </p:nvSpPr>
        <p:spPr/>
        <p:txBody>
          <a:bodyPr/>
          <a:lstStyle>
            <a:lvl1pPr>
              <a:defRPr>
                <a:solidFill>
                  <a:srgbClr val="005EB8"/>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005EB8"/>
                </a:solidFill>
              </a:defRPr>
            </a:lvl1pPr>
          </a:lstStyle>
          <a:p>
            <a:fld id="{17DD336F-4D98-054F-B475-E0C8EAAB90EF}" type="slidenum">
              <a:rPr lang="en-US" smtClean="0"/>
              <a:pPr/>
              <a:t>‹#›</a:t>
            </a:fld>
            <a:endParaRPr lang="en-US" dirty="0"/>
          </a:p>
        </p:txBody>
      </p:sp>
      <p:sp>
        <p:nvSpPr>
          <p:cNvPr id="4" name="Footer Placeholder 3"/>
          <p:cNvSpPr>
            <a:spLocks noGrp="1"/>
          </p:cNvSpPr>
          <p:nvPr>
            <p:ph type="ftr" sz="quarter" idx="11"/>
          </p:nvPr>
        </p:nvSpPr>
        <p:spPr/>
        <p:txBody>
          <a:bodyPr/>
          <a:lstStyle>
            <a:lvl1pPr>
              <a:defRPr>
                <a:solidFill>
                  <a:srgbClr val="005EB8"/>
                </a:solidFill>
              </a:defRPr>
            </a:lvl1pPr>
          </a:lstStyle>
          <a:p>
            <a:r>
              <a:rPr lang="en-US"/>
              <a:t>Planning Commission - Mobility Work Session   |  Wednesday, April 7, 2021</a:t>
            </a:r>
            <a:endParaRPr lang="en-US" dirty="0"/>
          </a:p>
        </p:txBody>
      </p:sp>
      <p:sp>
        <p:nvSpPr>
          <p:cNvPr id="2" name="Title 1"/>
          <p:cNvSpPr>
            <a:spLocks noGrp="1"/>
          </p:cNvSpPr>
          <p:nvPr>
            <p:ph type="title"/>
          </p:nvPr>
        </p:nvSpPr>
        <p:spPr>
          <a:xfrm>
            <a:off x="275492" y="231814"/>
            <a:ext cx="8212016" cy="771957"/>
          </a:xfrm>
        </p:spPr>
        <p:txBody>
          <a:bodyPr/>
          <a:lstStyle>
            <a:lvl1pPr>
              <a:defRPr>
                <a:solidFill>
                  <a:schemeClr val="bg1"/>
                </a:solidFill>
              </a:defRPr>
            </a:lvl1pPr>
          </a:lstStyle>
          <a:p>
            <a:r>
              <a:rPr lang="en-US" dirty="0"/>
              <a:t>Click to edit Master title style</a:t>
            </a:r>
          </a:p>
        </p:txBody>
      </p:sp>
      <p:sp>
        <p:nvSpPr>
          <p:cNvPr id="15" name="Text Placeholder 2"/>
          <p:cNvSpPr>
            <a:spLocks noGrp="1"/>
          </p:cNvSpPr>
          <p:nvPr>
            <p:ph type="body" idx="1"/>
          </p:nvPr>
        </p:nvSpPr>
        <p:spPr>
          <a:xfrm>
            <a:off x="869918" y="2489200"/>
            <a:ext cx="3633502" cy="759290"/>
          </a:xfrm>
        </p:spPr>
        <p:txBody>
          <a:bodyPr anchor="b">
            <a:noAutofit/>
          </a:bodyPr>
          <a:lstStyle>
            <a:lvl1pPr marL="0" indent="0">
              <a:buNone/>
              <a:defRPr sz="2400" b="1">
                <a:solidFill>
                  <a:srgbClr val="005E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Content Placeholder 3"/>
          <p:cNvSpPr>
            <a:spLocks noGrp="1"/>
          </p:cNvSpPr>
          <p:nvPr>
            <p:ph sz="half" idx="2"/>
          </p:nvPr>
        </p:nvSpPr>
        <p:spPr>
          <a:xfrm>
            <a:off x="866440" y="3248490"/>
            <a:ext cx="3636980" cy="2771311"/>
          </a:xfrm>
        </p:spPr>
        <p:txBody>
          <a:bodyPr>
            <a:normAutofit/>
          </a:bodyPr>
          <a:lstStyle>
            <a:lvl1pPr>
              <a:defRPr>
                <a:solidFill>
                  <a:srgbClr val="005EB8"/>
                </a:solidFill>
              </a:defRPr>
            </a:lvl1pPr>
            <a:lvl2pPr>
              <a:defRPr>
                <a:solidFill>
                  <a:srgbClr val="005EB8"/>
                </a:solidFill>
              </a:defRPr>
            </a:lvl2pPr>
            <a:lvl3pPr>
              <a:defRPr>
                <a:solidFill>
                  <a:srgbClr val="005EB8"/>
                </a:solidFill>
              </a:defRPr>
            </a:lvl3pPr>
            <a:lvl4pPr>
              <a:defRPr>
                <a:solidFill>
                  <a:srgbClr val="005EB8"/>
                </a:solidFill>
              </a:defRPr>
            </a:lvl4pPr>
            <a:lvl5pPr>
              <a:defRPr>
                <a:solidFill>
                  <a:srgbClr val="005EB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3"/>
          </p:nvPr>
        </p:nvSpPr>
        <p:spPr>
          <a:xfrm>
            <a:off x="4640581" y="2489200"/>
            <a:ext cx="3636979" cy="756635"/>
          </a:xfrm>
        </p:spPr>
        <p:txBody>
          <a:bodyPr anchor="b">
            <a:noAutofit/>
          </a:bodyPr>
          <a:lstStyle>
            <a:lvl1pPr marL="0" indent="0">
              <a:buNone/>
              <a:defRPr sz="2400" b="1">
                <a:solidFill>
                  <a:srgbClr val="005E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5"/>
          <p:cNvSpPr>
            <a:spLocks noGrp="1"/>
          </p:cNvSpPr>
          <p:nvPr>
            <p:ph sz="quarter" idx="4"/>
          </p:nvPr>
        </p:nvSpPr>
        <p:spPr>
          <a:xfrm>
            <a:off x="4640581" y="3245835"/>
            <a:ext cx="3636980" cy="2773967"/>
          </a:xfrm>
        </p:spPr>
        <p:txBody>
          <a:bodyPr>
            <a:normAutofit/>
          </a:bodyPr>
          <a:lstStyle>
            <a:lvl1pPr>
              <a:defRPr>
                <a:solidFill>
                  <a:srgbClr val="005EB8"/>
                </a:solidFill>
              </a:defRPr>
            </a:lvl1pPr>
            <a:lvl2pPr>
              <a:defRPr>
                <a:solidFill>
                  <a:srgbClr val="005EB8"/>
                </a:solidFill>
              </a:defRPr>
            </a:lvl2pPr>
            <a:lvl3pPr>
              <a:defRPr>
                <a:solidFill>
                  <a:srgbClr val="005EB8"/>
                </a:solidFill>
              </a:defRPr>
            </a:lvl3pPr>
            <a:lvl4pPr>
              <a:defRPr>
                <a:solidFill>
                  <a:srgbClr val="005EB8"/>
                </a:solidFill>
              </a:defRPr>
            </a:lvl4pPr>
            <a:lvl5pPr>
              <a:defRPr>
                <a:solidFill>
                  <a:srgbClr val="005EB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612085" y="1360423"/>
            <a:ext cx="3854777" cy="465561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p>
            <a:pPr marL="12700"/>
            <a:r>
              <a:rPr lang="en-US" sz="900" b="1" spc="-10">
                <a:solidFill>
                  <a:srgbClr val="9D772B"/>
                </a:solidFill>
                <a:cs typeface="Calibri"/>
              </a:rPr>
              <a:t>Planning Commission - Mobility Work Session   |  Wednesday, April 7, 2021</a:t>
            </a:r>
            <a:endParaRPr lang="en-US" sz="900" dirty="0">
              <a:cs typeface="Calibri"/>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7" name="Holder 7"/>
          <p:cNvSpPr>
            <a:spLocks noGrp="1"/>
          </p:cNvSpPr>
          <p:nvPr>
            <p:ph type="sldNum" sz="quarter" idx="7"/>
          </p:nvPr>
        </p:nvSpPr>
        <p:spPr/>
        <p:txBody>
          <a:bodyPr lIns="0" tIns="0" rIns="0" bIns="0"/>
          <a:lstStyle/>
          <a:p>
            <a:pPr marL="50800">
              <a:lnSpc>
                <a:spcPct val="100000"/>
              </a:lnSpc>
            </a:pPr>
            <a:r>
              <a:rPr sz="1100" b="1" dirty="0">
                <a:solidFill>
                  <a:srgbClr val="9D772B"/>
                </a:solidFill>
                <a:latin typeface="Arial"/>
                <a:cs typeface="Arial"/>
              </a:rPr>
              <a:t>|</a:t>
            </a:r>
            <a:fld id="{81D60167-4931-47E6-BA6A-407CBD079E47}" type="slidenum">
              <a:rPr sz="1100" b="1" dirty="0" smtClean="0">
                <a:solidFill>
                  <a:srgbClr val="9D772B"/>
                </a:solidFill>
                <a:latin typeface="Arial"/>
                <a:cs typeface="Arial"/>
              </a:rPr>
              <a:t>‹#›</a:t>
            </a:fld>
            <a:r>
              <a:rPr sz="1100" b="1" spc="0" dirty="0">
                <a:solidFill>
                  <a:srgbClr val="9D772B"/>
                </a:solidFill>
                <a:latin typeface="Arial"/>
                <a:cs typeface="Arial"/>
              </a:rPr>
              <a:t>|</a:t>
            </a:r>
            <a:endParaRPr sz="1100" dirty="0">
              <a:latin typeface="Arial"/>
              <a:cs typeface="Arial"/>
            </a:endParaRPr>
          </a:p>
        </p:txBody>
      </p:sp>
    </p:spTree>
    <p:extLst>
      <p:ext uri="{BB962C8B-B14F-4D97-AF65-F5344CB8AC3E}">
        <p14:creationId xmlns:p14="http://schemas.microsoft.com/office/powerpoint/2010/main" val="3011177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Open Sans" charset="0"/>
                <a:ea typeface="Open Sans" charset="0"/>
                <a:cs typeface="Open Sans" charset="0"/>
              </a:defRPr>
            </a:lvl1pPr>
          </a:lstStyle>
          <a:p>
            <a:endParaRPr lang="en-U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Open Sans" charset="0"/>
                <a:ea typeface="Open Sans" charset="0"/>
                <a:cs typeface="Open Sans" charset="0"/>
              </a:defRPr>
            </a:lvl1pPr>
          </a:lstStyle>
          <a:p>
            <a:r>
              <a:rPr lang="en-US"/>
              <a:t>Planning Commission - Mobility Work Session   |  Wednesday, April 7, 2021</a:t>
            </a:r>
            <a:endParaRPr lang="en-U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Open Sans" charset="0"/>
                <a:ea typeface="Open Sans" charset="0"/>
                <a:cs typeface="Open Sans" charset="0"/>
              </a:defRPr>
            </a:lvl1pPr>
          </a:lstStyle>
          <a:p>
            <a:fld id="{17DD336F-4D98-054F-B475-E0C8EAAB90EF}" type="slidenum">
              <a:rPr lang="en-US" smtClean="0"/>
              <a:pPr/>
              <a:t>‹#›</a:t>
            </a:fld>
            <a:endParaRPr lang="en-US" dirty="0"/>
          </a:p>
        </p:txBody>
      </p:sp>
    </p:spTree>
    <p:extLst>
      <p:ext uri="{BB962C8B-B14F-4D97-AF65-F5344CB8AC3E}">
        <p14:creationId xmlns:p14="http://schemas.microsoft.com/office/powerpoint/2010/main" val="767801052"/>
      </p:ext>
    </p:extLst>
  </p:cSld>
  <p:clrMap bg1="dk1" tx1="lt1" bg2="dk2" tx2="lt2" accent1="accent1" accent2="accent2" accent3="accent3" accent4="accent4" accent5="accent5" accent6="accent6" hlink="hlink" folHlink="folHlink"/>
  <p:sldLayoutIdLst>
    <p:sldLayoutId id="2147483673" r:id="rId1"/>
    <p:sldLayoutId id="2147483678" r:id="rId2"/>
    <p:sldLayoutId id="2147483674" r:id="rId3"/>
    <p:sldLayoutId id="2147483675" r:id="rId4"/>
    <p:sldLayoutId id="2147483676" r:id="rId5"/>
    <p:sldLayoutId id="2147483677" r:id="rId6"/>
    <p:sldLayoutId id="2147483680" r:id="rId7"/>
    <p:sldLayoutId id="2147483679" r:id="rId8"/>
    <p:sldLayoutId id="2147483682" r:id="rId9"/>
  </p:sldLayoutIdLst>
  <p:hf hdr="0" ftr="0" dt="0"/>
  <p:txStyles>
    <p:titleStyle>
      <a:lvl1pPr algn="l" defTabSz="457200" rtl="0" eaLnBrk="1" latinLnBrk="0" hangingPunct="1">
        <a:spcBef>
          <a:spcPct val="0"/>
        </a:spcBef>
        <a:buNone/>
        <a:defRPr sz="3200" b="1" kern="1200" cap="none">
          <a:ln w="3175" cmpd="sng">
            <a:noFill/>
          </a:ln>
          <a:solidFill>
            <a:schemeClr val="tx1"/>
          </a:solidFill>
          <a:effectLst/>
          <a:latin typeface="Open Sans" charset="0"/>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s://www.vtrans.org/long-term-planning/megatrend-climate)." TargetMode="External"/><Relationship Id="rId2" Type="http://schemas.openxmlformats.org/officeDocument/2006/relationships/hyperlink" Target="https://www.epa.gov/ejscreen)."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virginiadot.org/programs/prog-byways.asp" TargetMode="External"/><Relationship Id="rId2" Type="http://schemas.openxmlformats.org/officeDocument/2006/relationships/hyperlink" Target="https://www.virginiadot.org/business/resources/local_assistance/Rural_Rustic_Road_Program_Manual_2014_Update_-_Recodification.pdf" TargetMode="External"/><Relationship Id="rId1" Type="http://schemas.openxmlformats.org/officeDocument/2006/relationships/slideLayout" Target="../slideLayouts/slideLayout6.xml"/><Relationship Id="rId4" Type="http://schemas.openxmlformats.org/officeDocument/2006/relationships/hyperlink" Target="https://www.fhwa.dot.gov/legsregs/directives/fapg/cfr0772.ht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tmp"/><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g"/><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jpg"/><Relationship Id="rId2" Type="http://schemas.openxmlformats.org/officeDocument/2006/relationships/image" Target="../media/image16.png"/><Relationship Id="rId16" Type="http://schemas.openxmlformats.org/officeDocument/2006/relationships/image" Target="../media/image30.jp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hyperlink" Target="mailto:Transportation@pwcgov.org" TargetMode="External"/><Relationship Id="rId7" Type="http://schemas.openxmlformats.org/officeDocument/2006/relationships/hyperlink" Target="https://www.pwcgov.org/government/dept/dot/Pages/default.aspx" TargetMode="External"/><Relationship Id="rId2" Type="http://schemas.openxmlformats.org/officeDocument/2006/relationships/image" Target="../media/image89.tmp"/><Relationship Id="rId1" Type="http://schemas.openxmlformats.org/officeDocument/2006/relationships/slideLayout" Target="../slideLayouts/slideLayout6.xml"/><Relationship Id="rId6" Type="http://schemas.openxmlformats.org/officeDocument/2006/relationships/hyperlink" Target="mailto:MLandis@pwcgov.org" TargetMode="External"/><Relationship Id="rId5" Type="http://schemas.openxmlformats.org/officeDocument/2006/relationships/hyperlink" Target="mailto:Pbelita@pwcgov.org" TargetMode="External"/><Relationship Id="rId4" Type="http://schemas.openxmlformats.org/officeDocument/2006/relationships/hyperlink" Target="mailto:escullin@pwcgov.org"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Sustainability Commission Meeting </a:t>
            </a:r>
            <a:br>
              <a:rPr lang="en-US" altLang="en-US" dirty="0"/>
            </a:br>
            <a:r>
              <a:rPr lang="en-US" altLang="en-US" sz="2800" b="0" dirty="0"/>
              <a:t>Mobility in Prince William County </a:t>
            </a:r>
            <a:br>
              <a:rPr lang="en-US" altLang="en-US" sz="2800" b="0" dirty="0"/>
            </a:br>
            <a:r>
              <a:rPr lang="en-US" altLang="en-US" sz="2800" b="0" dirty="0"/>
              <a:t>Department of Transportation Overview</a:t>
            </a:r>
            <a:br>
              <a:rPr lang="en-US" altLang="en-US" sz="2800" b="0" dirty="0"/>
            </a:br>
            <a:br>
              <a:rPr lang="en-US" altLang="en-US" sz="2800" dirty="0"/>
            </a:br>
            <a:endParaRPr lang="en-US" dirty="0"/>
          </a:p>
        </p:txBody>
      </p:sp>
      <p:sp>
        <p:nvSpPr>
          <p:cNvPr id="3" name="Slide Number Placeholder 2">
            <a:extLst>
              <a:ext uri="{FF2B5EF4-FFF2-40B4-BE49-F238E27FC236}">
                <a16:creationId xmlns:a16="http://schemas.microsoft.com/office/drawing/2014/main" id="{50B3934E-92C2-DA02-7A45-C437D467007B}"/>
              </a:ext>
            </a:extLst>
          </p:cNvPr>
          <p:cNvSpPr>
            <a:spLocks noGrp="1"/>
          </p:cNvSpPr>
          <p:nvPr>
            <p:ph type="sldNum" sz="quarter" idx="12"/>
          </p:nvPr>
        </p:nvSpPr>
        <p:spPr/>
        <p:txBody>
          <a:bodyPr/>
          <a:lstStyle/>
          <a:p>
            <a:fld id="{17DD336F-4D98-054F-B475-E0C8EAAB90EF}" type="slidenum">
              <a:rPr lang="en-US" smtClean="0"/>
              <a:t>1</a:t>
            </a:fld>
            <a:endParaRPr lang="en-US"/>
          </a:p>
        </p:txBody>
      </p:sp>
      <p:sp>
        <p:nvSpPr>
          <p:cNvPr id="4" name="Content Placeholder 3">
            <a:extLst>
              <a:ext uri="{FF2B5EF4-FFF2-40B4-BE49-F238E27FC236}">
                <a16:creationId xmlns:a16="http://schemas.microsoft.com/office/drawing/2014/main" id="{AB818021-90F5-A7B9-F567-DB8B7049D646}"/>
              </a:ext>
            </a:extLst>
          </p:cNvPr>
          <p:cNvSpPr>
            <a:spLocks noGrp="1"/>
          </p:cNvSpPr>
          <p:nvPr>
            <p:ph idx="1"/>
          </p:nvPr>
        </p:nvSpPr>
        <p:spPr/>
        <p:txBody>
          <a:bodyPr/>
          <a:lstStyle/>
          <a:p>
            <a:endParaRPr lang="en-US" dirty="0"/>
          </a:p>
        </p:txBody>
      </p:sp>
      <p:sp>
        <p:nvSpPr>
          <p:cNvPr id="6" name="Subtitle 2">
            <a:extLst>
              <a:ext uri="{FF2B5EF4-FFF2-40B4-BE49-F238E27FC236}">
                <a16:creationId xmlns:a16="http://schemas.microsoft.com/office/drawing/2014/main" id="{10FF30B3-A8D5-4A8A-B731-CCBF662943D6}"/>
              </a:ext>
            </a:extLst>
          </p:cNvPr>
          <p:cNvSpPr txBox="1">
            <a:spLocks/>
          </p:cNvSpPr>
          <p:nvPr/>
        </p:nvSpPr>
        <p:spPr>
          <a:xfrm>
            <a:off x="1922443" y="4109764"/>
            <a:ext cx="5789444" cy="3102003"/>
          </a:xfrm>
          <a:prstGeom prst="rect">
            <a:avLst/>
          </a:prstGeom>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800" kern="1200" cap="none">
                <a:solidFill>
                  <a:schemeClr val="tx1"/>
                </a:solidFill>
                <a:effectLst/>
                <a:latin typeface="Open Sans" charset="0"/>
                <a:ea typeface="Open Sans" charset="0"/>
                <a:cs typeface="Open Sans" charset="0"/>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Open Sans" charset="0"/>
                <a:ea typeface="Open Sans" charset="0"/>
                <a:cs typeface="Open Sans" charset="0"/>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Open Sans" charset="0"/>
                <a:ea typeface="Open Sans" charset="0"/>
                <a:cs typeface="Open Sans" charset="0"/>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Open Sans" charset="0"/>
                <a:ea typeface="Open Sans" charset="0"/>
                <a:cs typeface="Open Sans" charset="0"/>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Open Sans" charset="0"/>
                <a:ea typeface="Open Sans" charset="0"/>
                <a:cs typeface="Open Sans" charset="0"/>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spcAft>
                <a:spcPts val="0"/>
              </a:spcAft>
            </a:pPr>
            <a:r>
              <a:rPr lang="en-US" sz="2000" kern="0" dirty="0">
                <a:latin typeface="Open Sans" panose="020B0606030504020204" pitchFamily="34" charset="0"/>
                <a:ea typeface="Open Sans" panose="020B0606030504020204" pitchFamily="34" charset="0"/>
                <a:cs typeface="Open Sans" panose="020B0606030504020204" pitchFamily="34" charset="0"/>
              </a:rPr>
              <a:t>July 28, 2022</a:t>
            </a:r>
          </a:p>
        </p:txBody>
      </p:sp>
    </p:spTree>
    <p:extLst>
      <p:ext uri="{BB962C8B-B14F-4D97-AF65-F5344CB8AC3E}">
        <p14:creationId xmlns:p14="http://schemas.microsoft.com/office/powerpoint/2010/main" val="114496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10</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400" dirty="0"/>
              <a:t>HOW CAN WE HELP YOU?</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75492" y="1417982"/>
            <a:ext cx="8212016" cy="5288191"/>
          </a:xfrm>
        </p:spPr>
        <p:txBody>
          <a:bodyPr>
            <a:normAutofit fontScale="70000" lnSpcReduction="20000"/>
          </a:bodyPr>
          <a:lstStyle/>
          <a:p>
            <a:pPr marL="0" indent="0" eaLnBrk="1" hangingPunct="1">
              <a:lnSpc>
                <a:spcPct val="120000"/>
              </a:lnSpc>
              <a:spcAft>
                <a:spcPts val="400"/>
              </a:spcAft>
              <a:buNone/>
              <a:defRPr/>
            </a:pPr>
            <a:r>
              <a:rPr lang="en-US" altLang="en-US" sz="2900" b="1" dirty="0">
                <a:latin typeface="Calibri" panose="020F0502020204030204" pitchFamily="34" charset="0"/>
                <a:cs typeface="Calibri" panose="020F0502020204030204" pitchFamily="34" charset="0"/>
              </a:rPr>
              <a:t>PWC Department of Transportation – Core Functions</a:t>
            </a:r>
          </a:p>
          <a:p>
            <a:pPr marL="0" indent="0" eaLnBrk="1" hangingPunct="1">
              <a:lnSpc>
                <a:spcPct val="120000"/>
              </a:lnSpc>
              <a:spcAft>
                <a:spcPts val="400"/>
              </a:spcAft>
              <a:buNone/>
              <a:defRPr/>
            </a:pPr>
            <a:endParaRPr lang="en-US" altLang="en-US" sz="2900" b="1" dirty="0">
              <a:latin typeface="Calibri" panose="020F0502020204030204" pitchFamily="34" charset="0"/>
              <a:cs typeface="Calibri" panose="020F0502020204030204" pitchFamily="34" charset="0"/>
            </a:endParaRPr>
          </a:p>
          <a:p>
            <a:pPr eaLnBrk="1" hangingPunct="1">
              <a:lnSpc>
                <a:spcPct val="120000"/>
              </a:lnSpc>
              <a:spcAft>
                <a:spcPts val="400"/>
              </a:spcAft>
              <a:defRPr/>
            </a:pPr>
            <a:r>
              <a:rPr lang="en-US" altLang="en-US" sz="2900" b="1" dirty="0">
                <a:latin typeface="Calibri" panose="020F0502020204030204" pitchFamily="34" charset="0"/>
                <a:cs typeface="Calibri" panose="020F0502020204030204" pitchFamily="34" charset="0"/>
              </a:rPr>
              <a:t>Capital Projects Division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Engineering/Design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Right-of-Way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Construction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Alternative Delivery Section</a:t>
            </a:r>
          </a:p>
          <a:p>
            <a:pPr eaLnBrk="1" hangingPunct="1">
              <a:lnSpc>
                <a:spcPct val="120000"/>
              </a:lnSpc>
              <a:spcAft>
                <a:spcPts val="400"/>
              </a:spcAft>
              <a:defRPr/>
            </a:pPr>
            <a:r>
              <a:rPr lang="en-US" altLang="en-US" sz="2900" b="1" dirty="0">
                <a:latin typeface="Calibri" panose="020F0502020204030204" pitchFamily="34" charset="0"/>
                <a:cs typeface="Calibri" panose="020F0502020204030204" pitchFamily="34" charset="0"/>
              </a:rPr>
              <a:t>Planning and Programming Division </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Planning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Plan Review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Traffic and Safety Engineering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Policy and Programming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Inspection Section</a:t>
            </a:r>
          </a:p>
          <a:p>
            <a:pPr eaLnBrk="1" hangingPunct="1">
              <a:lnSpc>
                <a:spcPct val="120000"/>
              </a:lnSpc>
              <a:spcAft>
                <a:spcPts val="400"/>
              </a:spcAft>
              <a:defRPr/>
            </a:pPr>
            <a:r>
              <a:rPr lang="en-US" altLang="en-US" sz="2900" b="1" dirty="0">
                <a:latin typeface="Calibri" panose="020F0502020204030204" pitchFamily="34" charset="0"/>
                <a:cs typeface="Calibri" panose="020F0502020204030204" pitchFamily="34" charset="0"/>
              </a:rPr>
              <a:t>Financial Management Branch</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Fiscal Management Section</a:t>
            </a:r>
          </a:p>
          <a:p>
            <a:pPr lvl="1"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Budget and Business Services Section</a:t>
            </a:r>
            <a:endParaRPr lang="en-US" altLang="en-US" sz="1900" dirty="0"/>
          </a:p>
          <a:p>
            <a:pPr marL="457200" lvl="1" indent="0" eaLnBrk="1" hangingPunct="1">
              <a:lnSpc>
                <a:spcPct val="90000"/>
              </a:lnSpc>
              <a:buNone/>
              <a:defRPr/>
            </a:pP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8" name="Picture 7" descr="A picture containing text, clipart&#10;&#10;Description automatically generated">
            <a:extLst>
              <a:ext uri="{FF2B5EF4-FFF2-40B4-BE49-F238E27FC236}">
                <a16:creationId xmlns:a16="http://schemas.microsoft.com/office/drawing/2014/main" id="{C42E5BD4-F4C1-42BB-995F-F06253ADFA19}"/>
              </a:ext>
            </a:extLst>
          </p:cNvPr>
          <p:cNvPicPr>
            <a:picLocks noChangeAspect="1"/>
          </p:cNvPicPr>
          <p:nvPr/>
        </p:nvPicPr>
        <p:blipFill>
          <a:blip r:embed="rId2"/>
          <a:stretch>
            <a:fillRect/>
          </a:stretch>
        </p:blipFill>
        <p:spPr>
          <a:xfrm>
            <a:off x="4666625" y="2475121"/>
            <a:ext cx="4477375" cy="2867425"/>
          </a:xfrm>
          <a:prstGeom prst="rect">
            <a:avLst/>
          </a:prstGeom>
        </p:spPr>
      </p:pic>
      <p:sp>
        <p:nvSpPr>
          <p:cNvPr id="11" name="TextBox 10">
            <a:extLst>
              <a:ext uri="{FF2B5EF4-FFF2-40B4-BE49-F238E27FC236}">
                <a16:creationId xmlns:a16="http://schemas.microsoft.com/office/drawing/2014/main" id="{14453224-6CD6-4DBA-A6F8-46BE0B5DD830}"/>
              </a:ext>
            </a:extLst>
          </p:cNvPr>
          <p:cNvSpPr txBox="1"/>
          <p:nvPr/>
        </p:nvSpPr>
        <p:spPr>
          <a:xfrm>
            <a:off x="3651365" y="2970248"/>
            <a:ext cx="4572000" cy="298993"/>
          </a:xfrm>
          <a:prstGeom prst="rect">
            <a:avLst/>
          </a:prstGeom>
          <a:noFill/>
        </p:spPr>
        <p:txBody>
          <a:bodyPr wrap="square">
            <a:spAutoFit/>
          </a:bodyPr>
          <a:lstStyle/>
          <a:p>
            <a:pPr marL="0" marR="0" algn="r">
              <a:lnSpc>
                <a:spcPct val="120000"/>
              </a:lnSpc>
              <a:spcBef>
                <a:spcPts val="0"/>
              </a:spcBef>
              <a:spcAft>
                <a:spcPts val="0"/>
              </a:spcAft>
            </a:pPr>
            <a:r>
              <a:rPr lang="en-US" sz="1200" b="1" dirty="0">
                <a:solidFill>
                  <a:schemeClr val="bg1"/>
                </a:solidFill>
                <a:effectLst/>
                <a:latin typeface="Open Sans" panose="020B0606030504020204" pitchFamily="34" charset="0"/>
                <a:ea typeface="Calibri" panose="020F0502020204030204" pitchFamily="34" charset="0"/>
                <a:cs typeface="MinionPro-Regular"/>
              </a:rPr>
              <a:t>Department of Transportation </a:t>
            </a:r>
            <a:endParaRPr lang="en-US" sz="1200" dirty="0">
              <a:solidFill>
                <a:schemeClr val="bg1"/>
              </a:solidFill>
              <a:effectLst/>
              <a:latin typeface="MinionPro-Regular"/>
              <a:ea typeface="Calibri" panose="020F0502020204030204" pitchFamily="34" charset="0"/>
              <a:cs typeface="MinionPro-Regular"/>
            </a:endParaRPr>
          </a:p>
        </p:txBody>
      </p:sp>
      <p:sp>
        <p:nvSpPr>
          <p:cNvPr id="12" name="TextBox 11">
            <a:extLst>
              <a:ext uri="{FF2B5EF4-FFF2-40B4-BE49-F238E27FC236}">
                <a16:creationId xmlns:a16="http://schemas.microsoft.com/office/drawing/2014/main" id="{4AEB4806-9EFC-4FB2-9D24-54DA1054B35A}"/>
              </a:ext>
            </a:extLst>
          </p:cNvPr>
          <p:cNvSpPr txBox="1"/>
          <p:nvPr/>
        </p:nvSpPr>
        <p:spPr>
          <a:xfrm>
            <a:off x="5440111" y="4133304"/>
            <a:ext cx="640037" cy="246221"/>
          </a:xfrm>
          <a:prstGeom prst="rect">
            <a:avLst/>
          </a:prstGeom>
          <a:noFill/>
        </p:spPr>
        <p:txBody>
          <a:bodyPr wrap="square" rtlCol="0">
            <a:spAutoFit/>
          </a:bodyPr>
          <a:lstStyle/>
          <a:p>
            <a:pPr algn="ctr"/>
            <a:r>
              <a:rPr lang="en-US" sz="1000" dirty="0">
                <a:solidFill>
                  <a:schemeClr val="bg1"/>
                </a:solidFill>
              </a:rPr>
              <a:t>Planning</a:t>
            </a:r>
          </a:p>
        </p:txBody>
      </p:sp>
      <p:sp>
        <p:nvSpPr>
          <p:cNvPr id="13" name="TextBox 12">
            <a:extLst>
              <a:ext uri="{FF2B5EF4-FFF2-40B4-BE49-F238E27FC236}">
                <a16:creationId xmlns:a16="http://schemas.microsoft.com/office/drawing/2014/main" id="{4D975E15-7E06-4281-B016-108A4303683D}"/>
              </a:ext>
            </a:extLst>
          </p:cNvPr>
          <p:cNvSpPr txBox="1"/>
          <p:nvPr/>
        </p:nvSpPr>
        <p:spPr>
          <a:xfrm>
            <a:off x="6678014" y="4167394"/>
            <a:ext cx="543739" cy="246221"/>
          </a:xfrm>
          <a:prstGeom prst="rect">
            <a:avLst/>
          </a:prstGeom>
          <a:noFill/>
        </p:spPr>
        <p:txBody>
          <a:bodyPr wrap="none" rtlCol="0">
            <a:spAutoFit/>
          </a:bodyPr>
          <a:lstStyle/>
          <a:p>
            <a:r>
              <a:rPr lang="en-US" sz="1000" dirty="0">
                <a:solidFill>
                  <a:schemeClr val="bg1"/>
                </a:solidFill>
              </a:rPr>
              <a:t>Capital</a:t>
            </a:r>
          </a:p>
        </p:txBody>
      </p:sp>
      <p:sp>
        <p:nvSpPr>
          <p:cNvPr id="14" name="TextBox 13">
            <a:extLst>
              <a:ext uri="{FF2B5EF4-FFF2-40B4-BE49-F238E27FC236}">
                <a16:creationId xmlns:a16="http://schemas.microsoft.com/office/drawing/2014/main" id="{87F2357E-55EB-40BD-BD1F-E276285EC176}"/>
              </a:ext>
            </a:extLst>
          </p:cNvPr>
          <p:cNvSpPr txBox="1"/>
          <p:nvPr/>
        </p:nvSpPr>
        <p:spPr>
          <a:xfrm>
            <a:off x="7859042" y="4133304"/>
            <a:ext cx="587020" cy="246221"/>
          </a:xfrm>
          <a:prstGeom prst="rect">
            <a:avLst/>
          </a:prstGeom>
          <a:noFill/>
        </p:spPr>
        <p:txBody>
          <a:bodyPr wrap="none" rtlCol="0">
            <a:spAutoFit/>
          </a:bodyPr>
          <a:lstStyle/>
          <a:p>
            <a:r>
              <a:rPr lang="en-US" sz="1000" dirty="0">
                <a:solidFill>
                  <a:schemeClr val="bg1"/>
                </a:solidFill>
              </a:rPr>
              <a:t>Finance</a:t>
            </a:r>
          </a:p>
        </p:txBody>
      </p:sp>
    </p:spTree>
    <p:extLst>
      <p:ext uri="{BB962C8B-B14F-4D97-AF65-F5344CB8AC3E}">
        <p14:creationId xmlns:p14="http://schemas.microsoft.com/office/powerpoint/2010/main" val="426372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11</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397533" y="204492"/>
            <a:ext cx="8212016" cy="771957"/>
          </a:xfrm>
        </p:spPr>
        <p:txBody>
          <a:bodyPr>
            <a:noAutofit/>
          </a:bodyPr>
          <a:lstStyle/>
          <a:p>
            <a:r>
              <a:rPr lang="en-US" sz="2400" dirty="0"/>
              <a:t>Capital Projects Division </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91947" y="2387714"/>
            <a:ext cx="4470553" cy="5060008"/>
          </a:xfrm>
        </p:spPr>
        <p:txBody>
          <a:bodyPr>
            <a:normAutofit fontScale="92500" lnSpcReduction="10000"/>
          </a:bodyPr>
          <a:lstStyle/>
          <a:p>
            <a:pPr marL="0" indent="0">
              <a:lnSpc>
                <a:spcPct val="120000"/>
              </a:lnSpc>
              <a:spcAft>
                <a:spcPts val="400"/>
              </a:spcAft>
              <a:buNone/>
              <a:defRPr/>
            </a:pPr>
            <a:r>
              <a:rPr lang="en-US" altLang="en-US" sz="2000" b="1" dirty="0">
                <a:solidFill>
                  <a:srgbClr val="0070C0"/>
                </a:solidFill>
                <a:latin typeface="Calibri" panose="020F0502020204030204" pitchFamily="34" charset="0"/>
                <a:cs typeface="Calibri" panose="020F0502020204030204" pitchFamily="34" charset="0"/>
              </a:rPr>
              <a:t>Engineering/Design Section </a:t>
            </a:r>
          </a:p>
          <a:p>
            <a:pPr>
              <a:lnSpc>
                <a:spcPct val="120000"/>
              </a:lnSpc>
              <a:spcAft>
                <a:spcPts val="400"/>
              </a:spcAft>
              <a:defRPr/>
            </a:pPr>
            <a:r>
              <a:rPr lang="en-US" altLang="en-US" sz="2000" dirty="0">
                <a:solidFill>
                  <a:srgbClr val="0070C0"/>
                </a:solidFill>
                <a:latin typeface="Calibri" panose="020F0502020204030204" pitchFamily="34" charset="0"/>
                <a:cs typeface="Calibri" panose="020F0502020204030204" pitchFamily="34" charset="0"/>
              </a:rPr>
              <a:t>Manages all aspects of design and engineering of multi-modal transportation projects</a:t>
            </a:r>
          </a:p>
          <a:p>
            <a:pPr lvl="1">
              <a:lnSpc>
                <a:spcPct val="120000"/>
              </a:lnSpc>
              <a:spcAft>
                <a:spcPts val="400"/>
              </a:spcAft>
              <a:defRPr/>
            </a:pPr>
            <a:r>
              <a:rPr lang="en-US" altLang="en-US" sz="1800" dirty="0">
                <a:solidFill>
                  <a:srgbClr val="0070C0"/>
                </a:solidFill>
                <a:latin typeface="Calibri" panose="020F0502020204030204" pitchFamily="34" charset="0"/>
                <a:cs typeface="Calibri" panose="020F0502020204030204" pitchFamily="34" charset="0"/>
              </a:rPr>
              <a:t>Projects overseen by this section are typically delivered through the traditional  design-bid-build approach</a:t>
            </a:r>
          </a:p>
          <a:p>
            <a:pPr>
              <a:lnSpc>
                <a:spcPct val="120000"/>
              </a:lnSpc>
              <a:spcAft>
                <a:spcPts val="400"/>
              </a:spcAft>
              <a:defRPr/>
            </a:pPr>
            <a:r>
              <a:rPr lang="en-US" altLang="en-US" sz="2000" dirty="0">
                <a:solidFill>
                  <a:srgbClr val="0070C0"/>
                </a:solidFill>
                <a:latin typeface="Calibri" panose="020F0502020204030204" pitchFamily="34" charset="0"/>
                <a:cs typeface="Calibri" panose="020F0502020204030204" pitchFamily="34" charset="0"/>
              </a:rPr>
              <a:t>Procures the design and engineering of a project using on-call engineering consultants or through a Request for Proposal (RFP) depending on design cost</a:t>
            </a:r>
          </a:p>
          <a:p>
            <a:pPr>
              <a:lnSpc>
                <a:spcPct val="120000"/>
              </a:lnSpc>
              <a:spcAft>
                <a:spcPts val="400"/>
              </a:spcAft>
              <a:defRPr/>
            </a:pPr>
            <a:r>
              <a:rPr lang="en-US" altLang="en-US" sz="2000" dirty="0">
                <a:solidFill>
                  <a:srgbClr val="0070C0"/>
                </a:solidFill>
                <a:latin typeface="Calibri" panose="020F0502020204030204" pitchFamily="34" charset="0"/>
                <a:cs typeface="Calibri" panose="020F0502020204030204" pitchFamily="34" charset="0"/>
              </a:rPr>
              <a:t>The design section manages the preliminary engineering phase of project including design, right-of-way acquisition and utility relocation </a:t>
            </a:r>
          </a:p>
          <a:p>
            <a:pPr marL="0" indent="0">
              <a:lnSpc>
                <a:spcPct val="120000"/>
              </a:lnSpc>
              <a:spcAft>
                <a:spcPts val="400"/>
              </a:spcAft>
              <a:buNone/>
              <a:defRPr/>
            </a:pPr>
            <a:endParaRPr lang="en-US" altLang="en-US" sz="2000" dirty="0">
              <a:latin typeface="Calibri" panose="020F0502020204030204" pitchFamily="34" charset="0"/>
              <a:cs typeface="Calibri" panose="020F0502020204030204" pitchFamily="34" charset="0"/>
            </a:endParaRPr>
          </a:p>
          <a:p>
            <a:pPr>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marL="0" indent="0">
              <a:lnSpc>
                <a:spcPct val="120000"/>
              </a:lnSpc>
              <a:spcAft>
                <a:spcPts val="400"/>
              </a:spcAft>
              <a:buNone/>
              <a:defRPr/>
            </a:pPr>
            <a:endParaRPr lang="en-US" altLang="en-US" sz="2000" dirty="0">
              <a:latin typeface="Calibri" panose="020F0502020204030204" pitchFamily="34" charset="0"/>
              <a:cs typeface="Calibri" panose="020F0502020204030204" pitchFamily="34" charset="0"/>
            </a:endParaRPr>
          </a:p>
          <a:p>
            <a:pPr>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marL="457200" lvl="1" indent="0" eaLnBrk="1" hangingPunct="1">
              <a:lnSpc>
                <a:spcPct val="90000"/>
              </a:lnSpc>
              <a:buNone/>
              <a:defRPr/>
            </a:pP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6" name="Picture 5">
            <a:extLst>
              <a:ext uri="{FF2B5EF4-FFF2-40B4-BE49-F238E27FC236}">
                <a16:creationId xmlns:a16="http://schemas.microsoft.com/office/drawing/2014/main" id="{BEE47F55-A542-42D4-AD48-13B8F3B675F1}"/>
              </a:ext>
            </a:extLst>
          </p:cNvPr>
          <p:cNvPicPr>
            <a:picLocks noChangeAspect="1"/>
          </p:cNvPicPr>
          <p:nvPr/>
        </p:nvPicPr>
        <p:blipFill>
          <a:blip r:embed="rId2"/>
          <a:stretch>
            <a:fillRect/>
          </a:stretch>
        </p:blipFill>
        <p:spPr>
          <a:xfrm>
            <a:off x="5115207" y="1349513"/>
            <a:ext cx="3828001" cy="2496011"/>
          </a:xfrm>
          <a:prstGeom prst="rect">
            <a:avLst/>
          </a:prstGeom>
          <a:ln w="9525">
            <a:solidFill>
              <a:schemeClr val="tx1"/>
            </a:solidFill>
          </a:ln>
        </p:spPr>
      </p:pic>
      <p:pic>
        <p:nvPicPr>
          <p:cNvPr id="7" name="Picture 6" descr="Map&#10;&#10;Description automatically generated">
            <a:extLst>
              <a:ext uri="{FF2B5EF4-FFF2-40B4-BE49-F238E27FC236}">
                <a16:creationId xmlns:a16="http://schemas.microsoft.com/office/drawing/2014/main" id="{E7F1B351-C29D-4B9E-8408-E98EE9574ED8}"/>
              </a:ext>
            </a:extLst>
          </p:cNvPr>
          <p:cNvPicPr>
            <a:picLocks noChangeAspect="1"/>
          </p:cNvPicPr>
          <p:nvPr/>
        </p:nvPicPr>
        <p:blipFill>
          <a:blip r:embed="rId3"/>
          <a:stretch>
            <a:fillRect/>
          </a:stretch>
        </p:blipFill>
        <p:spPr>
          <a:xfrm>
            <a:off x="5115207" y="4027333"/>
            <a:ext cx="3828001" cy="1881852"/>
          </a:xfrm>
          <a:prstGeom prst="rect">
            <a:avLst/>
          </a:prstGeom>
          <a:ln>
            <a:solidFill>
              <a:schemeClr val="tx1"/>
            </a:solidFill>
          </a:ln>
        </p:spPr>
      </p:pic>
    </p:spTree>
    <p:extLst>
      <p:ext uri="{BB962C8B-B14F-4D97-AF65-F5344CB8AC3E}">
        <p14:creationId xmlns:p14="http://schemas.microsoft.com/office/powerpoint/2010/main" val="300154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12</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400" dirty="0"/>
              <a:t>Capital Projects Division </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75492" y="1491831"/>
            <a:ext cx="4593932" cy="3076448"/>
          </a:xfrm>
        </p:spPr>
        <p:txBody>
          <a:bodyPr>
            <a:normAutofit fontScale="92500"/>
          </a:bodyPr>
          <a:lstStyle/>
          <a:p>
            <a:pPr marL="0" indent="0" eaLnBrk="1" hangingPunct="1">
              <a:lnSpc>
                <a:spcPct val="120000"/>
              </a:lnSpc>
              <a:spcAft>
                <a:spcPts val="400"/>
              </a:spcAft>
              <a:buNone/>
              <a:defRPr/>
            </a:pPr>
            <a:r>
              <a:rPr lang="en-US" altLang="en-US" sz="1600" b="1" dirty="0">
                <a:solidFill>
                  <a:srgbClr val="0070C0"/>
                </a:solidFill>
              </a:rPr>
              <a:t>Right-of-Way and Utilities</a:t>
            </a:r>
          </a:p>
          <a:p>
            <a:pPr>
              <a:lnSpc>
                <a:spcPct val="120000"/>
              </a:lnSpc>
              <a:spcAft>
                <a:spcPts val="400"/>
              </a:spcAft>
              <a:defRPr/>
            </a:pPr>
            <a:r>
              <a:rPr lang="en-US" altLang="en-US" sz="1600" dirty="0">
                <a:solidFill>
                  <a:srgbClr val="0070C0"/>
                </a:solidFill>
              </a:rPr>
              <a:t>Involves acquisition of land for mobility projects managing the appraisals, offers and negotiations </a:t>
            </a:r>
          </a:p>
          <a:p>
            <a:pPr>
              <a:lnSpc>
                <a:spcPct val="120000"/>
              </a:lnSpc>
              <a:spcAft>
                <a:spcPts val="400"/>
              </a:spcAft>
              <a:defRPr/>
            </a:pPr>
            <a:r>
              <a:rPr lang="en-US" altLang="en-US" sz="1600" dirty="0">
                <a:solidFill>
                  <a:srgbClr val="0070C0"/>
                </a:solidFill>
              </a:rPr>
              <a:t>Widenings and improvements of roads may impact existing utilities requiring relocation</a:t>
            </a:r>
          </a:p>
          <a:p>
            <a:pPr lvl="1">
              <a:lnSpc>
                <a:spcPct val="120000"/>
              </a:lnSpc>
              <a:spcAft>
                <a:spcPts val="400"/>
              </a:spcAft>
              <a:defRPr/>
            </a:pPr>
            <a:r>
              <a:rPr lang="en-US" altLang="en-US" dirty="0">
                <a:solidFill>
                  <a:srgbClr val="0070C0"/>
                </a:solidFill>
              </a:rPr>
              <a:t>Coordination with various utility companies on cost, schedule and relocation ahead of construction or concurrently  </a:t>
            </a:r>
          </a:p>
          <a:p>
            <a:pPr marL="0" indent="0" eaLnBrk="1" hangingPunct="1">
              <a:lnSpc>
                <a:spcPct val="120000"/>
              </a:lnSpc>
              <a:spcAft>
                <a:spcPts val="400"/>
              </a:spcAft>
              <a:buNone/>
              <a:defRPr/>
            </a:pPr>
            <a:endParaRPr lang="en-US" altLang="en-US" sz="1800" dirty="0"/>
          </a:p>
        </p:txBody>
      </p:sp>
      <p:pic>
        <p:nvPicPr>
          <p:cNvPr id="6" name="Picture 6" descr="Easements - City of Davenport">
            <a:extLst>
              <a:ext uri="{FF2B5EF4-FFF2-40B4-BE49-F238E27FC236}">
                <a16:creationId xmlns:a16="http://schemas.microsoft.com/office/drawing/2014/main" id="{CF700E7E-5116-44BC-83FA-D76BF883FA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45" t="3878" r="2998" b="4663"/>
          <a:stretch/>
        </p:blipFill>
        <p:spPr bwMode="auto">
          <a:xfrm>
            <a:off x="5608320" y="1507222"/>
            <a:ext cx="3265917" cy="26734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AA99034-7D81-4F7B-9430-25770224ED5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70626" y="4436240"/>
            <a:ext cx="3163049" cy="1898469"/>
          </a:xfrm>
          <a:prstGeom prst="rect">
            <a:avLst/>
          </a:prstGeom>
          <a:noFill/>
          <a:ln>
            <a:noFill/>
          </a:ln>
        </p:spPr>
      </p:pic>
      <p:sp>
        <p:nvSpPr>
          <p:cNvPr id="14" name="TextBox 13">
            <a:extLst>
              <a:ext uri="{FF2B5EF4-FFF2-40B4-BE49-F238E27FC236}">
                <a16:creationId xmlns:a16="http://schemas.microsoft.com/office/drawing/2014/main" id="{5A232DF8-EFA3-46D0-ACD5-9DB1249C1414}"/>
              </a:ext>
            </a:extLst>
          </p:cNvPr>
          <p:cNvSpPr txBox="1"/>
          <p:nvPr/>
        </p:nvSpPr>
        <p:spPr>
          <a:xfrm>
            <a:off x="1642089" y="5289241"/>
            <a:ext cx="3757225" cy="646331"/>
          </a:xfrm>
          <a:prstGeom prst="rect">
            <a:avLst/>
          </a:prstGeom>
          <a:noFill/>
        </p:spPr>
        <p:txBody>
          <a:bodyPr wrap="square">
            <a:spAutoFit/>
          </a:bodyPr>
          <a:lstStyle/>
          <a:p>
            <a:r>
              <a:rPr lang="en-US" dirty="0"/>
              <a:t>https://www.kci.com/services/utilities-services/</a:t>
            </a:r>
          </a:p>
        </p:txBody>
      </p:sp>
      <p:pic>
        <p:nvPicPr>
          <p:cNvPr id="1028" name="Picture 4" descr="Utilities Engineering Services | KCI">
            <a:extLst>
              <a:ext uri="{FF2B5EF4-FFF2-40B4-BE49-F238E27FC236}">
                <a16:creationId xmlns:a16="http://schemas.microsoft.com/office/drawing/2014/main" id="{F4DA897C-76F3-45FF-89A6-847433A07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089" y="4475966"/>
            <a:ext cx="3660304" cy="18984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26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13</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400" dirty="0"/>
              <a:t>Capital Projects Division </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44336" y="1088680"/>
            <a:ext cx="6063994" cy="4680639"/>
          </a:xfrm>
        </p:spPr>
        <p:txBody>
          <a:bodyPr>
            <a:normAutofit/>
          </a:bodyPr>
          <a:lstStyle/>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Construction Section</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Constructability and buildability reviews of projects during design phase</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Manage and oversee project construction to assure compliance with all, County, State and federal standards and contract requirements</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Inspection of project to meet VDOT acceptance for maintenance and inclusion into the State Roadway System</a:t>
            </a:r>
            <a:endParaRPr lang="en-US" altLang="en-US" sz="1800" dirty="0"/>
          </a:p>
        </p:txBody>
      </p:sp>
      <p:pic>
        <p:nvPicPr>
          <p:cNvPr id="6" name="Picture 5">
            <a:extLst>
              <a:ext uri="{FF2B5EF4-FFF2-40B4-BE49-F238E27FC236}">
                <a16:creationId xmlns:a16="http://schemas.microsoft.com/office/drawing/2014/main" id="{9E4ABE6E-FA9C-4F6A-BCC6-C9522E763E30}"/>
              </a:ext>
            </a:extLst>
          </p:cNvPr>
          <p:cNvPicPr>
            <a:picLocks noChangeAspect="1"/>
          </p:cNvPicPr>
          <p:nvPr/>
        </p:nvPicPr>
        <p:blipFill>
          <a:blip r:embed="rId2"/>
          <a:stretch>
            <a:fillRect/>
          </a:stretch>
        </p:blipFill>
        <p:spPr>
          <a:xfrm>
            <a:off x="6394754" y="1238649"/>
            <a:ext cx="2480978" cy="1817891"/>
          </a:xfrm>
          <a:prstGeom prst="rect">
            <a:avLst/>
          </a:prstGeom>
          <a:ln w="9525">
            <a:solidFill>
              <a:schemeClr val="tx1"/>
            </a:solidFill>
          </a:ln>
        </p:spPr>
      </p:pic>
      <p:pic>
        <p:nvPicPr>
          <p:cNvPr id="7" name="Picture 6">
            <a:extLst>
              <a:ext uri="{FF2B5EF4-FFF2-40B4-BE49-F238E27FC236}">
                <a16:creationId xmlns:a16="http://schemas.microsoft.com/office/drawing/2014/main" id="{5B8489C9-4601-43EC-882A-68DCFF9E7379}"/>
              </a:ext>
            </a:extLst>
          </p:cNvPr>
          <p:cNvPicPr>
            <a:picLocks noChangeAspect="1"/>
          </p:cNvPicPr>
          <p:nvPr/>
        </p:nvPicPr>
        <p:blipFill>
          <a:blip r:embed="rId3"/>
          <a:stretch>
            <a:fillRect/>
          </a:stretch>
        </p:blipFill>
        <p:spPr>
          <a:xfrm>
            <a:off x="6400801" y="3120072"/>
            <a:ext cx="2480978" cy="1817891"/>
          </a:xfrm>
          <a:prstGeom prst="rect">
            <a:avLst/>
          </a:prstGeom>
          <a:ln>
            <a:solidFill>
              <a:schemeClr val="tx1"/>
            </a:solidFill>
          </a:ln>
        </p:spPr>
      </p:pic>
      <p:pic>
        <p:nvPicPr>
          <p:cNvPr id="10" name="Picture 9">
            <a:extLst>
              <a:ext uri="{FF2B5EF4-FFF2-40B4-BE49-F238E27FC236}">
                <a16:creationId xmlns:a16="http://schemas.microsoft.com/office/drawing/2014/main" id="{D7B3AA04-B7D9-4181-8385-3A3D07274C4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20088" y="5001495"/>
            <a:ext cx="2455643" cy="1731124"/>
          </a:xfrm>
          <a:prstGeom prst="rect">
            <a:avLst/>
          </a:prstGeom>
          <a:noFill/>
          <a:ln w="28575">
            <a:solidFill>
              <a:schemeClr val="tx1"/>
            </a:solidFill>
          </a:ln>
        </p:spPr>
      </p:pic>
    </p:spTree>
    <p:extLst>
      <p:ext uri="{BB962C8B-B14F-4D97-AF65-F5344CB8AC3E}">
        <p14:creationId xmlns:p14="http://schemas.microsoft.com/office/powerpoint/2010/main" val="162164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14</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400" dirty="0"/>
              <a:t>Capital Projects Division </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199724" y="1525881"/>
            <a:ext cx="4363241" cy="5086953"/>
          </a:xfrm>
        </p:spPr>
        <p:txBody>
          <a:bodyPr>
            <a:normAutofit fontScale="85000" lnSpcReduction="20000"/>
          </a:bodyPr>
          <a:lstStyle/>
          <a:p>
            <a:pPr marL="0" indent="0" eaLnBrk="1" hangingPunct="1">
              <a:lnSpc>
                <a:spcPct val="120000"/>
              </a:lnSpc>
              <a:spcAft>
                <a:spcPts val="400"/>
              </a:spcAft>
              <a:buNone/>
              <a:defRPr/>
            </a:pPr>
            <a:r>
              <a:rPr lang="en-US" altLang="en-US" sz="2200" b="1" dirty="0">
                <a:solidFill>
                  <a:srgbClr val="0070C0"/>
                </a:solidFill>
                <a:latin typeface="+mn-lt"/>
                <a:cs typeface="Calibri" panose="020F0502020204030204" pitchFamily="34" charset="0"/>
              </a:rPr>
              <a:t>Alternative Delivery Section</a:t>
            </a:r>
          </a:p>
          <a:p>
            <a:pPr>
              <a:lnSpc>
                <a:spcPct val="120000"/>
              </a:lnSpc>
              <a:spcAft>
                <a:spcPts val="400"/>
              </a:spcAft>
              <a:defRPr/>
            </a:pPr>
            <a:r>
              <a:rPr lang="en-US" sz="2200" dirty="0">
                <a:solidFill>
                  <a:srgbClr val="0070C0"/>
                </a:solidFill>
                <a:latin typeface="+mn-lt"/>
              </a:rPr>
              <a:t>Management of projects completed through what is known as a one contract procurement</a:t>
            </a:r>
          </a:p>
          <a:p>
            <a:pPr>
              <a:lnSpc>
                <a:spcPct val="120000"/>
              </a:lnSpc>
              <a:spcAft>
                <a:spcPts val="400"/>
              </a:spcAft>
              <a:defRPr/>
            </a:pPr>
            <a:r>
              <a:rPr lang="en-US" altLang="en-US" sz="2200" dirty="0">
                <a:solidFill>
                  <a:srgbClr val="0070C0"/>
                </a:solidFill>
                <a:latin typeface="+mn-lt"/>
                <a:cs typeface="Calibri" panose="020F0502020204030204" pitchFamily="34" charset="0"/>
              </a:rPr>
              <a:t>Project managers involved throughout the delivery of projects, from design to construction completion and acceptance by VDOT</a:t>
            </a:r>
          </a:p>
          <a:p>
            <a:pPr>
              <a:lnSpc>
                <a:spcPct val="120000"/>
              </a:lnSpc>
              <a:spcAft>
                <a:spcPts val="400"/>
              </a:spcAft>
              <a:defRPr/>
            </a:pPr>
            <a:r>
              <a:rPr lang="en-US" sz="2200" dirty="0">
                <a:solidFill>
                  <a:srgbClr val="0070C0"/>
                </a:solidFill>
                <a:latin typeface="+mn-lt"/>
              </a:rPr>
              <a:t>All phases of projects (design, right-of-way, and construction) are completed concurrently for an expedited and a more efficient delivery of projects</a:t>
            </a:r>
          </a:p>
          <a:p>
            <a:pPr>
              <a:lnSpc>
                <a:spcPct val="120000"/>
              </a:lnSpc>
              <a:spcAft>
                <a:spcPts val="400"/>
              </a:spcAft>
              <a:defRPr/>
            </a:pPr>
            <a:r>
              <a:rPr lang="en-US" altLang="en-US" sz="2200" dirty="0">
                <a:solidFill>
                  <a:srgbClr val="0070C0"/>
                </a:solidFill>
                <a:latin typeface="+mn-lt"/>
                <a:cs typeface="Calibri" panose="020F0502020204030204" pitchFamily="34" charset="0"/>
              </a:rPr>
              <a:t>Alternative delivery contracts used by transportation include:</a:t>
            </a:r>
          </a:p>
          <a:p>
            <a:pPr lvl="1">
              <a:lnSpc>
                <a:spcPct val="120000"/>
              </a:lnSpc>
              <a:spcAft>
                <a:spcPts val="400"/>
              </a:spcAft>
              <a:defRPr/>
            </a:pPr>
            <a:r>
              <a:rPr lang="en-US" altLang="en-US" sz="2200" dirty="0">
                <a:solidFill>
                  <a:srgbClr val="0070C0"/>
                </a:solidFill>
                <a:latin typeface="+mn-lt"/>
                <a:cs typeface="Calibri" panose="020F0502020204030204" pitchFamily="34" charset="0"/>
              </a:rPr>
              <a:t>Design-Build</a:t>
            </a:r>
          </a:p>
          <a:p>
            <a:pPr lvl="1">
              <a:lnSpc>
                <a:spcPct val="120000"/>
              </a:lnSpc>
              <a:spcAft>
                <a:spcPts val="400"/>
              </a:spcAft>
              <a:defRPr/>
            </a:pPr>
            <a:r>
              <a:rPr lang="en-US" altLang="en-US" sz="2200" dirty="0">
                <a:solidFill>
                  <a:srgbClr val="0070C0"/>
                </a:solidFill>
                <a:latin typeface="+mn-lt"/>
                <a:cs typeface="Calibri" panose="020F0502020204030204" pitchFamily="34" charset="0"/>
              </a:rPr>
              <a:t>PPTA</a:t>
            </a:r>
          </a:p>
          <a:p>
            <a:pPr marL="457200" lvl="1" indent="0" eaLnBrk="1" hangingPunct="1">
              <a:lnSpc>
                <a:spcPct val="90000"/>
              </a:lnSpc>
              <a:buNone/>
              <a:defRPr/>
            </a:pP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3074" name="Picture 2">
            <a:extLst>
              <a:ext uri="{FF2B5EF4-FFF2-40B4-BE49-F238E27FC236}">
                <a16:creationId xmlns:a16="http://schemas.microsoft.com/office/drawing/2014/main" id="{C654D160-1111-4641-9B23-A1695F815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35" y="1525086"/>
            <a:ext cx="4023608" cy="1984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E3D81AB-E8BC-428C-97B7-F44DA2E55A6A}"/>
              </a:ext>
            </a:extLst>
          </p:cNvPr>
          <p:cNvPicPr>
            <a:picLocks noChangeAspect="1"/>
          </p:cNvPicPr>
          <p:nvPr/>
        </p:nvPicPr>
        <p:blipFill rotWithShape="1">
          <a:blip r:embed="rId3"/>
          <a:srcRect l="8095" t="11837" r="50000" b="10335"/>
          <a:stretch/>
        </p:blipFill>
        <p:spPr>
          <a:xfrm>
            <a:off x="4920668" y="3600178"/>
            <a:ext cx="4023608" cy="2606201"/>
          </a:xfrm>
          <a:prstGeom prst="rect">
            <a:avLst/>
          </a:prstGeom>
          <a:ln>
            <a:solidFill>
              <a:schemeClr val="tx1"/>
            </a:solidFill>
          </a:ln>
        </p:spPr>
      </p:pic>
    </p:spTree>
    <p:extLst>
      <p:ext uri="{BB962C8B-B14F-4D97-AF65-F5344CB8AC3E}">
        <p14:creationId xmlns:p14="http://schemas.microsoft.com/office/powerpoint/2010/main" val="1175682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15</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800" dirty="0"/>
              <a:t>Planning and Programming Division</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75492" y="2178266"/>
            <a:ext cx="5001817" cy="4917131"/>
          </a:xfrm>
        </p:spPr>
        <p:txBody>
          <a:bodyPr>
            <a:normAutofit fontScale="92500"/>
          </a:bodyPr>
          <a:lstStyle/>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Planning Section </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Review of Development and Impact Cases</a:t>
            </a:r>
          </a:p>
          <a:p>
            <a:pPr lvl="1">
              <a:lnSpc>
                <a:spcPct val="120000"/>
              </a:lnSpc>
              <a:spcAft>
                <a:spcPts val="400"/>
              </a:spcAft>
              <a:defRPr/>
            </a:pPr>
            <a:r>
              <a:rPr lang="en-US" altLang="en-US" sz="2000" dirty="0" err="1">
                <a:latin typeface="Calibri" panose="020F0502020204030204" pitchFamily="34" charset="0"/>
                <a:cs typeface="Calibri" panose="020F0502020204030204" pitchFamily="34" charset="0"/>
              </a:rPr>
              <a:t>Rezonings</a:t>
            </a:r>
            <a:endParaRPr lang="en-US" altLang="en-US" sz="2000" dirty="0">
              <a:latin typeface="Calibri" panose="020F0502020204030204" pitchFamily="34" charset="0"/>
              <a:cs typeface="Calibri" panose="020F0502020204030204" pitchFamily="34" charset="0"/>
            </a:endParaRP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Special Use Permits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Proffer Amendments </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Comprehensive Plan</a:t>
            </a:r>
          </a:p>
          <a:p>
            <a:pPr lvl="2">
              <a:lnSpc>
                <a:spcPct val="120000"/>
              </a:lnSpc>
              <a:spcAft>
                <a:spcPts val="400"/>
              </a:spcAft>
              <a:defRPr/>
            </a:pPr>
            <a:r>
              <a:rPr lang="en-US" altLang="en-US" sz="1800" dirty="0">
                <a:latin typeface="Calibri" panose="020F0502020204030204" pitchFamily="34" charset="0"/>
                <a:cs typeface="Calibri" panose="020F0502020204030204" pitchFamily="34" charset="0"/>
              </a:rPr>
              <a:t>Small Area Plans </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Public Facility Review</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Traffic Impact Analysis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Temporary Activity Permits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Travel Demand Model</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Pre-Application Meetings</a:t>
            </a:r>
          </a:p>
          <a:p>
            <a:pPr lvl="1">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lvl="1">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a:lnSpc>
                <a:spcPct val="120000"/>
              </a:lnSpc>
              <a:spcAft>
                <a:spcPts val="400"/>
              </a:spcAft>
              <a:defRPr/>
            </a:pPr>
            <a:endParaRPr lang="en-US" altLang="en-US" sz="2200" dirty="0">
              <a:latin typeface="Calibri" panose="020F0502020204030204" pitchFamily="34" charset="0"/>
              <a:cs typeface="Calibri" panose="020F0502020204030204" pitchFamily="34" charset="0"/>
            </a:endParaRPr>
          </a:p>
          <a:p>
            <a:pPr marL="457200" lvl="1" indent="0" eaLnBrk="1" hangingPunct="1">
              <a:lnSpc>
                <a:spcPct val="90000"/>
              </a:lnSpc>
              <a:buNone/>
              <a:defRPr/>
            </a:pP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6" name="Picture 5">
            <a:extLst>
              <a:ext uri="{FF2B5EF4-FFF2-40B4-BE49-F238E27FC236}">
                <a16:creationId xmlns:a16="http://schemas.microsoft.com/office/drawing/2014/main" id="{84B90D2B-A113-45F3-8C8B-849B0E947102}"/>
              </a:ext>
            </a:extLst>
          </p:cNvPr>
          <p:cNvPicPr>
            <a:picLocks noChangeAspect="1"/>
          </p:cNvPicPr>
          <p:nvPr/>
        </p:nvPicPr>
        <p:blipFill rotWithShape="1">
          <a:blip r:embed="rId2"/>
          <a:srcRect l="62292" t="30909" r="10992" b="11112"/>
          <a:stretch/>
        </p:blipFill>
        <p:spPr>
          <a:xfrm>
            <a:off x="5890746" y="1470419"/>
            <a:ext cx="3044496" cy="1858260"/>
          </a:xfrm>
          <a:prstGeom prst="rect">
            <a:avLst/>
          </a:prstGeom>
          <a:ln w="12700">
            <a:solidFill>
              <a:schemeClr val="tx1"/>
            </a:solidFill>
          </a:ln>
        </p:spPr>
      </p:pic>
      <p:pic>
        <p:nvPicPr>
          <p:cNvPr id="7" name="Picture 6">
            <a:extLst>
              <a:ext uri="{FF2B5EF4-FFF2-40B4-BE49-F238E27FC236}">
                <a16:creationId xmlns:a16="http://schemas.microsoft.com/office/drawing/2014/main" id="{11042E79-01DC-4C1C-B74F-429EAE0CA1C1}"/>
              </a:ext>
            </a:extLst>
          </p:cNvPr>
          <p:cNvPicPr>
            <a:picLocks noChangeAspect="1"/>
          </p:cNvPicPr>
          <p:nvPr/>
        </p:nvPicPr>
        <p:blipFill rotWithShape="1">
          <a:blip r:embed="rId3"/>
          <a:srcRect l="66250" t="11852" r="16563" b="9630"/>
          <a:stretch/>
        </p:blipFill>
        <p:spPr>
          <a:xfrm>
            <a:off x="6271137" y="3529321"/>
            <a:ext cx="2296655" cy="2950854"/>
          </a:xfrm>
          <a:prstGeom prst="rect">
            <a:avLst/>
          </a:prstGeom>
          <a:ln>
            <a:solidFill>
              <a:schemeClr val="tx1"/>
            </a:solidFill>
          </a:ln>
        </p:spPr>
      </p:pic>
    </p:spTree>
    <p:extLst>
      <p:ext uri="{BB962C8B-B14F-4D97-AF65-F5344CB8AC3E}">
        <p14:creationId xmlns:p14="http://schemas.microsoft.com/office/powerpoint/2010/main" val="323275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50800">
              <a:lnSpc>
                <a:spcPct val="100000"/>
              </a:lnSpc>
            </a:pPr>
            <a:r>
              <a:rPr lang="en-US" sz="1100" b="1">
                <a:solidFill>
                  <a:srgbClr val="9D772B"/>
                </a:solidFill>
                <a:latin typeface="Arial"/>
                <a:cs typeface="Arial"/>
              </a:rPr>
              <a:t>|</a:t>
            </a:r>
            <a:fld id="{81D60167-4931-47E6-BA6A-407CBD079E47}" type="slidenum">
              <a:rPr sz="1100" b="1" smtClean="0">
                <a:solidFill>
                  <a:srgbClr val="9D772B"/>
                </a:solidFill>
                <a:latin typeface="Arial"/>
                <a:cs typeface="Arial"/>
              </a:rPr>
              <a:t>16</a:t>
            </a:fld>
            <a:r>
              <a:rPr sz="1100" b="1" spc="0">
                <a:solidFill>
                  <a:srgbClr val="9D772B"/>
                </a:solidFill>
                <a:latin typeface="Arial"/>
                <a:cs typeface="Arial"/>
              </a:rPr>
              <a:t>|</a:t>
            </a:r>
            <a:endParaRPr sz="1100" dirty="0">
              <a:latin typeface="Arial"/>
              <a:cs typeface="Arial"/>
            </a:endParaRPr>
          </a:p>
        </p:txBody>
      </p:sp>
      <p:sp>
        <p:nvSpPr>
          <p:cNvPr id="2" name="Title 1"/>
          <p:cNvSpPr>
            <a:spLocks noGrp="1"/>
          </p:cNvSpPr>
          <p:nvPr>
            <p:ph type="title"/>
          </p:nvPr>
        </p:nvSpPr>
        <p:spPr>
          <a:xfrm>
            <a:off x="81214" y="182199"/>
            <a:ext cx="8212016" cy="771957"/>
          </a:xfrm>
        </p:spPr>
        <p:txBody>
          <a:bodyPr>
            <a:normAutofit/>
          </a:bodyPr>
          <a:lstStyle/>
          <a:p>
            <a:pPr algn="l"/>
            <a:r>
              <a:rPr lang="en-US" sz="2800" dirty="0"/>
              <a:t>Planning and Programming Division</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262878"/>
            <a:ext cx="2196679" cy="267087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4037010"/>
            <a:ext cx="2168104" cy="2577531"/>
          </a:xfrm>
          <a:prstGeom prst="rect">
            <a:avLst/>
          </a:prstGeom>
          <a:ln w="12700">
            <a:solidFill>
              <a:schemeClr val="tx1"/>
            </a:solidFill>
          </a:ln>
        </p:spPr>
      </p:pic>
      <p:sp>
        <p:nvSpPr>
          <p:cNvPr id="20" name="TextBox 19"/>
          <p:cNvSpPr txBox="1"/>
          <p:nvPr/>
        </p:nvSpPr>
        <p:spPr>
          <a:xfrm>
            <a:off x="81214" y="1118960"/>
            <a:ext cx="6243386" cy="6529993"/>
          </a:xfrm>
          <a:prstGeom prst="rect">
            <a:avLst/>
          </a:prstGeom>
          <a:noFill/>
        </p:spPr>
        <p:txBody>
          <a:bodyPr wrap="square" rtlCol="0">
            <a:spAutoFit/>
          </a:bodyPr>
          <a:lstStyle/>
          <a:p>
            <a:pPr marL="12700">
              <a:lnSpc>
                <a:spcPct val="100000"/>
              </a:lnSpc>
              <a:spcAft>
                <a:spcPts val="600"/>
              </a:spcAft>
            </a:pPr>
            <a:r>
              <a:rPr lang="en-US" sz="1600" b="1" spc="-15" dirty="0">
                <a:solidFill>
                  <a:srgbClr val="0070C0"/>
                </a:solidFill>
                <a:latin typeface="Open Sans" panose="020B0606030504020204" pitchFamily="34" charset="0"/>
                <a:ea typeface="Open Sans" panose="020B0606030504020204" pitchFamily="34" charset="0"/>
                <a:cs typeface="Open Sans" panose="020B0606030504020204" pitchFamily="34" charset="0"/>
              </a:rPr>
              <a:t>Comprehensive Plan</a:t>
            </a:r>
            <a:endPar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298450" indent="-285750">
              <a:lnSpc>
                <a:spcPct val="100000"/>
              </a:lnSpc>
              <a:spcAft>
                <a:spcPts val="600"/>
              </a:spcAft>
              <a:buFont typeface="Arial" panose="020B0604020202020204" pitchFamily="34" charset="0"/>
              <a:buChar char="•"/>
            </a:pPr>
            <a:r>
              <a:rPr lang="en-US" sz="1600"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Comprehensive Plan Update</a:t>
            </a:r>
          </a:p>
          <a:p>
            <a:pPr marL="641350" lvl="1" indent="-171450">
              <a:spcAft>
                <a:spcPts val="600"/>
              </a:spcAft>
              <a:buFont typeface="Arial" panose="020B0604020202020204" pitchFamily="34" charset="0"/>
              <a:buChar char="•"/>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Multimodal Concept</a:t>
            </a:r>
          </a:p>
          <a:p>
            <a:pPr marL="641350" lvl="1" indent="-171450">
              <a:spcAft>
                <a:spcPts val="600"/>
              </a:spcAft>
              <a:buFont typeface="Arial" panose="020B0604020202020204" pitchFamily="34" charset="0"/>
              <a:buChar char="•"/>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Community Outreach, Residents, Stakeholders</a:t>
            </a:r>
          </a:p>
          <a:p>
            <a:pPr marL="641350" lvl="1" indent="-171450">
              <a:spcAft>
                <a:spcPts val="600"/>
              </a:spcAft>
              <a:buFont typeface="Arial" panose="020B0604020202020204" pitchFamily="34" charset="0"/>
              <a:buChar char="•"/>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Level of Service Evaluation (Congestion, Safety, Person Throughput)</a:t>
            </a:r>
          </a:p>
          <a:p>
            <a:pPr marL="641350" lvl="1" indent="-171450">
              <a:spcAft>
                <a:spcPts val="600"/>
              </a:spcAft>
              <a:buFont typeface="Arial" panose="020B0604020202020204" pitchFamily="34" charset="0"/>
              <a:buChar char="•"/>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VDOT, PRTC, VRE (Partners)</a:t>
            </a:r>
          </a:p>
          <a:p>
            <a:pPr marL="641350" lvl="1" indent="-171450">
              <a:spcAft>
                <a:spcPts val="600"/>
              </a:spcAft>
              <a:buFont typeface="Arial" panose="020B0604020202020204" pitchFamily="34" charset="0"/>
              <a:buChar char="•"/>
            </a:pPr>
            <a:r>
              <a:rPr lang="en-US" sz="1600" spc="-15" dirty="0">
                <a:solidFill>
                  <a:srgbClr val="0070C0"/>
                </a:solidFill>
                <a:latin typeface="Open Sans" panose="020B0606030504020204" pitchFamily="34" charset="0"/>
                <a:ea typeface="Open Sans" panose="020B0606030504020204" pitchFamily="34" charset="0"/>
                <a:cs typeface="Open Sans" panose="020B0606030504020204" pitchFamily="34" charset="0"/>
              </a:rPr>
              <a:t>Recommendations for Transportation Facilities</a:t>
            </a:r>
          </a:p>
          <a:p>
            <a:pPr marL="1098550" lvl="2" indent="-171450">
              <a:spcAft>
                <a:spcPts val="600"/>
              </a:spcAft>
              <a:buFont typeface="Arial" panose="020B0604020202020204" pitchFamily="34" charset="0"/>
              <a:buChar char="•"/>
            </a:pPr>
            <a:r>
              <a:rPr lang="en-US" sz="1600" spc="-15" dirty="0">
                <a:solidFill>
                  <a:srgbClr val="0070C0"/>
                </a:solidFill>
                <a:latin typeface="Open Sans" panose="020B0606030504020204" pitchFamily="34" charset="0"/>
                <a:ea typeface="Open Sans" panose="020B0606030504020204" pitchFamily="34" charset="0"/>
                <a:cs typeface="Open Sans" panose="020B0606030504020204" pitchFamily="34" charset="0"/>
              </a:rPr>
              <a:t>Residents, Stakeholders, Committees, Commissions and/or Board members</a:t>
            </a:r>
          </a:p>
          <a:p>
            <a:pPr marL="641350" lvl="1" indent="-171450">
              <a:spcAft>
                <a:spcPts val="600"/>
              </a:spcAft>
              <a:buFont typeface="Arial" panose="020B0604020202020204" pitchFamily="34" charset="0"/>
              <a:buChar char="•"/>
            </a:pPr>
            <a:r>
              <a:rPr lang="en-US" sz="1600" spc="-15" dirty="0">
                <a:solidFill>
                  <a:srgbClr val="0070C0"/>
                </a:solidFill>
                <a:latin typeface="Open Sans" panose="020B0606030504020204" pitchFamily="34" charset="0"/>
                <a:ea typeface="Open Sans" panose="020B0606030504020204" pitchFamily="34" charset="0"/>
                <a:cs typeface="Open Sans" panose="020B0606030504020204" pitchFamily="34" charset="0"/>
              </a:rPr>
              <a:t>The Comprehensive Plan (Mobility and Land Use) to be updated in 2021</a:t>
            </a:r>
          </a:p>
          <a:p>
            <a:pPr marL="298450" indent="-285750">
              <a:lnSpc>
                <a:spcPct val="100000"/>
              </a:lnSpc>
              <a:spcAft>
                <a:spcPts val="600"/>
              </a:spcAft>
              <a:buFont typeface="Arial" panose="020B0604020202020204" pitchFamily="34" charset="0"/>
              <a:buChar char="•"/>
            </a:pPr>
            <a:r>
              <a:rPr lang="en-US" sz="1600" u="sng" dirty="0">
                <a:solidFill>
                  <a:srgbClr val="0070C0"/>
                </a:solidFill>
                <a:latin typeface="Open Sans" panose="020B0606030504020204" pitchFamily="34" charset="0"/>
                <a:ea typeface="Open Sans" panose="020B0606030504020204" pitchFamily="34" charset="0"/>
                <a:cs typeface="Open Sans" panose="020B0606030504020204" pitchFamily="34" charset="0"/>
              </a:rPr>
              <a:t>Comprehensive Plan Amendment</a:t>
            </a:r>
            <a:endPar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641350" lvl="1" indent="-171450">
              <a:spcAft>
                <a:spcPts val="600"/>
              </a:spcAft>
              <a:buFont typeface="Arial" panose="020B0604020202020204" pitchFamily="34" charset="0"/>
              <a:buChar char="•"/>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Board Initiated</a:t>
            </a:r>
          </a:p>
          <a:p>
            <a:pPr marL="641350" lvl="1" indent="-171450">
              <a:spcAft>
                <a:spcPts val="600"/>
              </a:spcAft>
              <a:buFont typeface="Arial" panose="020B0604020202020204" pitchFamily="34" charset="0"/>
              <a:buChar char="•"/>
            </a:pPr>
            <a:r>
              <a:rPr lang="en-US"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Purcell Road Example</a:t>
            </a:r>
          </a:p>
          <a:p>
            <a:pPr marL="12700">
              <a:lnSpc>
                <a:spcPct val="100000"/>
              </a:lnSpc>
              <a:spcAft>
                <a:spcPts val="600"/>
              </a:spcAft>
            </a:pPr>
            <a:r>
              <a:rPr lang="en-US" sz="1600" b="1" spc="-15" dirty="0">
                <a:solidFill>
                  <a:srgbClr val="0070C0"/>
                </a:solidFill>
                <a:latin typeface="Open Sans" panose="020B0606030504020204" pitchFamily="34" charset="0"/>
                <a:ea typeface="Open Sans" panose="020B0606030504020204" pitchFamily="34" charset="0"/>
                <a:cs typeface="Open Sans" panose="020B0606030504020204" pitchFamily="34" charset="0"/>
              </a:rPr>
              <a:t>Capital Improvement Program</a:t>
            </a:r>
          </a:p>
          <a:p>
            <a:pPr marL="298450" indent="-285750">
              <a:lnSpc>
                <a:spcPct val="100000"/>
              </a:lnSpc>
              <a:spcAft>
                <a:spcPts val="600"/>
              </a:spcAft>
              <a:buFont typeface="Arial" panose="020B0604020202020204" pitchFamily="34" charset="0"/>
              <a:buChar char="•"/>
            </a:pPr>
            <a:r>
              <a:rPr lang="en-US" sz="1600" u="sng" spc="-15" dirty="0">
                <a:solidFill>
                  <a:srgbClr val="0070C0"/>
                </a:solidFill>
                <a:latin typeface="Open Sans" panose="020B0606030504020204" pitchFamily="34" charset="0"/>
                <a:ea typeface="Open Sans" panose="020B0606030504020204" pitchFamily="34" charset="0"/>
                <a:cs typeface="Open Sans" panose="020B0606030504020204" pitchFamily="34" charset="0"/>
              </a:rPr>
              <a:t>Inclusion of new project at request of BOCS</a:t>
            </a:r>
            <a:endParaRPr lang="en-US" sz="1600" u="sng"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469900" lvl="1">
              <a:spcAft>
                <a:spcPts val="600"/>
              </a:spcAft>
            </a:pPr>
            <a:endParaRPr lang="en-US"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702310">
              <a:lnSpc>
                <a:spcPct val="100000"/>
              </a:lnSpc>
              <a:spcBef>
                <a:spcPts val="430"/>
              </a:spcBef>
              <a:buClr>
                <a:srgbClr val="052FA3"/>
              </a:buClr>
              <a:tabLst>
                <a:tab pos="354965" algn="l"/>
              </a:tabLst>
            </a:pP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8" name="Slide Number Placeholder 3">
            <a:extLst>
              <a:ext uri="{FF2B5EF4-FFF2-40B4-BE49-F238E27FC236}">
                <a16:creationId xmlns:a16="http://schemas.microsoft.com/office/drawing/2014/main" id="{43764A5C-0448-4557-BE07-51B3CE61B684}"/>
              </a:ext>
            </a:extLst>
          </p:cNvPr>
          <p:cNvSpPr txBox="1">
            <a:spLocks/>
          </p:cNvSpPr>
          <p:nvPr/>
        </p:nvSpPr>
        <p:spPr>
          <a:xfrm>
            <a:off x="8451785" y="6499064"/>
            <a:ext cx="692215" cy="3778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005EB8"/>
                </a:solidFill>
                <a:effectLst/>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0800"/>
            <a:r>
              <a:rPr lang="en-US" sz="1100" b="1">
                <a:solidFill>
                  <a:srgbClr val="9D772B"/>
                </a:solidFill>
                <a:latin typeface="Arial"/>
                <a:cs typeface="Arial"/>
              </a:rPr>
              <a:t>|</a:t>
            </a:r>
            <a:fld id="{81D60167-4931-47E6-BA6A-407CBD079E47}" type="slidenum">
              <a:rPr sz="1100" b="1" smtClean="0">
                <a:solidFill>
                  <a:srgbClr val="9D772B"/>
                </a:solidFill>
                <a:latin typeface="Arial"/>
                <a:cs typeface="Arial"/>
              </a:rPr>
              <a:pPr marL="50800"/>
              <a:t>16</a:t>
            </a:fld>
            <a:r>
              <a:rPr sz="1100" b="1">
                <a:solidFill>
                  <a:srgbClr val="9D772B"/>
                </a:solidFill>
                <a:latin typeface="Arial"/>
                <a:cs typeface="Arial"/>
              </a:rPr>
              <a:t>|</a:t>
            </a:r>
            <a:endParaRPr sz="1100" dirty="0">
              <a:latin typeface="Arial"/>
              <a:cs typeface="Arial"/>
            </a:endParaRPr>
          </a:p>
        </p:txBody>
      </p:sp>
    </p:spTree>
    <p:extLst>
      <p:ext uri="{BB962C8B-B14F-4D97-AF65-F5344CB8AC3E}">
        <p14:creationId xmlns:p14="http://schemas.microsoft.com/office/powerpoint/2010/main" val="2859477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17</a:t>
            </a:fld>
            <a:endParaRPr lang="en-US" dirty="0"/>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399236" y="1898372"/>
            <a:ext cx="5619257" cy="4562856"/>
          </a:xfrm>
        </p:spPr>
        <p:txBody>
          <a:bodyPr>
            <a:normAutofit/>
          </a:bodyPr>
          <a:lstStyle/>
          <a:p>
            <a:pPr marL="0" indent="0">
              <a:lnSpc>
                <a:spcPct val="120000"/>
              </a:lnSpc>
              <a:spcAft>
                <a:spcPts val="400"/>
              </a:spcAft>
              <a:buNone/>
              <a:defRPr/>
            </a:pPr>
            <a:r>
              <a:rPr lang="en-US" altLang="en-US" sz="2000" b="1" dirty="0">
                <a:latin typeface="Calibri" panose="020F0502020204030204" pitchFamily="34" charset="0"/>
                <a:cs typeface="Calibri" panose="020F0502020204030204" pitchFamily="34" charset="0"/>
              </a:rPr>
              <a:t>Plan Review Section</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Review of Development Site and Subdivision Plans</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Pavement Designs</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Process waivers</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Ensures VDOT and DCSM Standards are met</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Ensures proffers are satisfied</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Provide information to County inspectors regarding site plans</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Review Public Improvement Plans</a:t>
            </a:r>
          </a:p>
          <a:p>
            <a:pPr>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marL="0" indent="0">
              <a:lnSpc>
                <a:spcPct val="120000"/>
              </a:lnSpc>
              <a:spcAft>
                <a:spcPts val="400"/>
              </a:spcAft>
              <a:buNone/>
              <a:defRPr/>
            </a:pPr>
            <a:endParaRPr lang="en-US" altLang="en-US" sz="2000" dirty="0">
              <a:latin typeface="Calibri" panose="020F0502020204030204" pitchFamily="34" charset="0"/>
              <a:cs typeface="Calibri" panose="020F0502020204030204" pitchFamily="34" charset="0"/>
            </a:endParaRPr>
          </a:p>
          <a:p>
            <a:pPr marL="457200" lvl="1" indent="0" eaLnBrk="1" hangingPunct="1">
              <a:lnSpc>
                <a:spcPct val="90000"/>
              </a:lnSpc>
              <a:buNone/>
              <a:defRPr/>
            </a:pP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1026" name="Picture 2" descr="Maps - Prince William Conservation Alliance">
            <a:extLst>
              <a:ext uri="{FF2B5EF4-FFF2-40B4-BE49-F238E27FC236}">
                <a16:creationId xmlns:a16="http://schemas.microsoft.com/office/drawing/2014/main" id="{66A6E088-CB58-4001-8966-D1A3F335A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183" y="1679224"/>
            <a:ext cx="2720577" cy="1886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isler Project - Mid County Civic Association Of Prince William">
            <a:extLst>
              <a:ext uri="{FF2B5EF4-FFF2-40B4-BE49-F238E27FC236}">
                <a16:creationId xmlns:a16="http://schemas.microsoft.com/office/drawing/2014/main" id="{271FD8CA-303C-42EE-9828-E121FF5FD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864" y="3756946"/>
            <a:ext cx="2915216" cy="181277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BDBF0457-F98E-4CD1-A9AB-B16729F9793C}"/>
              </a:ext>
            </a:extLst>
          </p:cNvPr>
          <p:cNvSpPr txBox="1">
            <a:spLocks/>
          </p:cNvSpPr>
          <p:nvPr/>
        </p:nvSpPr>
        <p:spPr>
          <a:xfrm>
            <a:off x="68099" y="251375"/>
            <a:ext cx="8212016" cy="77195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200" b="1" kern="1200" cap="none">
                <a:ln w="3175" cmpd="sng">
                  <a:noFill/>
                </a:ln>
                <a:solidFill>
                  <a:schemeClr val="bg1"/>
                </a:solidFill>
                <a:effectLst/>
                <a:latin typeface="Open Sans" charset="0"/>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Planning and Programming Division</a:t>
            </a:r>
          </a:p>
        </p:txBody>
      </p:sp>
    </p:spTree>
    <p:extLst>
      <p:ext uri="{BB962C8B-B14F-4D97-AF65-F5344CB8AC3E}">
        <p14:creationId xmlns:p14="http://schemas.microsoft.com/office/powerpoint/2010/main" val="357516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18</a:t>
            </a:fld>
            <a:endParaRPr lang="en-US" dirty="0"/>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125504" y="1223314"/>
            <a:ext cx="5064803" cy="5339038"/>
          </a:xfrm>
        </p:spPr>
        <p:txBody>
          <a:bodyPr>
            <a:normAutofit fontScale="92500" lnSpcReduction="10000"/>
          </a:bodyPr>
          <a:lstStyle/>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Traffic Safety and Engineering Section</a:t>
            </a:r>
          </a:p>
          <a:p>
            <a:pPr marL="0" marR="0" lvl="0" indent="0">
              <a:spcBef>
                <a:spcPts val="600"/>
              </a:spcBef>
              <a:spcAft>
                <a:spcPts val="0"/>
              </a:spcAft>
              <a:buNone/>
              <a:tabLst>
                <a:tab pos="4572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Address traffic safety engineering issues throughout the County</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Respond to BOCS and community/public requests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Liaises with VDOT and PWPD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Support County agencies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Conduct speed studies and traffic counts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Road safety audits, accident history and field reviews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Implement corridor and safety improvement studies and projects</a:t>
            </a:r>
            <a:endParaRPr lang="en-US" sz="1500" dirty="0">
              <a:effectLst/>
              <a:latin typeface="Calibri" panose="020F0502020204030204" pitchFamily="34" charset="0"/>
              <a:ea typeface="Calibri" panose="020F0502020204030204" pitchFamily="34" charset="0"/>
            </a:endParaRPr>
          </a:p>
          <a:p>
            <a:pPr marL="0" marR="0" lvl="0" indent="0">
              <a:spcBef>
                <a:spcPts val="600"/>
              </a:spcBef>
              <a:spcAft>
                <a:spcPts val="0"/>
              </a:spcAft>
              <a:buNone/>
              <a:tabLst>
                <a:tab pos="4572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Residential Traffic Management Program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Traffic calming measures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600"/>
              </a:spcBef>
              <a:spcAft>
                <a:spcPts val="0"/>
              </a:spcAft>
              <a:buFont typeface="Arial" panose="020B0604020202020204" pitchFamily="34" charset="0"/>
              <a:buChar char="•"/>
              <a:tabLst>
                <a:tab pos="13716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Speed tables and other speed mitigation efforts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600"/>
              </a:spcBef>
              <a:spcAft>
                <a:spcPts val="0"/>
              </a:spcAft>
              <a:buFont typeface="Arial" panose="020B0604020202020204" pitchFamily="34" charset="0"/>
              <a:buChar char="•"/>
              <a:tabLst>
                <a:tab pos="13716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Cut-through mitigation</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600"/>
              </a:spcBef>
              <a:spcAft>
                <a:spcPts val="0"/>
              </a:spcAft>
              <a:buFont typeface="Arial" panose="020B0604020202020204" pitchFamily="34" charset="0"/>
              <a:buChar char="•"/>
              <a:tabLst>
                <a:tab pos="13716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Through truck restrictions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Residential parking restrictions</a:t>
            </a:r>
            <a:r>
              <a:rPr lang="en-US" sz="1500" dirty="0">
                <a:effectLst/>
                <a:latin typeface="Calibri" panose="020F0502020204030204" pitchFamily="34" charset="0"/>
                <a:ea typeface="Calibri" panose="020F0502020204030204" pitchFamily="34" charset="0"/>
              </a:rPr>
              <a:t> </a:t>
            </a:r>
          </a:p>
          <a:p>
            <a:pPr marL="0" marR="0" lvl="0" indent="0">
              <a:spcBef>
                <a:spcPts val="600"/>
              </a:spcBef>
              <a:spcAft>
                <a:spcPts val="0"/>
              </a:spcAft>
              <a:buNone/>
              <a:tabLst>
                <a:tab pos="4572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Streetlight Program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Developer streetlights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Supervisor Installed streetlights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600"/>
              </a:spcBef>
              <a:spcAft>
                <a:spcPts val="0"/>
              </a:spcAft>
              <a:buFont typeface="Arial" panose="020B0604020202020204" pitchFamily="34" charset="0"/>
              <a:buChar char="•"/>
              <a:tabLst>
                <a:tab pos="914400" algn="l"/>
              </a:tabLst>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Capital Improvement Projects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https://princewilliamliving.com/wp-content/uploads/2015/11/speed-display-84-1024x664.jpg">
            <a:extLst>
              <a:ext uri="{FF2B5EF4-FFF2-40B4-BE49-F238E27FC236}">
                <a16:creationId xmlns:a16="http://schemas.microsoft.com/office/drawing/2014/main" id="{83B7614F-3369-491D-8699-7DE514133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157" y="1343017"/>
            <a:ext cx="3596338" cy="23320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E961D68A-BC8D-4E19-98EB-0AED7C2341A8}"/>
              </a:ext>
            </a:extLst>
          </p:cNvPr>
          <p:cNvSpPr>
            <a:spLocks noGrp="1"/>
          </p:cNvSpPr>
          <p:nvPr>
            <p:ph type="title"/>
          </p:nvPr>
        </p:nvSpPr>
        <p:spPr>
          <a:xfrm>
            <a:off x="275492" y="151826"/>
            <a:ext cx="8212016" cy="771957"/>
          </a:xfrm>
        </p:spPr>
        <p:txBody>
          <a:bodyPr>
            <a:noAutofit/>
          </a:bodyPr>
          <a:lstStyle/>
          <a:p>
            <a:r>
              <a:rPr lang="en-US" sz="2400" dirty="0"/>
              <a:t>Planning and Programming Division</a:t>
            </a:r>
          </a:p>
        </p:txBody>
      </p:sp>
      <p:pic>
        <p:nvPicPr>
          <p:cNvPr id="4" name="Picture 3" descr="A picture containing text, tree, outdoor, road&#10;&#10;Description automatically generated">
            <a:extLst>
              <a:ext uri="{FF2B5EF4-FFF2-40B4-BE49-F238E27FC236}">
                <a16:creationId xmlns:a16="http://schemas.microsoft.com/office/drawing/2014/main" id="{4A8C136E-F4D4-4450-8FB2-D5EEF6886658}"/>
              </a:ext>
            </a:extLst>
          </p:cNvPr>
          <p:cNvPicPr>
            <a:picLocks noChangeAspect="1"/>
          </p:cNvPicPr>
          <p:nvPr/>
        </p:nvPicPr>
        <p:blipFill>
          <a:blip r:embed="rId3"/>
          <a:stretch>
            <a:fillRect/>
          </a:stretch>
        </p:blipFill>
        <p:spPr>
          <a:xfrm>
            <a:off x="5422157" y="3731822"/>
            <a:ext cx="3592675" cy="2694506"/>
          </a:xfrm>
          <a:prstGeom prst="rect">
            <a:avLst/>
          </a:prstGeom>
          <a:ln>
            <a:solidFill>
              <a:schemeClr val="tx1"/>
            </a:solidFill>
          </a:ln>
        </p:spPr>
      </p:pic>
    </p:spTree>
    <p:extLst>
      <p:ext uri="{BB962C8B-B14F-4D97-AF65-F5344CB8AC3E}">
        <p14:creationId xmlns:p14="http://schemas.microsoft.com/office/powerpoint/2010/main" val="3091404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19</a:t>
            </a:fld>
            <a:endParaRPr lang="en-US" dirty="0"/>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68912" y="1214714"/>
            <a:ext cx="6023708" cy="5491460"/>
          </a:xfrm>
        </p:spPr>
        <p:txBody>
          <a:bodyPr>
            <a:normAutofit/>
          </a:bodyPr>
          <a:lstStyle/>
          <a:p>
            <a:pPr marL="0" indent="0" eaLnBrk="1" hangingPunct="1">
              <a:lnSpc>
                <a:spcPct val="120000"/>
              </a:lnSpc>
              <a:spcAft>
                <a:spcPts val="400"/>
              </a:spcAft>
              <a:buNone/>
              <a:defRPr/>
            </a:pPr>
            <a:r>
              <a:rPr lang="en-US" altLang="en-US" sz="2400" b="1" dirty="0">
                <a:latin typeface="Calibri" panose="020F0502020204030204" pitchFamily="34" charset="0"/>
                <a:cs typeface="Calibri" panose="020F0502020204030204" pitchFamily="34" charset="0"/>
              </a:rPr>
              <a:t>Inspections</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Pre-Construction Meeting</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Meeting with Development Community</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Preconstruction Manual</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Types of Inspections</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Public and private roadways, sidewalks, trails and parking areas</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Occupancy</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Confirm roadways are in compliance with County and VDOT standards for acceptance</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Complete paperwork process</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Must be approved by the BOCS</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Comprehensive Inspection Agreement with the County and VDOT</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Preliminary County and VDOT inspection</a:t>
            </a:r>
          </a:p>
          <a:p>
            <a:pPr marL="1143000" marR="0" lvl="2" indent="-228600">
              <a:spcBef>
                <a:spcPts val="0"/>
              </a:spcBef>
              <a:spcAft>
                <a:spcPts val="0"/>
              </a:spcAft>
              <a:buFont typeface="Arial" panose="020B0604020202020204" pitchFamily="34" charset="0"/>
              <a:buChar char="•"/>
              <a:tabLst>
                <a:tab pos="13716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Generate 90-day punch list</a:t>
            </a:r>
          </a:p>
          <a:p>
            <a:pPr marL="742950" marR="0" lvl="1" indent="-285750">
              <a:spcBef>
                <a:spcPts val="0"/>
              </a:spcBef>
              <a:spcAft>
                <a:spcPts val="0"/>
              </a:spcAft>
              <a:buFont typeface="Arial" panose="020B0604020202020204" pitchFamily="34" charset="0"/>
              <a:buChar char="•"/>
              <a:tabLst>
                <a:tab pos="9144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Final Inspection for VDOT acceptance</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Bond Release</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Roadway abandonment</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Roadway vacation</a:t>
            </a:r>
          </a:p>
          <a:p>
            <a:pPr marL="342900" marR="0" lvl="0" indent="-342900">
              <a:spcBef>
                <a:spcPts val="0"/>
              </a:spcBef>
              <a:spcAft>
                <a:spcPts val="0"/>
              </a:spcAft>
              <a:buFont typeface="Arial" panose="020B0604020202020204" pitchFamily="34" charset="0"/>
              <a:buChar char="•"/>
              <a:tabLst>
                <a:tab pos="457200" algn="l"/>
              </a:tabLst>
            </a:pPr>
            <a:r>
              <a:rPr lang="en-US" sz="1600" dirty="0">
                <a:effectLst/>
                <a:latin typeface="Calibri" panose="020F0502020204030204" pitchFamily="34" charset="0"/>
                <a:ea typeface="Calibri" panose="020F0502020204030204" pitchFamily="34" charset="0"/>
              </a:rPr>
              <a:t>Converting private streets into public streets for VDOT acceptance</a:t>
            </a: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2050" name="Picture 2" descr="Construction Engineering &amp; Inspection | Infrastructure Engineering, Inc.">
            <a:extLst>
              <a:ext uri="{FF2B5EF4-FFF2-40B4-BE49-F238E27FC236}">
                <a16:creationId xmlns:a16="http://schemas.microsoft.com/office/drawing/2014/main" id="{1FB13875-EF34-4A36-8C89-E8A750AF9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229" y="1407217"/>
            <a:ext cx="1890255" cy="25203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1E83259F-B285-4997-B6CD-1A10FB54CA57}"/>
              </a:ext>
            </a:extLst>
          </p:cNvPr>
          <p:cNvSpPr>
            <a:spLocks noGrp="1"/>
          </p:cNvSpPr>
          <p:nvPr>
            <p:ph type="title"/>
          </p:nvPr>
        </p:nvSpPr>
        <p:spPr>
          <a:xfrm>
            <a:off x="275492" y="151826"/>
            <a:ext cx="8212016" cy="771957"/>
          </a:xfrm>
        </p:spPr>
        <p:txBody>
          <a:bodyPr>
            <a:noAutofit/>
          </a:bodyPr>
          <a:lstStyle/>
          <a:p>
            <a:r>
              <a:rPr lang="en-US" sz="2400" dirty="0"/>
              <a:t>Planning and Programming Division</a:t>
            </a:r>
          </a:p>
        </p:txBody>
      </p:sp>
      <p:pic>
        <p:nvPicPr>
          <p:cNvPr id="4" name="Picture 3">
            <a:extLst>
              <a:ext uri="{FF2B5EF4-FFF2-40B4-BE49-F238E27FC236}">
                <a16:creationId xmlns:a16="http://schemas.microsoft.com/office/drawing/2014/main" id="{10A15DAC-44D1-4BE5-87B4-06B095B0E551}"/>
              </a:ext>
            </a:extLst>
          </p:cNvPr>
          <p:cNvPicPr>
            <a:picLocks noChangeAspect="1"/>
          </p:cNvPicPr>
          <p:nvPr/>
        </p:nvPicPr>
        <p:blipFill rotWithShape="1">
          <a:blip r:embed="rId3"/>
          <a:srcRect r="52381"/>
          <a:stretch/>
        </p:blipFill>
        <p:spPr>
          <a:xfrm>
            <a:off x="6836229" y="4048573"/>
            <a:ext cx="1885997" cy="2624295"/>
          </a:xfrm>
          <a:prstGeom prst="rect">
            <a:avLst/>
          </a:prstGeom>
          <a:ln>
            <a:solidFill>
              <a:schemeClr val="tx1"/>
            </a:solidFill>
          </a:ln>
        </p:spPr>
      </p:pic>
    </p:spTree>
    <p:extLst>
      <p:ext uri="{BB962C8B-B14F-4D97-AF65-F5344CB8AC3E}">
        <p14:creationId xmlns:p14="http://schemas.microsoft.com/office/powerpoint/2010/main" val="71205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FE8A1-042F-4F4E-A110-9C405AFE2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484" y="3799288"/>
            <a:ext cx="2040508" cy="2425839"/>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2</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223620"/>
            <a:ext cx="9204068" cy="771957"/>
          </a:xfrm>
        </p:spPr>
        <p:txBody>
          <a:bodyPr>
            <a:noAutofit/>
          </a:bodyPr>
          <a:lstStyle/>
          <a:p>
            <a:r>
              <a:rPr lang="en-US" sz="2400" dirty="0"/>
              <a:t>WHO ARE WE?</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10" name="Rectangle 9">
            <a:extLst>
              <a:ext uri="{FF2B5EF4-FFF2-40B4-BE49-F238E27FC236}">
                <a16:creationId xmlns:a16="http://schemas.microsoft.com/office/drawing/2014/main" id="{7B3AB73B-B1AF-4703-8A82-068798C4110F}"/>
              </a:ext>
            </a:extLst>
          </p:cNvPr>
          <p:cNvSpPr/>
          <p:nvPr/>
        </p:nvSpPr>
        <p:spPr>
          <a:xfrm>
            <a:off x="36749" y="1107971"/>
            <a:ext cx="4848627" cy="6094169"/>
          </a:xfrm>
          <a:prstGeom prst="rect">
            <a:avLst/>
          </a:prstGeom>
        </p:spPr>
        <p:txBody>
          <a:bodyPr wrap="square">
            <a:spAutoFit/>
          </a:bodyPr>
          <a:lstStyle/>
          <a:p>
            <a:pPr>
              <a:lnSpc>
                <a:spcPct val="120000"/>
              </a:lnSpc>
            </a:pPr>
            <a:r>
              <a:rPr lang="en-US" sz="1400" b="1" u="sng" dirty="0">
                <a:solidFill>
                  <a:srgbClr val="005EB8"/>
                </a:solidFill>
                <a:latin typeface="Open Sans" panose="020B0606030504020204" pitchFamily="34" charset="0"/>
                <a:ea typeface="Open Sans" panose="020B0606030504020204" pitchFamily="34" charset="0"/>
                <a:cs typeface="Open Sans" panose="020B0606030504020204" pitchFamily="34" charset="0"/>
              </a:rPr>
              <a:t>We are your Department of Transportation</a:t>
            </a:r>
          </a:p>
          <a:p>
            <a:pPr>
              <a:lnSpc>
                <a:spcPct val="120000"/>
              </a:lnSpc>
            </a:pPr>
            <a:endPar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rPr>
              <a:t>The mission of the Department of Transportation is to consistently improve the transportation network and meet the needs of our growing community.</a:t>
            </a:r>
          </a:p>
          <a:p>
            <a:pPr>
              <a:lnSpc>
                <a:spcPct val="120000"/>
              </a:lnSpc>
            </a:pPr>
            <a:endPar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rPr>
              <a:t>Our goals include easing the flow of traffic and improving travel within Prince William County; providing transportation options for residents and visitors and creating and maintaining safe traveling conditions.</a:t>
            </a:r>
          </a:p>
          <a:p>
            <a:pPr>
              <a:lnSpc>
                <a:spcPct val="120000"/>
              </a:lnSpc>
            </a:pPr>
            <a:endPar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rPr>
              <a:t>In order to meet these goals, we work with a wide variety of local, regional, state and federal partners. </a:t>
            </a:r>
          </a:p>
          <a:p>
            <a:pPr>
              <a:lnSpc>
                <a:spcPct val="120000"/>
              </a:lnSpc>
            </a:pPr>
            <a:r>
              <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rPr>
              <a:t>In addition, we manage Capital Improvement Projects and work with the Board of County Supervisors to find effective solutions that resolve transportation issues.</a:t>
            </a:r>
          </a:p>
          <a:p>
            <a:pPr>
              <a:lnSpc>
                <a:spcPct val="120000"/>
              </a:lnSpc>
            </a:pPr>
            <a:endParaRPr lang="en-US" sz="1300"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rPr>
              <a:t>As a result of these efforts, Prince William County has been able to produce a </a:t>
            </a:r>
          </a:p>
          <a:p>
            <a:pPr>
              <a:lnSpc>
                <a:spcPct val="120000"/>
              </a:lnSpc>
            </a:pPr>
            <a:r>
              <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rPr>
              <a:t>$1 Billion Capital Improvement Program of Projects</a:t>
            </a:r>
          </a:p>
          <a:p>
            <a:pPr marL="285750" indent="-285750">
              <a:lnSpc>
                <a:spcPct val="120000"/>
              </a:lnSpc>
              <a:buFont typeface="Arial" panose="020B0604020202020204" pitchFamily="34" charset="0"/>
              <a:buChar char="•"/>
            </a:pPr>
            <a:r>
              <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rPr>
              <a:t>Largest construction program by a locality in the State of Virginia</a:t>
            </a:r>
          </a:p>
          <a:p>
            <a:pPr marL="285750" indent="-285750">
              <a:lnSpc>
                <a:spcPct val="120000"/>
              </a:lnSpc>
              <a:buFont typeface="Arial" panose="020B0604020202020204" pitchFamily="34" charset="0"/>
              <a:buChar char="•"/>
            </a:pPr>
            <a:r>
              <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rPr>
              <a:t>Larger than several of VDOT’s Construction Districts</a:t>
            </a:r>
          </a:p>
          <a:p>
            <a:pPr marL="285750" indent="-285750">
              <a:lnSpc>
                <a:spcPct val="120000"/>
              </a:lnSpc>
              <a:buFont typeface="Arial" panose="020B0604020202020204" pitchFamily="34" charset="0"/>
              <a:buChar char="•"/>
            </a:pPr>
            <a:endPar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1400" b="1"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
            <a:extLst>
              <a:ext uri="{FF2B5EF4-FFF2-40B4-BE49-F238E27FC236}">
                <a16:creationId xmlns:a16="http://schemas.microsoft.com/office/drawing/2014/main" id="{8B58EE31-A37F-41A6-8C92-1BDC02B25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483" y="1289379"/>
            <a:ext cx="2040508" cy="24258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AB197AB-C5C7-4F14-9151-65617D41F12B}"/>
              </a:ext>
            </a:extLst>
          </p:cNvPr>
          <p:cNvPicPr>
            <a:picLocks noChangeAspect="1"/>
          </p:cNvPicPr>
          <p:nvPr/>
        </p:nvPicPr>
        <p:blipFill rotWithShape="1">
          <a:blip r:embed="rId4"/>
          <a:srcRect l="71336" t="37246" r="13479" b="4586"/>
          <a:stretch/>
        </p:blipFill>
        <p:spPr>
          <a:xfrm>
            <a:off x="4910991" y="2635038"/>
            <a:ext cx="1969416" cy="2479511"/>
          </a:xfrm>
          <a:prstGeom prst="rect">
            <a:avLst/>
          </a:prstGeom>
          <a:ln>
            <a:solidFill>
              <a:schemeClr val="tx1"/>
            </a:solidFill>
          </a:ln>
        </p:spPr>
      </p:pic>
    </p:spTree>
    <p:extLst>
      <p:ext uri="{BB962C8B-B14F-4D97-AF65-F5344CB8AC3E}">
        <p14:creationId xmlns:p14="http://schemas.microsoft.com/office/powerpoint/2010/main" val="202561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20</a:t>
            </a:fld>
            <a:endParaRPr lang="en-US" dirty="0"/>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75491" y="1577439"/>
            <a:ext cx="5646337" cy="4278311"/>
          </a:xfrm>
        </p:spPr>
        <p:txBody>
          <a:bodyPr>
            <a:normAutofit lnSpcReduction="10000"/>
          </a:bodyPr>
          <a:lstStyle/>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Policy and Programming Section </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Grant Application Development</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Local, State and Regional Policy</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State &amp; Federal Legislation</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BOCS Coordination with Regional Public Bodies</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Liaison with State and Regional Partners</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GIS and Mapping</a:t>
            </a:r>
          </a:p>
          <a:p>
            <a:pPr>
              <a:lnSpc>
                <a:spcPct val="120000"/>
              </a:lnSpc>
              <a:spcAft>
                <a:spcPts val="400"/>
              </a:spcAft>
              <a:defRPr/>
            </a:pPr>
            <a:r>
              <a:rPr lang="en-US" altLang="en-US" sz="2200" dirty="0">
                <a:latin typeface="Calibri" panose="020F0502020204030204" pitchFamily="34" charset="0"/>
                <a:cs typeface="Calibri" panose="020F0502020204030204" pitchFamily="34" charset="0"/>
              </a:rPr>
              <a:t>Special Projects</a:t>
            </a:r>
          </a:p>
          <a:p>
            <a:pPr>
              <a:lnSpc>
                <a:spcPct val="120000"/>
              </a:lnSpc>
              <a:spcAft>
                <a:spcPts val="400"/>
              </a:spcAft>
              <a:defRPr/>
            </a:pPr>
            <a:r>
              <a:rPr lang="en-US" altLang="en-US" sz="2000" dirty="0">
                <a:latin typeface="Calibri" panose="020F0502020204030204" pitchFamily="34" charset="0"/>
                <a:cs typeface="Calibri" panose="020F0502020204030204" pitchFamily="34" charset="0"/>
              </a:rPr>
              <a:t>Project Programming / Funding</a:t>
            </a: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6" name="Picture 5">
            <a:extLst>
              <a:ext uri="{FF2B5EF4-FFF2-40B4-BE49-F238E27FC236}">
                <a16:creationId xmlns:a16="http://schemas.microsoft.com/office/drawing/2014/main" id="{D894B25C-8F9F-44E2-B0BB-321BC0B03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577" y="1559203"/>
            <a:ext cx="3182932" cy="2144781"/>
          </a:xfrm>
          <a:prstGeom prst="rect">
            <a:avLst/>
          </a:prstGeom>
          <a:ln w="12700">
            <a:solidFill>
              <a:schemeClr val="accent1">
                <a:lumMod val="50000"/>
              </a:schemeClr>
            </a:solidFill>
          </a:ln>
        </p:spPr>
      </p:pic>
      <p:pic>
        <p:nvPicPr>
          <p:cNvPr id="7" name="Picture 8" descr="https://www.mwcog.org/assets/1/18/LRPTF_1_cropped600.jpg">
            <a:extLst>
              <a:ext uri="{FF2B5EF4-FFF2-40B4-BE49-F238E27FC236}">
                <a16:creationId xmlns:a16="http://schemas.microsoft.com/office/drawing/2014/main" id="{811A4EEB-FCFD-4957-AA6E-B0F8263FE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577" y="3859791"/>
            <a:ext cx="3182932" cy="20361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FFC098EB-2981-4674-AF0E-157948E8E34B}"/>
              </a:ext>
            </a:extLst>
          </p:cNvPr>
          <p:cNvSpPr txBox="1">
            <a:spLocks/>
          </p:cNvSpPr>
          <p:nvPr/>
        </p:nvSpPr>
        <p:spPr>
          <a:xfrm>
            <a:off x="115889" y="156364"/>
            <a:ext cx="8212016" cy="77195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200" b="1" kern="1200" cap="none">
                <a:ln w="3175" cmpd="sng">
                  <a:noFill/>
                </a:ln>
                <a:solidFill>
                  <a:schemeClr val="bg1"/>
                </a:solidFill>
                <a:effectLst/>
                <a:latin typeface="Open Sans" charset="0"/>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Planning and Programming Division</a:t>
            </a:r>
          </a:p>
        </p:txBody>
      </p:sp>
      <p:sp>
        <p:nvSpPr>
          <p:cNvPr id="3" name="Rectangle 2">
            <a:extLst>
              <a:ext uri="{FF2B5EF4-FFF2-40B4-BE49-F238E27FC236}">
                <a16:creationId xmlns:a16="http://schemas.microsoft.com/office/drawing/2014/main" id="{FE4EEC5B-9498-447E-A6A0-4C2D2952125D}"/>
              </a:ext>
            </a:extLst>
          </p:cNvPr>
          <p:cNvSpPr/>
          <p:nvPr/>
        </p:nvSpPr>
        <p:spPr>
          <a:xfrm>
            <a:off x="8143875" y="1577439"/>
            <a:ext cx="635000" cy="159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665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21</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400" dirty="0"/>
              <a:t>Financial Management Branch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220107" y="1230750"/>
            <a:ext cx="8212016" cy="5341200"/>
          </a:xfrm>
        </p:spPr>
        <p:txBody>
          <a:bodyPr>
            <a:normAutofit fontScale="92500"/>
          </a:bodyPr>
          <a:lstStyle/>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Fiscal Oversight</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Financial Tracking of Operating Budgets, Capital Project Budgets &amp; Funding Sources</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Application of County Financial Policies &amp; Procedures</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Audits and Internal Controls</a:t>
            </a:r>
          </a:p>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Business Services</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Department Budget Planning</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Project Agreements and Close-out</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Financial Board Items</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Internal Cost Management &amp; Reporting</a:t>
            </a:r>
          </a:p>
          <a:p>
            <a:pPr marL="0" indent="0" eaLnBrk="1" hangingPunct="1">
              <a:lnSpc>
                <a:spcPct val="120000"/>
              </a:lnSpc>
              <a:spcAft>
                <a:spcPts val="400"/>
              </a:spcAft>
              <a:buNone/>
              <a:defRPr/>
            </a:pPr>
            <a:r>
              <a:rPr lang="en-US" altLang="en-US" sz="2200" b="1" dirty="0">
                <a:latin typeface="Calibri" panose="020F0502020204030204" pitchFamily="34" charset="0"/>
                <a:cs typeface="Calibri" panose="020F0502020204030204" pitchFamily="34" charset="0"/>
              </a:rPr>
              <a:t>Accounting </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Process Financial Transactions </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Cost Recovery/Reimbursement</a:t>
            </a:r>
          </a:p>
          <a:p>
            <a:pPr eaLnBrk="1" hangingPunct="1">
              <a:lnSpc>
                <a:spcPct val="120000"/>
              </a:lnSpc>
              <a:spcAft>
                <a:spcPts val="400"/>
              </a:spcAft>
              <a:defRPr/>
            </a:pPr>
            <a:r>
              <a:rPr lang="en-US" altLang="en-US" sz="1900" dirty="0">
                <a:latin typeface="Calibri" panose="020F0502020204030204" pitchFamily="34" charset="0"/>
                <a:cs typeface="Calibri" panose="020F0502020204030204" pitchFamily="34" charset="0"/>
              </a:rPr>
              <a:t>Procurement</a:t>
            </a: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8" name="Picture 7" descr="Chart, pie chart&#10;&#10;Description automatically generated">
            <a:extLst>
              <a:ext uri="{FF2B5EF4-FFF2-40B4-BE49-F238E27FC236}">
                <a16:creationId xmlns:a16="http://schemas.microsoft.com/office/drawing/2014/main" id="{76C3E9E9-204F-47C3-9E45-0B72A7C54675}"/>
              </a:ext>
            </a:extLst>
          </p:cNvPr>
          <p:cNvPicPr>
            <a:picLocks noChangeAspect="1"/>
          </p:cNvPicPr>
          <p:nvPr/>
        </p:nvPicPr>
        <p:blipFill>
          <a:blip r:embed="rId2"/>
          <a:stretch>
            <a:fillRect/>
          </a:stretch>
        </p:blipFill>
        <p:spPr>
          <a:xfrm>
            <a:off x="4789283" y="3764782"/>
            <a:ext cx="4354717" cy="2941392"/>
          </a:xfrm>
          <a:prstGeom prst="rect">
            <a:avLst/>
          </a:prstGeom>
          <a:ln>
            <a:solidFill>
              <a:schemeClr val="tx1"/>
            </a:solidFill>
          </a:ln>
        </p:spPr>
      </p:pic>
    </p:spTree>
    <p:extLst>
      <p:ext uri="{BB962C8B-B14F-4D97-AF65-F5344CB8AC3E}">
        <p14:creationId xmlns:p14="http://schemas.microsoft.com/office/powerpoint/2010/main" val="3211596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22</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151826"/>
            <a:ext cx="8212016" cy="771957"/>
          </a:xfrm>
        </p:spPr>
        <p:txBody>
          <a:bodyPr>
            <a:noAutofit/>
          </a:bodyPr>
          <a:lstStyle/>
          <a:p>
            <a:r>
              <a:rPr lang="en-US" sz="2400" dirty="0"/>
              <a:t>Financial Management Branch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5" name="Rectangle 3">
            <a:extLst>
              <a:ext uri="{FF2B5EF4-FFF2-40B4-BE49-F238E27FC236}">
                <a16:creationId xmlns:a16="http://schemas.microsoft.com/office/drawing/2014/main" id="{F7F6E04A-9732-43DB-A028-EC5215ACF053}"/>
              </a:ext>
            </a:extLst>
          </p:cNvPr>
          <p:cNvSpPr>
            <a:spLocks noGrp="1" noChangeArrowheads="1"/>
          </p:cNvSpPr>
          <p:nvPr>
            <p:ph idx="1"/>
          </p:nvPr>
        </p:nvSpPr>
        <p:spPr>
          <a:xfrm>
            <a:off x="137800" y="1016001"/>
            <a:ext cx="6249748" cy="5313916"/>
          </a:xfrm>
        </p:spPr>
        <p:txBody>
          <a:bodyPr>
            <a:normAutofit fontScale="92500" lnSpcReduction="10000"/>
          </a:bodyPr>
          <a:lstStyle/>
          <a:p>
            <a:pPr marL="0" indent="0" eaLnBrk="1" hangingPunct="1">
              <a:lnSpc>
                <a:spcPct val="120000"/>
              </a:lnSpc>
              <a:spcAft>
                <a:spcPts val="400"/>
              </a:spcAft>
              <a:buNone/>
              <a:defRPr/>
            </a:pPr>
            <a:endParaRPr lang="en-US" altLang="en-US" sz="2900" b="1" dirty="0">
              <a:latin typeface="Calibri" panose="020F0502020204030204" pitchFamily="34" charset="0"/>
              <a:cs typeface="Calibri" panose="020F0502020204030204" pitchFamily="34" charset="0"/>
            </a:endParaRPr>
          </a:p>
          <a:p>
            <a:pPr marL="0" indent="0" eaLnBrk="1" hangingPunct="1">
              <a:lnSpc>
                <a:spcPct val="120000"/>
              </a:lnSpc>
              <a:spcAft>
                <a:spcPts val="400"/>
              </a:spcAft>
              <a:buNone/>
              <a:defRPr/>
            </a:pPr>
            <a:r>
              <a:rPr lang="en-US" altLang="en-US" sz="2900" b="1" dirty="0">
                <a:latin typeface="Calibri" panose="020F0502020204030204" pitchFamily="34" charset="0"/>
                <a:cs typeface="Calibri" panose="020F0502020204030204" pitchFamily="34" charset="0"/>
              </a:rPr>
              <a:t>Financial Management Branch</a:t>
            </a:r>
          </a:p>
          <a:p>
            <a:pPr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Serve as Liaison with Internal &amp; External Partners</a:t>
            </a:r>
            <a:endParaRPr lang="en-US" altLang="en-US" sz="2000" dirty="0">
              <a:latin typeface="Calibri" panose="020F0502020204030204" pitchFamily="34" charset="0"/>
              <a:cs typeface="Calibri" panose="020F0502020204030204" pitchFamily="34" charset="0"/>
            </a:endParaRP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Facilitate fund transfers to support BOCS priorities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Project funding agreements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Process vendor invoices and payments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Financial policy</a:t>
            </a:r>
          </a:p>
          <a:p>
            <a:pPr lvl="1">
              <a:lnSpc>
                <a:spcPct val="120000"/>
              </a:lnSpc>
              <a:spcAft>
                <a:spcPts val="400"/>
              </a:spcAft>
              <a:defRPr/>
            </a:pPr>
            <a:endParaRPr lang="en-US" altLang="en-US" sz="2000" dirty="0">
              <a:latin typeface="Calibri" panose="020F0502020204030204" pitchFamily="34" charset="0"/>
              <a:cs typeface="Calibri" panose="020F0502020204030204" pitchFamily="34" charset="0"/>
            </a:endParaRPr>
          </a:p>
          <a:p>
            <a:pPr eaLnBrk="1" hangingPunct="1">
              <a:lnSpc>
                <a:spcPct val="120000"/>
              </a:lnSpc>
              <a:spcAft>
                <a:spcPts val="400"/>
              </a:spcAft>
              <a:defRPr/>
            </a:pPr>
            <a:r>
              <a:rPr lang="en-US" altLang="en-US" sz="2200" dirty="0">
                <a:latin typeface="Calibri" panose="020F0502020204030204" pitchFamily="34" charset="0"/>
                <a:cs typeface="Calibri" panose="020F0502020204030204" pitchFamily="34" charset="0"/>
              </a:rPr>
              <a:t>Maximize Cost Recovery</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Ensure compliance with funding agreements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Project reimbursement requests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Staff allocation (DOT and supporting County Agencies)</a:t>
            </a:r>
          </a:p>
          <a:p>
            <a:pPr lvl="1">
              <a:lnSpc>
                <a:spcPct val="120000"/>
              </a:lnSpc>
              <a:spcAft>
                <a:spcPts val="400"/>
              </a:spcAft>
              <a:defRPr/>
            </a:pPr>
            <a:r>
              <a:rPr lang="en-US" altLang="en-US" sz="2000" dirty="0">
                <a:latin typeface="Calibri" panose="020F0502020204030204" pitchFamily="34" charset="0"/>
                <a:cs typeface="Calibri" panose="020F0502020204030204" pitchFamily="34" charset="0"/>
              </a:rPr>
              <a:t>Cost recovery tracking</a:t>
            </a:r>
          </a:p>
          <a:p>
            <a:pPr marL="457200" lvl="1" indent="0" eaLnBrk="1" hangingPunct="1">
              <a:lnSpc>
                <a:spcPct val="90000"/>
              </a:lnSpc>
              <a:buNone/>
              <a:defRPr/>
            </a:pPr>
            <a:endParaRPr lang="en-US" altLang="en-US" sz="2100" dirty="0"/>
          </a:p>
          <a:p>
            <a:pPr marL="471487" lvl="1" indent="0" eaLnBrk="1" hangingPunct="1">
              <a:lnSpc>
                <a:spcPct val="90000"/>
              </a:lnSpc>
              <a:buFont typeface="Wingdings" panose="05000000000000000000" pitchFamily="2" charset="2"/>
              <a:buNone/>
              <a:defRPr/>
            </a:pPr>
            <a:endParaRPr lang="en-US" altLang="en-US" sz="1800" dirty="0"/>
          </a:p>
        </p:txBody>
      </p:sp>
      <p:pic>
        <p:nvPicPr>
          <p:cNvPr id="6" name="Picture 5" descr="A picture containing icon&#10;&#10;Description automatically generated">
            <a:extLst>
              <a:ext uri="{FF2B5EF4-FFF2-40B4-BE49-F238E27FC236}">
                <a16:creationId xmlns:a16="http://schemas.microsoft.com/office/drawing/2014/main" id="{8D07067B-CC4D-4E72-8500-A8F8608D3927}"/>
              </a:ext>
            </a:extLst>
          </p:cNvPr>
          <p:cNvPicPr>
            <a:picLocks noChangeAspect="1"/>
          </p:cNvPicPr>
          <p:nvPr/>
        </p:nvPicPr>
        <p:blipFill>
          <a:blip r:embed="rId2"/>
          <a:stretch>
            <a:fillRect/>
          </a:stretch>
        </p:blipFill>
        <p:spPr>
          <a:xfrm>
            <a:off x="5957263" y="2527665"/>
            <a:ext cx="3186737" cy="2693692"/>
          </a:xfrm>
          <a:prstGeom prst="rect">
            <a:avLst/>
          </a:prstGeom>
        </p:spPr>
      </p:pic>
    </p:spTree>
    <p:extLst>
      <p:ext uri="{BB962C8B-B14F-4D97-AF65-F5344CB8AC3E}">
        <p14:creationId xmlns:p14="http://schemas.microsoft.com/office/powerpoint/2010/main" val="2201455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a:t>Mobility Chapter – Outline</a:t>
            </a:r>
          </a:p>
        </p:txBody>
      </p:sp>
      <p:sp>
        <p:nvSpPr>
          <p:cNvPr id="5" name="Content Placeholder 4">
            <a:extLst>
              <a:ext uri="{FF2B5EF4-FFF2-40B4-BE49-F238E27FC236}">
                <a16:creationId xmlns:a16="http://schemas.microsoft.com/office/drawing/2014/main" id="{654EB379-DB9B-4EF4-AC67-17DFE346DAE7}"/>
              </a:ext>
            </a:extLst>
          </p:cNvPr>
          <p:cNvSpPr>
            <a:spLocks noGrp="1"/>
          </p:cNvSpPr>
          <p:nvPr>
            <p:ph idx="1"/>
          </p:nvPr>
        </p:nvSpPr>
        <p:spPr>
          <a:xfrm>
            <a:off x="385106" y="1890424"/>
            <a:ext cx="4624216" cy="4198557"/>
          </a:xfrm>
          <a:ln>
            <a:noFill/>
          </a:ln>
        </p:spPr>
        <p:txBody>
          <a:bodyPr>
            <a:normAutofit/>
          </a:bodyPr>
          <a:lstStyle/>
          <a:p>
            <a:pPr marL="0" marR="0" indent="0">
              <a:lnSpc>
                <a:spcPct val="120000"/>
              </a:lnSpc>
              <a:spcBef>
                <a:spcPts val="0"/>
              </a:spcBef>
              <a:spcAft>
                <a:spcPts val="960"/>
              </a:spcAft>
              <a:buNone/>
            </a:pPr>
            <a:r>
              <a:rPr lang="en-US" sz="2800" b="1">
                <a:effectLst/>
                <a:latin typeface="Open Sans" panose="020B0606030504020204" pitchFamily="34" charset="0"/>
                <a:ea typeface="Calibri" panose="020F0502020204030204" pitchFamily="34" charset="0"/>
                <a:cs typeface="Times New Roman" panose="02020603050405020304" pitchFamily="18" charset="0"/>
              </a:rPr>
              <a:t>Mobility Chapter</a:t>
            </a:r>
          </a:p>
          <a:p>
            <a:pPr>
              <a:lnSpc>
                <a:spcPct val="120000"/>
              </a:lnSpc>
              <a:spcAft>
                <a:spcPts val="960"/>
              </a:spcAft>
            </a:pPr>
            <a:r>
              <a:rPr lang="en-US">
                <a:latin typeface="Open Sans" panose="020B0606030504020204" pitchFamily="34" charset="0"/>
                <a:ea typeface="Calibri" panose="020F0502020204030204" pitchFamily="34" charset="0"/>
                <a:cs typeface="Times New Roman" panose="02020603050405020304" pitchFamily="18" charset="0"/>
              </a:rPr>
              <a:t>Overview</a:t>
            </a:r>
          </a:p>
          <a:p>
            <a:pPr>
              <a:lnSpc>
                <a:spcPct val="120000"/>
              </a:lnSpc>
              <a:spcAft>
                <a:spcPts val="960"/>
              </a:spcAft>
            </a:pPr>
            <a:r>
              <a:rPr lang="en-US">
                <a:latin typeface="Open Sans" panose="020B0606030504020204" pitchFamily="34" charset="0"/>
                <a:ea typeface="Calibri" panose="020F0502020204030204" pitchFamily="34" charset="0"/>
                <a:cs typeface="Times New Roman" panose="02020603050405020304" pitchFamily="18" charset="0"/>
              </a:rPr>
              <a:t>Mobility Policies and Action Strategies</a:t>
            </a:r>
          </a:p>
          <a:p>
            <a:pPr>
              <a:lnSpc>
                <a:spcPct val="120000"/>
              </a:lnSpc>
              <a:spcAft>
                <a:spcPts val="960"/>
              </a:spcAft>
            </a:pPr>
            <a:r>
              <a:rPr lang="en-US">
                <a:latin typeface="Open Sans" panose="020B0606030504020204" pitchFamily="34" charset="0"/>
                <a:ea typeface="Calibri" panose="020F0502020204030204" pitchFamily="34" charset="0"/>
                <a:cs typeface="Times New Roman" panose="02020603050405020304" pitchFamily="18" charset="0"/>
              </a:rPr>
              <a:t>Roadway Plan</a:t>
            </a:r>
          </a:p>
          <a:p>
            <a:pPr>
              <a:lnSpc>
                <a:spcPct val="120000"/>
              </a:lnSpc>
              <a:spcAft>
                <a:spcPts val="960"/>
              </a:spcAft>
            </a:pPr>
            <a:r>
              <a:rPr lang="en-US">
                <a:latin typeface="Open Sans" panose="020B0606030504020204" pitchFamily="34" charset="0"/>
                <a:ea typeface="Calibri" panose="020F0502020204030204" pitchFamily="34" charset="0"/>
                <a:cs typeface="Times New Roman" panose="02020603050405020304" pitchFamily="18" charset="0"/>
              </a:rPr>
              <a:t>Active Mobility and Recreation Trails Section</a:t>
            </a:r>
          </a:p>
          <a:p>
            <a:pPr>
              <a:lnSpc>
                <a:spcPct val="120000"/>
              </a:lnSpc>
              <a:spcAft>
                <a:spcPts val="960"/>
              </a:spcAft>
            </a:pPr>
            <a:r>
              <a:rPr lang="en-US">
                <a:latin typeface="Open Sans" panose="020B0606030504020204" pitchFamily="34" charset="0"/>
                <a:ea typeface="Calibri" panose="020F0502020204030204" pitchFamily="34" charset="0"/>
                <a:cs typeface="Times New Roman" panose="02020603050405020304" pitchFamily="18" charset="0"/>
              </a:rPr>
              <a:t>Transit Section</a:t>
            </a:r>
          </a:p>
          <a:p>
            <a:pPr>
              <a:lnSpc>
                <a:spcPct val="120000"/>
              </a:lnSpc>
              <a:spcAft>
                <a:spcPts val="960"/>
              </a:spcAft>
            </a:pPr>
            <a:r>
              <a:rPr lang="en-US">
                <a:latin typeface="Open Sans" panose="020B0606030504020204" pitchFamily="34" charset="0"/>
                <a:ea typeface="Calibri" panose="020F0502020204030204" pitchFamily="34" charset="0"/>
                <a:cs typeface="Times New Roman" panose="02020603050405020304" pitchFamily="18" charset="0"/>
              </a:rPr>
              <a:t>Appendices</a:t>
            </a:r>
          </a:p>
          <a:p>
            <a:pPr marL="0" marR="0" indent="0">
              <a:lnSpc>
                <a:spcPct val="120000"/>
              </a:lnSpc>
              <a:spcBef>
                <a:spcPts val="0"/>
              </a:spcBef>
              <a:spcAft>
                <a:spcPts val="960"/>
              </a:spcAft>
              <a:buNone/>
            </a:pPr>
            <a:endParaRPr lang="en-US" sz="1200">
              <a:latin typeface="Open Sans" panose="020B0606030504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960"/>
              </a:spcAft>
              <a:buNone/>
            </a:pPr>
            <a:endParaRPr lang="en-US" sz="1100">
              <a:latin typeface="Open Sans" panose="020B060603050402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960"/>
              </a:spcAft>
              <a:buFont typeface="+mj-lt"/>
              <a:buAutoNum type="arabicPeriod"/>
            </a:pPr>
            <a:endParaRPr lang="en-US" sz="1100">
              <a:latin typeface="Open Sans" panose="020B060603050402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13ECD4E-92B5-B824-F81A-69B2A82471FF}"/>
              </a:ext>
            </a:extLst>
          </p:cNvPr>
          <p:cNvPicPr>
            <a:picLocks noChangeAspect="1"/>
          </p:cNvPicPr>
          <p:nvPr/>
        </p:nvPicPr>
        <p:blipFill rotWithShape="1">
          <a:blip r:embed="rId2"/>
          <a:srcRect t="-116" b="246"/>
          <a:stretch/>
        </p:blipFill>
        <p:spPr>
          <a:xfrm>
            <a:off x="5354034" y="1739900"/>
            <a:ext cx="3404860" cy="4400550"/>
          </a:xfrm>
          <a:prstGeom prst="rect">
            <a:avLst/>
          </a:prstGeom>
          <a:ln>
            <a:noFill/>
          </a:ln>
          <a:effectLst>
            <a:outerShdw blurRad="292100" dist="139700" dir="2700000" algn="tl" rotWithShape="0">
              <a:srgbClr val="333333">
                <a:alpha val="65000"/>
              </a:srgbClr>
            </a:outerShdw>
          </a:effectLst>
        </p:spPr>
      </p:pic>
      <p:sp>
        <p:nvSpPr>
          <p:cNvPr id="9" name="Slide Number Placeholder 1">
            <a:extLst>
              <a:ext uri="{FF2B5EF4-FFF2-40B4-BE49-F238E27FC236}">
                <a16:creationId xmlns:a16="http://schemas.microsoft.com/office/drawing/2014/main" id="{115F1B3F-D066-D1E1-7151-075AA319A9E1}"/>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23</a:t>
            </a:fld>
            <a:endParaRPr lang="en-US"/>
          </a:p>
        </p:txBody>
      </p:sp>
    </p:spTree>
    <p:extLst>
      <p:ext uri="{BB962C8B-B14F-4D97-AF65-F5344CB8AC3E}">
        <p14:creationId xmlns:p14="http://schemas.microsoft.com/office/powerpoint/2010/main" val="1929048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7934005" y="5970724"/>
            <a:ext cx="417516" cy="377825"/>
          </a:xfrm>
        </p:spPr>
        <p:txBody>
          <a:bodyPr/>
          <a:lstStyle/>
          <a:p>
            <a:fld id="{17DD336F-4D98-054F-B475-E0C8EAAB90EF}" type="slidenum">
              <a:rPr lang="en-US" smtClean="0"/>
              <a:pPr/>
              <a:t>24</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Mobility Chapter</a:t>
            </a:r>
          </a:p>
        </p:txBody>
      </p:sp>
      <p:sp>
        <p:nvSpPr>
          <p:cNvPr id="5" name="Content Placeholder 4">
            <a:extLst>
              <a:ext uri="{FF2B5EF4-FFF2-40B4-BE49-F238E27FC236}">
                <a16:creationId xmlns:a16="http://schemas.microsoft.com/office/drawing/2014/main" id="{654EB379-DB9B-4EF4-AC67-17DFE346DAE7}"/>
              </a:ext>
            </a:extLst>
          </p:cNvPr>
          <p:cNvSpPr>
            <a:spLocks noGrp="1"/>
          </p:cNvSpPr>
          <p:nvPr>
            <p:ph idx="1"/>
          </p:nvPr>
        </p:nvSpPr>
        <p:spPr>
          <a:xfrm>
            <a:off x="244017" y="1621001"/>
            <a:ext cx="4139297" cy="4727548"/>
          </a:xfrm>
          <a:ln>
            <a:solidFill>
              <a:schemeClr val="tx2"/>
            </a:solidFill>
          </a:ln>
        </p:spPr>
        <p:txBody>
          <a:bodyPr>
            <a:normAutofit fontScale="85000" lnSpcReduction="10000"/>
          </a:bodyPr>
          <a:lstStyle/>
          <a:p>
            <a:pPr marL="0" marR="0" indent="0">
              <a:lnSpc>
                <a:spcPct val="107000"/>
              </a:lnSpc>
              <a:spcBef>
                <a:spcPts val="0"/>
              </a:spcBef>
              <a:spcAft>
                <a:spcPts val="960"/>
              </a:spcAft>
              <a:buNone/>
            </a:pPr>
            <a:endParaRPr lang="en-US" sz="1800" b="1" dirty="0">
              <a:effectLst/>
              <a:latin typeface="Open Sans" panose="020B0606030504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960"/>
              </a:spcAft>
              <a:buNone/>
            </a:pPr>
            <a:r>
              <a:rPr lang="en-US" sz="1800" b="1" dirty="0">
                <a:effectLst/>
                <a:latin typeface="Open Sans" panose="020B0606030504020204" pitchFamily="34" charset="0"/>
                <a:ea typeface="Calibri" panose="020F0502020204030204" pitchFamily="34" charset="0"/>
                <a:cs typeface="Times New Roman" panose="02020603050405020304" pitchFamily="18" charset="0"/>
              </a:rPr>
              <a:t>Mobility Chapter Policy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960"/>
              </a:spcBef>
              <a:spcAft>
                <a:spcPts val="0"/>
              </a:spcAft>
              <a:buNone/>
            </a:pPr>
            <a:r>
              <a:rPr lang="en-US" sz="1800" dirty="0">
                <a:effectLst/>
                <a:latin typeface="Open Sans" panose="020B0606030504020204" pitchFamily="34" charset="0"/>
                <a:ea typeface="Calibri" panose="020F0502020204030204" pitchFamily="34" charset="0"/>
                <a:cs typeface="Times New Roman" panose="02020603050405020304" pitchFamily="18" charset="0"/>
              </a:rPr>
              <a:t>The proposed Mobility Chapter will focus on the following areas:</a:t>
            </a:r>
          </a:p>
          <a:p>
            <a:pPr marL="0" marR="0" indent="0">
              <a:lnSpc>
                <a:spcPct val="107000"/>
              </a:lnSpc>
              <a:spcBef>
                <a:spcPts val="96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960"/>
              </a:spcBef>
              <a:spcAft>
                <a:spcPts val="960"/>
              </a:spcAft>
              <a:buFont typeface="+mj-lt"/>
              <a:buAutoNum type="arabicPeriod"/>
            </a:pPr>
            <a:r>
              <a:rPr lang="en-US" sz="1800" dirty="0">
                <a:effectLst/>
                <a:latin typeface="Open Sans" panose="020B0606030504020204" pitchFamily="34" charset="0"/>
                <a:ea typeface="Calibri" panose="020F0502020204030204" pitchFamily="34" charset="0"/>
                <a:cs typeface="Times New Roman" panose="02020603050405020304" pitchFamily="18" charset="0"/>
              </a:rPr>
              <a:t>Roadway Plan (</a:t>
            </a:r>
            <a:r>
              <a:rPr lang="en-US" dirty="0">
                <a:latin typeface="Open Sans" panose="020B0606030504020204" pitchFamily="34" charset="0"/>
                <a:ea typeface="Calibri" panose="020F0502020204030204" pitchFamily="34" charset="0"/>
                <a:cs typeface="Times New Roman" panose="02020603050405020304" pitchFamily="18" charset="0"/>
              </a:rPr>
              <a:t>RP</a:t>
            </a:r>
            <a:r>
              <a:rPr lang="en-US" sz="1800" dirty="0">
                <a:effectLst/>
                <a:latin typeface="Open Sans" panose="020B0606030504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960"/>
              </a:spcBef>
              <a:spcAft>
                <a:spcPts val="960"/>
              </a:spcAft>
              <a:buFont typeface="+mj-lt"/>
              <a:buAutoNum type="arabicPeriod"/>
            </a:pPr>
            <a:r>
              <a:rPr lang="en-US" sz="1800" dirty="0">
                <a:effectLst/>
                <a:latin typeface="Open Sans" panose="020B0606030504020204" pitchFamily="34" charset="0"/>
                <a:ea typeface="Calibri" panose="020F0502020204030204" pitchFamily="34" charset="0"/>
                <a:cs typeface="Times New Roman" panose="02020603050405020304" pitchFamily="18" charset="0"/>
              </a:rPr>
              <a:t>Transit (TR)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960"/>
              </a:spcBef>
              <a:spcAft>
                <a:spcPts val="960"/>
              </a:spcAft>
              <a:buFont typeface="+mj-lt"/>
              <a:buAutoNum type="arabicPeriod"/>
            </a:pPr>
            <a:r>
              <a:rPr lang="en-US" sz="1800" dirty="0">
                <a:effectLst/>
                <a:latin typeface="Open Sans" panose="020B0606030504020204" pitchFamily="34" charset="0"/>
                <a:ea typeface="Calibri" panose="020F0502020204030204" pitchFamily="34" charset="0"/>
                <a:cs typeface="Times New Roman" panose="02020603050405020304" pitchFamily="18" charset="0"/>
              </a:rPr>
              <a:t>Active Mobility/Transportation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960"/>
              </a:spcBef>
              <a:spcAft>
                <a:spcPts val="960"/>
              </a:spcAft>
              <a:buFont typeface="+mj-lt"/>
              <a:buAutoNum type="arabicPeriod"/>
            </a:pPr>
            <a:r>
              <a:rPr lang="en-US" sz="1800" dirty="0">
                <a:effectLst/>
                <a:latin typeface="Open Sans" panose="020B0606030504020204" pitchFamily="34" charset="0"/>
                <a:ea typeface="Calibri" panose="020F0502020204030204" pitchFamily="34" charset="0"/>
                <a:cs typeface="Times New Roman" panose="02020603050405020304" pitchFamily="18" charset="0"/>
              </a:rPr>
              <a:t>Recreational Trails (RT)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960"/>
              </a:spcBef>
              <a:spcAft>
                <a:spcPts val="960"/>
              </a:spcAft>
              <a:buFont typeface="+mj-lt"/>
              <a:buAutoNum type="arabicPeriod"/>
            </a:pPr>
            <a:r>
              <a:rPr lang="en-US" sz="1800" dirty="0">
                <a:effectLst/>
                <a:latin typeface="Open Sans" panose="020B0606030504020204" pitchFamily="34" charset="0"/>
                <a:ea typeface="Calibri" panose="020F0502020204030204" pitchFamily="34" charset="0"/>
                <a:cs typeface="Times New Roman" panose="02020603050405020304" pitchFamily="18" charset="0"/>
              </a:rPr>
              <a:t>Alternatives/Future Transportation (FT)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960"/>
              </a:spcBef>
              <a:spcAft>
                <a:spcPts val="960"/>
              </a:spcAft>
              <a:buFont typeface="+mj-lt"/>
              <a:buAutoNum type="arabicPeriod"/>
            </a:pPr>
            <a:r>
              <a:rPr lang="en-US" sz="1800" dirty="0">
                <a:effectLst/>
                <a:latin typeface="Open Sans" panose="020B0606030504020204" pitchFamily="34" charset="0"/>
                <a:ea typeface="Calibri" panose="020F0502020204030204" pitchFamily="34" charset="0"/>
                <a:cs typeface="Times New Roman" panose="02020603050405020304" pitchFamily="18" charset="0"/>
              </a:rPr>
              <a:t>General Transportation/Mobility (G)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1" name="Picture 10">
            <a:extLst>
              <a:ext uri="{FF2B5EF4-FFF2-40B4-BE49-F238E27FC236}">
                <a16:creationId xmlns:a16="http://schemas.microsoft.com/office/drawing/2014/main" id="{E03AD0A1-56C0-4351-B4EF-0A4769CA4E4F}"/>
              </a:ext>
            </a:extLst>
          </p:cNvPr>
          <p:cNvPicPr>
            <a:picLocks noChangeAspect="1"/>
          </p:cNvPicPr>
          <p:nvPr/>
        </p:nvPicPr>
        <p:blipFill rotWithShape="1">
          <a:blip r:embed="rId2"/>
          <a:srcRect l="52064" t="23108" r="16508" b="18732"/>
          <a:stretch/>
        </p:blipFill>
        <p:spPr>
          <a:xfrm>
            <a:off x="4795789" y="1799689"/>
            <a:ext cx="4104194" cy="4270024"/>
          </a:xfrm>
          <a:prstGeom prst="rect">
            <a:avLst/>
          </a:prstGeom>
        </p:spPr>
      </p:pic>
    </p:spTree>
    <p:extLst>
      <p:ext uri="{BB962C8B-B14F-4D97-AF65-F5344CB8AC3E}">
        <p14:creationId xmlns:p14="http://schemas.microsoft.com/office/powerpoint/2010/main" val="1921988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p:txBody>
          <a:bodyPr/>
          <a:lstStyle/>
          <a:p>
            <a:fld id="{17DD336F-4D98-054F-B475-E0C8EAAB90EF}" type="slidenum">
              <a:rPr lang="en-US" smtClean="0"/>
              <a:pPr/>
              <a:t>25</a:t>
            </a:fld>
            <a:endParaRPr lang="en-US"/>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a:xfrm>
            <a:off x="183213" y="223620"/>
            <a:ext cx="8212016" cy="771957"/>
          </a:xfrm>
        </p:spPr>
        <p:txBody>
          <a:bodyPr>
            <a:noAutofit/>
          </a:bodyPr>
          <a:lstStyle/>
          <a:p>
            <a:r>
              <a:rPr lang="en-US"/>
              <a:t>Mobility Chapter </a:t>
            </a:r>
            <a:br>
              <a:rPr lang="en-US"/>
            </a:br>
            <a:r>
              <a:rPr lang="en-US"/>
              <a:t>Recommended Roadway Plan</a:t>
            </a:r>
          </a:p>
        </p:txBody>
      </p:sp>
      <p:pic>
        <p:nvPicPr>
          <p:cNvPr id="6" name="Picture 5">
            <a:extLst>
              <a:ext uri="{FF2B5EF4-FFF2-40B4-BE49-F238E27FC236}">
                <a16:creationId xmlns:a16="http://schemas.microsoft.com/office/drawing/2014/main" id="{AC6B591F-56E7-F86E-0195-A793410C45B6}"/>
              </a:ext>
            </a:extLst>
          </p:cNvPr>
          <p:cNvPicPr>
            <a:picLocks noChangeAspect="1"/>
          </p:cNvPicPr>
          <p:nvPr/>
        </p:nvPicPr>
        <p:blipFill rotWithShape="1">
          <a:blip r:embed="rId2"/>
          <a:srcRect l="58905" t="6576" r="17196" b="21522"/>
          <a:stretch/>
        </p:blipFill>
        <p:spPr>
          <a:xfrm>
            <a:off x="4572000" y="1393955"/>
            <a:ext cx="4416076" cy="5167530"/>
          </a:xfrm>
          <a:prstGeom prst="rect">
            <a:avLst/>
          </a:prstGeom>
          <a:ln>
            <a:solidFill>
              <a:schemeClr val="tx1"/>
            </a:solidFill>
          </a:ln>
        </p:spPr>
      </p:pic>
      <p:sp>
        <p:nvSpPr>
          <p:cNvPr id="7" name="TextBox 6">
            <a:extLst>
              <a:ext uri="{FF2B5EF4-FFF2-40B4-BE49-F238E27FC236}">
                <a16:creationId xmlns:a16="http://schemas.microsoft.com/office/drawing/2014/main" id="{1FAA2F9D-CFCC-AB89-F646-397B9F97DBAC}"/>
              </a:ext>
            </a:extLst>
          </p:cNvPr>
          <p:cNvSpPr txBox="1"/>
          <p:nvPr/>
        </p:nvSpPr>
        <p:spPr>
          <a:xfrm>
            <a:off x="6109251" y="1515848"/>
            <a:ext cx="2120349" cy="276999"/>
          </a:xfrm>
          <a:prstGeom prst="rect">
            <a:avLst/>
          </a:prstGeom>
          <a:solidFill>
            <a:schemeClr val="bg1"/>
          </a:solidFill>
        </p:spPr>
        <p:txBody>
          <a:bodyPr wrap="square" rtlCol="0">
            <a:spAutoFit/>
          </a:bodyPr>
          <a:lstStyle/>
          <a:p>
            <a:r>
              <a:rPr lang="en-US" sz="1200" b="1"/>
              <a:t>Recommended Changes</a:t>
            </a:r>
          </a:p>
        </p:txBody>
      </p:sp>
      <p:sp>
        <p:nvSpPr>
          <p:cNvPr id="11" name="TextBox 10">
            <a:extLst>
              <a:ext uri="{FF2B5EF4-FFF2-40B4-BE49-F238E27FC236}">
                <a16:creationId xmlns:a16="http://schemas.microsoft.com/office/drawing/2014/main" id="{32038DF3-1C03-0F52-B5E9-D086C9601912}"/>
              </a:ext>
            </a:extLst>
          </p:cNvPr>
          <p:cNvSpPr txBox="1"/>
          <p:nvPr/>
        </p:nvSpPr>
        <p:spPr>
          <a:xfrm>
            <a:off x="-2737" y="1475633"/>
            <a:ext cx="4426900"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rgbClr val="005EB8"/>
                </a:solidFill>
                <a:cs typeface="Times New Roman"/>
              </a:rPr>
              <a:t>Levels of Service (LOS) New Policy</a:t>
            </a:r>
          </a:p>
          <a:p>
            <a:pPr marL="285750" indent="-285750">
              <a:buFont typeface="Arial"/>
              <a:buChar char="•"/>
            </a:pPr>
            <a:r>
              <a:rPr lang="en-US" sz="1400">
                <a:solidFill>
                  <a:srgbClr val="005EB8"/>
                </a:solidFill>
                <a:cs typeface="Times New Roman"/>
              </a:rPr>
              <a:t>VDOT, FHWA and  the County use LOS as a benchmark for the success of regional and local transportation roadway networks.</a:t>
            </a:r>
          </a:p>
          <a:p>
            <a:pPr marL="285750" indent="-285750">
              <a:buFont typeface="Arial"/>
              <a:buChar char="•"/>
            </a:pPr>
            <a:r>
              <a:rPr lang="en-US" sz="1400">
                <a:solidFill>
                  <a:srgbClr val="005EB8"/>
                </a:solidFill>
                <a:cs typeface="Times New Roman"/>
              </a:rPr>
              <a:t>An Action Strategy in the updated Mobility Chapter states that the County should determine other ways to analyze and measure congestion.</a:t>
            </a:r>
          </a:p>
          <a:p>
            <a:pPr marL="285750" indent="-285750">
              <a:buFont typeface="Arial"/>
              <a:buChar char="•"/>
            </a:pPr>
            <a:r>
              <a:rPr lang="en-US" sz="1400">
                <a:solidFill>
                  <a:srgbClr val="005EB8"/>
                </a:solidFill>
                <a:cs typeface="Times New Roman"/>
              </a:rPr>
              <a:t>The standard measurement for level of service is based on the volume/capacity ratio of a roadway link. </a:t>
            </a:r>
          </a:p>
          <a:p>
            <a:pPr marL="285750" indent="-285750">
              <a:buFont typeface="Arial"/>
              <a:buChar char="•"/>
            </a:pPr>
            <a:r>
              <a:rPr lang="en-US" sz="1400">
                <a:solidFill>
                  <a:srgbClr val="005EB8"/>
                </a:solidFill>
                <a:cs typeface="Times New Roman"/>
              </a:rPr>
              <a:t>DOT is proposing an acceptable LOS for major roadways, town centers and major intersections in Prince William County (previously LOS D)</a:t>
            </a:r>
          </a:p>
          <a:p>
            <a:pPr marL="742950" lvl="1" indent="-285750">
              <a:buFont typeface="Arial"/>
              <a:buChar char="•"/>
            </a:pPr>
            <a:r>
              <a:rPr lang="en-US" sz="1300">
                <a:solidFill>
                  <a:srgbClr val="005EB8"/>
                </a:solidFill>
                <a:cs typeface="Times New Roman"/>
              </a:rPr>
              <a:t>In Small Area Plans, Activity Centers, and locations with higher density, it is anticipated that other modes will be able to provide or offer other mobility options.</a:t>
            </a:r>
          </a:p>
          <a:p>
            <a:pPr marL="742950" lvl="1" indent="-285750">
              <a:buFont typeface="Arial"/>
              <a:buChar char="•"/>
            </a:pPr>
            <a:r>
              <a:rPr lang="en-US" sz="1300">
                <a:solidFill>
                  <a:srgbClr val="005EB8"/>
                </a:solidFill>
                <a:cs typeface="Times New Roman"/>
              </a:rPr>
              <a:t>Instead of increasing roadway capacity in certain locations, there is a shift in focusing on transit options (such as high-capacity transit).</a:t>
            </a:r>
            <a:endParaRPr lang="en-US"/>
          </a:p>
          <a:p>
            <a:pPr marL="285750" indent="-285750">
              <a:buFont typeface="Arial"/>
              <a:buChar char="•"/>
            </a:pPr>
            <a:r>
              <a:rPr lang="en-US" sz="1400">
                <a:solidFill>
                  <a:srgbClr val="005EB8"/>
                </a:solidFill>
                <a:cs typeface="Times New Roman"/>
              </a:rPr>
              <a:t>These changes will be reflected in future updates to the Prince William County Design and Construction Standards Manual (DCSM)</a:t>
            </a:r>
          </a:p>
        </p:txBody>
      </p:sp>
    </p:spTree>
    <p:extLst>
      <p:ext uri="{BB962C8B-B14F-4D97-AF65-F5344CB8AC3E}">
        <p14:creationId xmlns:p14="http://schemas.microsoft.com/office/powerpoint/2010/main" val="2684472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26</a:t>
            </a:fld>
            <a:endParaRPr lang="en-US"/>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223620"/>
            <a:ext cx="9204068" cy="771957"/>
          </a:xfrm>
        </p:spPr>
        <p:txBody>
          <a:bodyPr>
            <a:noAutofit/>
          </a:bodyPr>
          <a:lstStyle/>
          <a:p>
            <a:r>
              <a:rPr lang="en-US" sz="2800"/>
              <a:t>Mobility - Trails Map</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208759" y="1421472"/>
            <a:ext cx="3934076"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a:p>
          <a:p>
            <a:pPr marL="471487" lvl="1" indent="0">
              <a:lnSpc>
                <a:spcPct val="90000"/>
              </a:lnSpc>
              <a:buFont typeface="Wingdings" panose="05000000000000000000" pitchFamily="2" charset="2"/>
              <a:buNone/>
              <a:defRPr/>
            </a:pPr>
            <a:endParaRPr lang="en-US" altLang="en-US" sz="1800"/>
          </a:p>
        </p:txBody>
      </p:sp>
      <p:sp>
        <p:nvSpPr>
          <p:cNvPr id="7" name="Rectangle 6">
            <a:extLst>
              <a:ext uri="{FF2B5EF4-FFF2-40B4-BE49-F238E27FC236}">
                <a16:creationId xmlns:a16="http://schemas.microsoft.com/office/drawing/2014/main" id="{3761C764-8C2F-4230-855F-658048D09E8E}"/>
              </a:ext>
            </a:extLst>
          </p:cNvPr>
          <p:cNvSpPr/>
          <p:nvPr/>
        </p:nvSpPr>
        <p:spPr>
          <a:xfrm>
            <a:off x="208758" y="1396460"/>
            <a:ext cx="3934076" cy="662425"/>
          </a:xfrm>
          <a:prstGeom prst="rect">
            <a:avLst/>
          </a:prstGeom>
        </p:spPr>
        <p:txBody>
          <a:bodyPr wrap="square">
            <a:spAutoFit/>
          </a:bodyPr>
          <a:lstStyle/>
          <a:p>
            <a:pPr>
              <a:lnSpc>
                <a:spcPct val="120000"/>
              </a:lnSpc>
              <a:spcBef>
                <a:spcPts val="600"/>
              </a:spcBef>
            </a:pPr>
            <a:endParaRPr lang="en-US" sz="1600" b="0" i="0">
              <a:solidFill>
                <a:srgbClr val="005EB8"/>
              </a:solidFill>
              <a:effectLst/>
              <a:latin typeface="Open Sans" panose="020B0606030504020204" pitchFamily="34" charset="0"/>
            </a:endParaRPr>
          </a:p>
          <a:p>
            <a:pPr>
              <a:lnSpc>
                <a:spcPct val="120000"/>
              </a:lnSpc>
            </a:pP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E2861E37-A56F-4D4A-B7A8-0784C957D5ED}"/>
              </a:ext>
            </a:extLst>
          </p:cNvPr>
          <p:cNvSpPr/>
          <p:nvPr/>
        </p:nvSpPr>
        <p:spPr>
          <a:xfrm>
            <a:off x="4351592" y="5831246"/>
            <a:ext cx="565588" cy="648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CE75CB-E942-42A4-86F8-26D9EAD6574C}"/>
              </a:ext>
            </a:extLst>
          </p:cNvPr>
          <p:cNvSpPr/>
          <p:nvPr/>
        </p:nvSpPr>
        <p:spPr>
          <a:xfrm>
            <a:off x="208758" y="1219197"/>
            <a:ext cx="4708422" cy="5811527"/>
          </a:xfrm>
          <a:prstGeom prst="rect">
            <a:avLst/>
          </a:prstGeom>
        </p:spPr>
        <p:txBody>
          <a:bodyPr wrap="square">
            <a:spAutoFit/>
          </a:bodyPr>
          <a:lstStyle/>
          <a:p>
            <a:pPr>
              <a:lnSpc>
                <a:spcPct val="120000"/>
              </a:lnSpc>
              <a:spcBef>
                <a:spcPts val="600"/>
              </a:spcBef>
            </a:pPr>
            <a:r>
              <a:rPr lang="en-US" sz="1600" b="1">
                <a:solidFill>
                  <a:srgbClr val="005EB8"/>
                </a:solidFill>
                <a:latin typeface="Open Sans" panose="020B0606030504020204" pitchFamily="34" charset="0"/>
              </a:rPr>
              <a:t>Key Recreational Trail Corridors:</a:t>
            </a:r>
          </a:p>
          <a:p>
            <a:pPr>
              <a:lnSpc>
                <a:spcPct val="120000"/>
              </a:lnSpc>
              <a:spcBef>
                <a:spcPts val="600"/>
              </a:spcBef>
            </a:pPr>
            <a:r>
              <a:rPr lang="en-US" sz="1200">
                <a:solidFill>
                  <a:srgbClr val="005EB8"/>
                </a:solidFill>
                <a:latin typeface="Open Sans" panose="020B0606030504020204" pitchFamily="34" charset="0"/>
              </a:rPr>
              <a:t>Catharpin Greenway – Bull Run Mtn. to MNBP</a:t>
            </a:r>
          </a:p>
          <a:p>
            <a:pPr>
              <a:lnSpc>
                <a:spcPct val="120000"/>
              </a:lnSpc>
              <a:spcBef>
                <a:spcPts val="600"/>
              </a:spcBef>
            </a:pPr>
            <a:r>
              <a:rPr lang="en-US" sz="1200">
                <a:solidFill>
                  <a:srgbClr val="005EB8"/>
                </a:solidFill>
                <a:latin typeface="Open Sans" panose="020B0606030504020204" pitchFamily="34" charset="0"/>
              </a:rPr>
              <a:t>Little Bull Run Greenway – Silver Lake to Conway Robinson</a:t>
            </a:r>
          </a:p>
          <a:p>
            <a:pPr>
              <a:lnSpc>
                <a:spcPct val="120000"/>
              </a:lnSpc>
              <a:spcBef>
                <a:spcPts val="600"/>
              </a:spcBef>
            </a:pPr>
            <a:r>
              <a:rPr lang="en-US" sz="1200" b="0" i="0">
                <a:solidFill>
                  <a:srgbClr val="005EB8"/>
                </a:solidFill>
                <a:effectLst/>
                <a:latin typeface="Open Sans" panose="020B0606030504020204" pitchFamily="34" charset="0"/>
              </a:rPr>
              <a:t>Broad Run Greenway – Lake Manassas to Doves Landing</a:t>
            </a:r>
          </a:p>
          <a:p>
            <a:pPr>
              <a:lnSpc>
                <a:spcPct val="120000"/>
              </a:lnSpc>
              <a:spcBef>
                <a:spcPts val="600"/>
              </a:spcBef>
            </a:pPr>
            <a:r>
              <a:rPr lang="en-US" sz="1200">
                <a:solidFill>
                  <a:srgbClr val="005EB8"/>
                </a:solidFill>
                <a:latin typeface="Open Sans" panose="020B0606030504020204" pitchFamily="34" charset="0"/>
              </a:rPr>
              <a:t>Bull Run Greenway – MNBP to Ben Lomond RP</a:t>
            </a:r>
          </a:p>
          <a:p>
            <a:pPr>
              <a:lnSpc>
                <a:spcPct val="120000"/>
              </a:lnSpc>
              <a:spcBef>
                <a:spcPts val="600"/>
              </a:spcBef>
            </a:pPr>
            <a:r>
              <a:rPr lang="en-US" sz="1200" err="1">
                <a:solidFill>
                  <a:srgbClr val="005EB8"/>
                </a:solidFill>
                <a:latin typeface="Open Sans" panose="020B0606030504020204" pitchFamily="34" charset="0"/>
              </a:rPr>
              <a:t>Powells</a:t>
            </a:r>
            <a:r>
              <a:rPr lang="en-US" sz="1200">
                <a:solidFill>
                  <a:srgbClr val="005EB8"/>
                </a:solidFill>
                <a:latin typeface="Open Sans" panose="020B0606030504020204" pitchFamily="34" charset="0"/>
              </a:rPr>
              <a:t> Creek Greenway – PW Landfill to </a:t>
            </a:r>
            <a:r>
              <a:rPr lang="en-US" sz="1200" err="1">
                <a:solidFill>
                  <a:srgbClr val="005EB8"/>
                </a:solidFill>
                <a:latin typeface="Open Sans" panose="020B0606030504020204" pitchFamily="34" charset="0"/>
              </a:rPr>
              <a:t>Leesylvania</a:t>
            </a:r>
            <a:r>
              <a:rPr lang="en-US" sz="1200">
                <a:solidFill>
                  <a:srgbClr val="005EB8"/>
                </a:solidFill>
                <a:latin typeface="Open Sans" panose="020B0606030504020204" pitchFamily="34" charset="0"/>
              </a:rPr>
              <a:t> SP</a:t>
            </a:r>
          </a:p>
          <a:p>
            <a:pPr>
              <a:lnSpc>
                <a:spcPct val="120000"/>
              </a:lnSpc>
              <a:spcBef>
                <a:spcPts val="600"/>
              </a:spcBef>
            </a:pPr>
            <a:r>
              <a:rPr lang="en-US" sz="1200" b="0" i="0" err="1">
                <a:solidFill>
                  <a:srgbClr val="005EB8"/>
                </a:solidFill>
                <a:effectLst/>
                <a:latin typeface="Open Sans" panose="020B0606030504020204" pitchFamily="34" charset="0"/>
              </a:rPr>
              <a:t>Neabsco</a:t>
            </a:r>
            <a:r>
              <a:rPr lang="en-US" sz="1200" b="0" i="0">
                <a:solidFill>
                  <a:srgbClr val="005EB8"/>
                </a:solidFill>
                <a:effectLst/>
                <a:latin typeface="Open Sans" panose="020B0606030504020204" pitchFamily="34" charset="0"/>
              </a:rPr>
              <a:t> Creek Greenway – Andrew Leitch to </a:t>
            </a:r>
            <a:r>
              <a:rPr lang="en-US" sz="1200" b="0" i="0" err="1">
                <a:solidFill>
                  <a:srgbClr val="005EB8"/>
                </a:solidFill>
                <a:effectLst/>
                <a:latin typeface="Open Sans" panose="020B0606030504020204" pitchFamily="34" charset="0"/>
              </a:rPr>
              <a:t>Leesylvania</a:t>
            </a:r>
            <a:r>
              <a:rPr lang="en-US" sz="1200" b="0" i="0">
                <a:solidFill>
                  <a:srgbClr val="005EB8"/>
                </a:solidFill>
                <a:effectLst/>
                <a:latin typeface="Open Sans" panose="020B0606030504020204" pitchFamily="34" charset="0"/>
              </a:rPr>
              <a:t> SP</a:t>
            </a:r>
          </a:p>
          <a:p>
            <a:pPr>
              <a:lnSpc>
                <a:spcPct val="120000"/>
              </a:lnSpc>
              <a:spcBef>
                <a:spcPts val="600"/>
              </a:spcBef>
            </a:pPr>
            <a:r>
              <a:rPr lang="en-US" sz="1200">
                <a:solidFill>
                  <a:srgbClr val="005EB8"/>
                </a:solidFill>
                <a:latin typeface="Open Sans" panose="020B0606030504020204" pitchFamily="34" charset="0"/>
              </a:rPr>
              <a:t>Occoquan Greenway – PW Stadium Complex to Occoquan</a:t>
            </a:r>
          </a:p>
          <a:p>
            <a:pPr>
              <a:lnSpc>
                <a:spcPct val="120000"/>
              </a:lnSpc>
              <a:spcBef>
                <a:spcPts val="600"/>
              </a:spcBef>
            </a:pPr>
            <a:r>
              <a:rPr lang="en-US" sz="1200">
                <a:solidFill>
                  <a:srgbClr val="005EB8"/>
                </a:solidFill>
                <a:latin typeface="Open Sans" panose="020B0606030504020204" pitchFamily="34" charset="0"/>
              </a:rPr>
              <a:t>Potomac National Heritage Scenic Trail – Occoquan to Stafford</a:t>
            </a:r>
          </a:p>
          <a:p>
            <a:pPr>
              <a:lnSpc>
                <a:spcPct val="120000"/>
              </a:lnSpc>
              <a:spcBef>
                <a:spcPts val="600"/>
              </a:spcBef>
            </a:pPr>
            <a:r>
              <a:rPr lang="en-US" sz="1200">
                <a:solidFill>
                  <a:srgbClr val="005EB8"/>
                </a:solidFill>
                <a:latin typeface="Open Sans" panose="020B0606030504020204" pitchFamily="34" charset="0"/>
              </a:rPr>
              <a:t>East Coast Greenway – Belmont to Stafford</a:t>
            </a:r>
          </a:p>
          <a:p>
            <a:pPr>
              <a:lnSpc>
                <a:spcPct val="120000"/>
              </a:lnSpc>
              <a:spcBef>
                <a:spcPts val="600"/>
              </a:spcBef>
            </a:pPr>
            <a:r>
              <a:rPr lang="en-US" sz="1200">
                <a:solidFill>
                  <a:srgbClr val="005EB8"/>
                </a:solidFill>
                <a:latin typeface="Open Sans" panose="020B0606030504020204" pitchFamily="34" charset="0"/>
              </a:rPr>
              <a:t>U.S. Bike Route 1</a:t>
            </a:r>
          </a:p>
          <a:p>
            <a:pPr>
              <a:lnSpc>
                <a:spcPct val="120000"/>
              </a:lnSpc>
              <a:spcBef>
                <a:spcPts val="600"/>
              </a:spcBef>
            </a:pPr>
            <a:endParaRPr lang="en-US" sz="800">
              <a:solidFill>
                <a:srgbClr val="005EB8"/>
              </a:solidFill>
              <a:latin typeface="Open Sans" panose="020B0606030504020204" pitchFamily="34" charset="0"/>
            </a:endParaRPr>
          </a:p>
          <a:p>
            <a:pPr>
              <a:lnSpc>
                <a:spcPct val="120000"/>
              </a:lnSpc>
              <a:spcBef>
                <a:spcPts val="600"/>
              </a:spcBef>
            </a:pPr>
            <a:r>
              <a:rPr lang="en-US" sz="1600" b="1">
                <a:solidFill>
                  <a:srgbClr val="005EB8"/>
                </a:solidFill>
                <a:latin typeface="Open Sans" panose="020B0606030504020204" pitchFamily="34" charset="0"/>
              </a:rPr>
              <a:t>Key Blueway Trail Corridors:</a:t>
            </a:r>
          </a:p>
          <a:p>
            <a:pPr>
              <a:lnSpc>
                <a:spcPct val="120000"/>
              </a:lnSpc>
              <a:spcBef>
                <a:spcPts val="600"/>
              </a:spcBef>
            </a:pPr>
            <a:r>
              <a:rPr lang="en-US" sz="1200">
                <a:solidFill>
                  <a:srgbClr val="005EB8"/>
                </a:solidFill>
                <a:latin typeface="Open Sans" panose="020B0606030504020204" pitchFamily="34" charset="0"/>
              </a:rPr>
              <a:t>Cedar Run – Merrimac Farm to Doves Landing Park</a:t>
            </a:r>
          </a:p>
          <a:p>
            <a:pPr>
              <a:lnSpc>
                <a:spcPct val="120000"/>
              </a:lnSpc>
              <a:spcBef>
                <a:spcPts val="600"/>
              </a:spcBef>
            </a:pPr>
            <a:r>
              <a:rPr lang="en-US" sz="1200">
                <a:solidFill>
                  <a:srgbClr val="005EB8"/>
                </a:solidFill>
                <a:latin typeface="Open Sans" panose="020B0606030504020204" pitchFamily="34" charset="0"/>
              </a:rPr>
              <a:t>Broad Run – </a:t>
            </a:r>
            <a:r>
              <a:rPr lang="en-US" sz="1200" err="1">
                <a:solidFill>
                  <a:srgbClr val="005EB8"/>
                </a:solidFill>
                <a:latin typeface="Open Sans" panose="020B0606030504020204" pitchFamily="34" charset="0"/>
              </a:rPr>
              <a:t>Brentsville</a:t>
            </a:r>
            <a:r>
              <a:rPr lang="en-US" sz="1200">
                <a:solidFill>
                  <a:srgbClr val="005EB8"/>
                </a:solidFill>
                <a:latin typeface="Open Sans" panose="020B0606030504020204" pitchFamily="34" charset="0"/>
              </a:rPr>
              <a:t> Historic Site to Doves Landing Park</a:t>
            </a:r>
          </a:p>
          <a:p>
            <a:pPr>
              <a:lnSpc>
                <a:spcPct val="120000"/>
              </a:lnSpc>
              <a:spcBef>
                <a:spcPts val="600"/>
              </a:spcBef>
            </a:pPr>
            <a:r>
              <a:rPr lang="en-US" sz="1200">
                <a:solidFill>
                  <a:srgbClr val="005EB8"/>
                </a:solidFill>
                <a:latin typeface="Open Sans" panose="020B0606030504020204" pitchFamily="34" charset="0"/>
              </a:rPr>
              <a:t>Occoquan – Rt. 234 to Lake Ridge Park</a:t>
            </a:r>
          </a:p>
          <a:p>
            <a:pPr>
              <a:lnSpc>
                <a:spcPct val="120000"/>
              </a:lnSpc>
              <a:spcBef>
                <a:spcPts val="600"/>
              </a:spcBef>
            </a:pPr>
            <a:r>
              <a:rPr lang="en-US" sz="1200">
                <a:solidFill>
                  <a:srgbClr val="005EB8"/>
                </a:solidFill>
                <a:latin typeface="Open Sans" panose="020B0606030504020204" pitchFamily="34" charset="0"/>
              </a:rPr>
              <a:t>Bull Run/Occoquan – Ben Lomond Park to Lake Ridge Park</a:t>
            </a:r>
          </a:p>
          <a:p>
            <a:pPr>
              <a:lnSpc>
                <a:spcPct val="120000"/>
              </a:lnSpc>
              <a:spcBef>
                <a:spcPts val="600"/>
              </a:spcBef>
            </a:pPr>
            <a:r>
              <a:rPr lang="en-US" sz="1200">
                <a:solidFill>
                  <a:srgbClr val="005EB8"/>
                </a:solidFill>
                <a:latin typeface="Open Sans" panose="020B0606030504020204" pitchFamily="34" charset="0"/>
              </a:rPr>
              <a:t>Potomac River access</a:t>
            </a:r>
            <a:endParaRPr lang="en-US" sz="1200" b="0" i="0">
              <a:solidFill>
                <a:srgbClr val="005EB8"/>
              </a:solidFill>
              <a:effectLst/>
              <a:latin typeface="Open Sans" panose="020B0606030504020204" pitchFamily="34" charset="0"/>
            </a:endParaRPr>
          </a:p>
          <a:p>
            <a:pPr>
              <a:lnSpc>
                <a:spcPct val="120000"/>
              </a:lnSpc>
            </a:pP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8A38099-C595-47E5-A94E-EF9D708978A7}"/>
              </a:ext>
            </a:extLst>
          </p:cNvPr>
          <p:cNvPicPr>
            <a:picLocks noChangeAspect="1"/>
          </p:cNvPicPr>
          <p:nvPr/>
        </p:nvPicPr>
        <p:blipFill>
          <a:blip r:embed="rId3"/>
          <a:srcRect/>
          <a:stretch/>
        </p:blipFill>
        <p:spPr>
          <a:xfrm>
            <a:off x="5063435" y="335666"/>
            <a:ext cx="3742805" cy="6522334"/>
          </a:xfrm>
          <a:prstGeom prst="rect">
            <a:avLst/>
          </a:prstGeom>
          <a:ln w="12700">
            <a:solidFill>
              <a:schemeClr val="tx1"/>
            </a:solidFill>
          </a:ln>
        </p:spPr>
      </p:pic>
    </p:spTree>
    <p:extLst>
      <p:ext uri="{BB962C8B-B14F-4D97-AF65-F5344CB8AC3E}">
        <p14:creationId xmlns:p14="http://schemas.microsoft.com/office/powerpoint/2010/main" val="802254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405769" y="6480175"/>
            <a:ext cx="738231" cy="377825"/>
          </a:xfrm>
        </p:spPr>
        <p:txBody>
          <a:bodyPr/>
          <a:lstStyle/>
          <a:p>
            <a:fld id="{17DD336F-4D98-054F-B475-E0C8EAAB90EF}" type="slidenum">
              <a:rPr lang="en-US" smtClean="0"/>
              <a:pPr/>
              <a:t>27</a:t>
            </a:fld>
            <a:endParaRPr lang="en-US"/>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223620"/>
            <a:ext cx="9204068" cy="771957"/>
          </a:xfrm>
        </p:spPr>
        <p:txBody>
          <a:bodyPr>
            <a:noAutofit/>
          </a:bodyPr>
          <a:lstStyle/>
          <a:p>
            <a:r>
              <a:rPr lang="en-US" sz="2800"/>
              <a:t>Future Transit </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a:p>
          <a:p>
            <a:pPr marL="471487" lvl="1" indent="0">
              <a:lnSpc>
                <a:spcPct val="90000"/>
              </a:lnSpc>
              <a:buFont typeface="Wingdings" panose="05000000000000000000" pitchFamily="2" charset="2"/>
              <a:buNone/>
              <a:defRPr/>
            </a:pPr>
            <a:endParaRPr lang="en-US" altLang="en-US" sz="1800"/>
          </a:p>
        </p:txBody>
      </p:sp>
      <p:sp>
        <p:nvSpPr>
          <p:cNvPr id="10" name="Rectangle 9">
            <a:extLst>
              <a:ext uri="{FF2B5EF4-FFF2-40B4-BE49-F238E27FC236}">
                <a16:creationId xmlns:a16="http://schemas.microsoft.com/office/drawing/2014/main" id="{7B3AB73B-B1AF-4703-8A82-068798C4110F}"/>
              </a:ext>
            </a:extLst>
          </p:cNvPr>
          <p:cNvSpPr/>
          <p:nvPr/>
        </p:nvSpPr>
        <p:spPr>
          <a:xfrm>
            <a:off x="83891" y="1060508"/>
            <a:ext cx="3852943" cy="6251648"/>
          </a:xfrm>
          <a:prstGeom prst="rect">
            <a:avLst/>
          </a:prstGeom>
        </p:spPr>
        <p:txBody>
          <a:bodyPr wrap="square" lIns="91440" tIns="45720" rIns="91440" bIns="45720" anchor="t">
            <a:spAutoFit/>
          </a:bodyPr>
          <a:lstStyle/>
          <a:p>
            <a:pPr>
              <a:lnSpc>
                <a:spcPct val="120000"/>
              </a:lnSpc>
              <a:spcBef>
                <a:spcPts val="200"/>
              </a:spcBef>
            </a:pPr>
            <a:endParaRPr lang="en-US" sz="140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200"/>
              </a:spcBef>
            </a:pPr>
            <a:r>
              <a:rPr lang="en-US" sz="1600" b="0" i="0">
                <a:solidFill>
                  <a:srgbClr val="005EB8"/>
                </a:solidFill>
                <a:effectLst/>
                <a:latin typeface="Open Sans"/>
                <a:ea typeface="Open Sans"/>
                <a:cs typeface="Open Sans"/>
              </a:rPr>
              <a:t>The Future Transit Alternatives Map includes major </a:t>
            </a:r>
            <a:r>
              <a:rPr lang="en-US" sz="1600" b="1" i="0">
                <a:solidFill>
                  <a:srgbClr val="005EB8"/>
                </a:solidFill>
                <a:effectLst/>
                <a:latin typeface="Open Sans"/>
                <a:ea typeface="Open Sans"/>
                <a:cs typeface="Open Sans"/>
              </a:rPr>
              <a:t>potential transit alternatives to 2040 and beyond </a:t>
            </a:r>
            <a:r>
              <a:rPr lang="en-US" sz="1600" b="0" i="0">
                <a:solidFill>
                  <a:srgbClr val="005EB8"/>
                </a:solidFill>
                <a:effectLst/>
                <a:latin typeface="Open Sans"/>
                <a:ea typeface="Open Sans"/>
                <a:cs typeface="Open Sans"/>
              </a:rPr>
              <a:t>to include the following:</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Commuter Lots</a:t>
            </a:r>
          </a:p>
          <a:p>
            <a:pPr marL="285750" indent="-285750">
              <a:lnSpc>
                <a:spcPct val="120000"/>
              </a:lnSpc>
              <a:spcBef>
                <a:spcPts val="200"/>
              </a:spcBef>
              <a:buFont typeface="Arial" panose="020B0604020202020204" pitchFamily="34" charset="0"/>
              <a:buChar char="•"/>
            </a:pPr>
            <a:r>
              <a:rPr lang="en-US" sz="1600" b="0" i="0">
                <a:solidFill>
                  <a:srgbClr val="005EB8"/>
                </a:solidFill>
                <a:effectLst/>
                <a:latin typeface="Open Sans"/>
                <a:ea typeface="Open Sans"/>
                <a:cs typeface="Open Sans"/>
              </a:rPr>
              <a:t>Ferry Ter</a:t>
            </a:r>
            <a:r>
              <a:rPr lang="en-US" sz="1600">
                <a:solidFill>
                  <a:srgbClr val="005EB8"/>
                </a:solidFill>
                <a:latin typeface="Open Sans"/>
                <a:ea typeface="Open Sans"/>
                <a:cs typeface="Open Sans"/>
              </a:rPr>
              <a:t>minals</a:t>
            </a:r>
          </a:p>
          <a:p>
            <a:pPr marL="285750" indent="-285750">
              <a:lnSpc>
                <a:spcPct val="120000"/>
              </a:lnSpc>
              <a:spcBef>
                <a:spcPts val="200"/>
              </a:spcBef>
              <a:buFont typeface="Arial" panose="020B0604020202020204" pitchFamily="34" charset="0"/>
              <a:buChar char="•"/>
            </a:pPr>
            <a:r>
              <a:rPr lang="en-US" sz="1600" b="0" i="0">
                <a:solidFill>
                  <a:srgbClr val="005EB8"/>
                </a:solidFill>
                <a:effectLst/>
                <a:latin typeface="Open Sans"/>
                <a:ea typeface="Open Sans"/>
                <a:cs typeface="Open Sans"/>
              </a:rPr>
              <a:t>High</a:t>
            </a:r>
            <a:r>
              <a:rPr lang="en-US" sz="1600">
                <a:solidFill>
                  <a:srgbClr val="005EB8"/>
                </a:solidFill>
                <a:latin typeface="Open Sans"/>
                <a:ea typeface="Open Sans"/>
                <a:cs typeface="Open Sans"/>
              </a:rPr>
              <a:t>-</a:t>
            </a:r>
            <a:r>
              <a:rPr lang="en-US" sz="1600" b="0" i="0">
                <a:solidFill>
                  <a:srgbClr val="005EB8"/>
                </a:solidFill>
                <a:effectLst/>
                <a:latin typeface="Open Sans"/>
                <a:ea typeface="Open Sans"/>
                <a:cs typeface="Open Sans"/>
              </a:rPr>
              <a:t>Capacity Transit</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High-Speed Passenger Rail</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Virginia Railway Express Facilities</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Metrorail Facilities</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Multimodal Hubs</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Transit District or Center</a:t>
            </a:r>
          </a:p>
          <a:p>
            <a:pPr marL="285750" indent="-285750">
              <a:lnSpc>
                <a:spcPct val="120000"/>
              </a:lnSpc>
              <a:spcBef>
                <a:spcPts val="200"/>
              </a:spcBef>
              <a:buFont typeface="Arial" panose="020B0604020202020204" pitchFamily="34" charset="0"/>
              <a:buChar char="•"/>
            </a:pPr>
            <a:r>
              <a:rPr lang="en-US" sz="1600">
                <a:solidFill>
                  <a:srgbClr val="005EB8"/>
                </a:solidFill>
                <a:latin typeface="Open Sans"/>
                <a:ea typeface="Open Sans"/>
                <a:cs typeface="Open Sans"/>
              </a:rPr>
              <a:t>Shuttle/Trolley</a:t>
            </a:r>
          </a:p>
          <a:p>
            <a:pPr marL="285750" indent="-285750">
              <a:lnSpc>
                <a:spcPct val="120000"/>
              </a:lnSpc>
              <a:spcBef>
                <a:spcPts val="200"/>
              </a:spcBef>
              <a:buFont typeface="Arial" panose="020B0604020202020204" pitchFamily="34" charset="0"/>
              <a:buChar char="•"/>
            </a:pPr>
            <a:endParaRPr lang="en-US" sz="1600">
              <a:solidFill>
                <a:srgbClr val="005EB8"/>
              </a:solidFill>
              <a:latin typeface="Open Sans" panose="020B0606030504020204" pitchFamily="34" charset="0"/>
            </a:endParaRPr>
          </a:p>
          <a:p>
            <a:pPr>
              <a:lnSpc>
                <a:spcPct val="120000"/>
              </a:lnSpc>
              <a:spcBef>
                <a:spcPts val="200"/>
              </a:spcBef>
            </a:pPr>
            <a:r>
              <a:rPr lang="en-US" sz="1600" b="1">
                <a:solidFill>
                  <a:srgbClr val="005EB8"/>
                </a:solidFill>
                <a:latin typeface="Open Sans"/>
                <a:ea typeface="Open Sans"/>
                <a:cs typeface="Open Sans"/>
              </a:rPr>
              <a:t>The feasibility of these transit alternatives </a:t>
            </a:r>
            <a:r>
              <a:rPr lang="en-US" sz="1600" b="1" u="sng">
                <a:solidFill>
                  <a:srgbClr val="005EB8"/>
                </a:solidFill>
                <a:latin typeface="Open Sans"/>
                <a:ea typeface="Open Sans"/>
                <a:cs typeface="Open Sans"/>
              </a:rPr>
              <a:t>will need to be further analyzed and studied.</a:t>
            </a:r>
            <a:endParaRPr lang="en-US" sz="1600" b="1" u="sng">
              <a:solidFill>
                <a:srgbClr val="005EB8"/>
              </a:solidFill>
              <a:latin typeface="Open Sans" panose="020B0606030504020204" pitchFamily="34" charset="0"/>
              <a:ea typeface="Open Sans"/>
              <a:cs typeface="Open Sans"/>
            </a:endParaRPr>
          </a:p>
          <a:p>
            <a:pPr marL="285750" indent="-285750">
              <a:lnSpc>
                <a:spcPct val="120000"/>
              </a:lnSpc>
              <a:buFont typeface="Arial" panose="020B0604020202020204" pitchFamily="34" charset="0"/>
              <a:buChar char="•"/>
            </a:pPr>
            <a:endParaRPr lang="en-US" sz="1600" b="0" i="0">
              <a:solidFill>
                <a:srgbClr val="005EB8"/>
              </a:solidFill>
              <a:effectLst/>
              <a:latin typeface="Open Sans" panose="020B0606030504020204" pitchFamily="34" charset="0"/>
            </a:endParaRPr>
          </a:p>
          <a:p>
            <a:pPr>
              <a:lnSpc>
                <a:spcPct val="120000"/>
              </a:lnSpc>
            </a:pP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4E7E51FF-5032-4269-BF36-BF1697436238}"/>
              </a:ext>
            </a:extLst>
          </p:cNvPr>
          <p:cNvPicPr>
            <a:picLocks noChangeAspect="1"/>
          </p:cNvPicPr>
          <p:nvPr/>
        </p:nvPicPr>
        <p:blipFill rotWithShape="1">
          <a:blip r:embed="rId3"/>
          <a:srcRect l="63670" t="12059" r="14128" b="4576"/>
          <a:stretch/>
        </p:blipFill>
        <p:spPr>
          <a:xfrm>
            <a:off x="3936834" y="1280124"/>
            <a:ext cx="5012294" cy="5293261"/>
          </a:xfrm>
          <a:prstGeom prst="rect">
            <a:avLst/>
          </a:prstGeom>
          <a:ln>
            <a:solidFill>
              <a:schemeClr val="tx1"/>
            </a:solidFill>
          </a:ln>
        </p:spPr>
      </p:pic>
    </p:spTree>
    <p:extLst>
      <p:ext uri="{BB962C8B-B14F-4D97-AF65-F5344CB8AC3E}">
        <p14:creationId xmlns:p14="http://schemas.microsoft.com/office/powerpoint/2010/main" val="3910972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405769" y="6480175"/>
            <a:ext cx="738231" cy="377825"/>
          </a:xfrm>
        </p:spPr>
        <p:txBody>
          <a:bodyPr/>
          <a:lstStyle/>
          <a:p>
            <a:fld id="{17DD336F-4D98-054F-B475-E0C8EAAB90EF}" type="slidenum">
              <a:rPr lang="en-US" smtClean="0"/>
              <a:pPr/>
              <a:t>28</a:t>
            </a:fld>
            <a:endParaRPr lang="en-US"/>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275492" y="223620"/>
            <a:ext cx="9204068" cy="771957"/>
          </a:xfrm>
        </p:spPr>
        <p:txBody>
          <a:bodyPr>
            <a:noAutofit/>
          </a:bodyPr>
          <a:lstStyle/>
          <a:p>
            <a:r>
              <a:rPr lang="en-US" sz="2800">
                <a:latin typeface="Open Sans"/>
                <a:ea typeface="Open Sans"/>
                <a:cs typeface="Open Sans"/>
              </a:rPr>
              <a:t>Transit Connectivity </a:t>
            </a:r>
            <a:endParaRPr lang="en-US" sz="2800"/>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a:p>
          <a:p>
            <a:pPr marL="471487" lvl="1" indent="0">
              <a:lnSpc>
                <a:spcPct val="90000"/>
              </a:lnSpc>
              <a:buFont typeface="Wingdings" panose="05000000000000000000" pitchFamily="2" charset="2"/>
              <a:buNone/>
              <a:defRPr/>
            </a:pPr>
            <a:endParaRPr lang="en-US" altLang="en-US" sz="1800"/>
          </a:p>
        </p:txBody>
      </p:sp>
      <p:sp>
        <p:nvSpPr>
          <p:cNvPr id="10" name="Rectangle 9">
            <a:extLst>
              <a:ext uri="{FF2B5EF4-FFF2-40B4-BE49-F238E27FC236}">
                <a16:creationId xmlns:a16="http://schemas.microsoft.com/office/drawing/2014/main" id="{7B3AB73B-B1AF-4703-8A82-068798C4110F}"/>
              </a:ext>
            </a:extLst>
          </p:cNvPr>
          <p:cNvSpPr/>
          <p:nvPr/>
        </p:nvSpPr>
        <p:spPr>
          <a:xfrm>
            <a:off x="152918" y="1210691"/>
            <a:ext cx="3852943" cy="5237011"/>
          </a:xfrm>
          <a:prstGeom prst="rect">
            <a:avLst/>
          </a:prstGeom>
        </p:spPr>
        <p:txBody>
          <a:bodyPr wrap="square" lIns="91440" tIns="45720" rIns="91440" bIns="45720" anchor="t">
            <a:spAutoFit/>
          </a:bodyPr>
          <a:lstStyle/>
          <a:p>
            <a:pPr>
              <a:lnSpc>
                <a:spcPct val="120000"/>
              </a:lnSpc>
              <a:spcBef>
                <a:spcPts val="200"/>
              </a:spcBef>
            </a:pPr>
            <a:endParaRPr lang="en-US" sz="1400"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200"/>
              </a:spcBef>
            </a:pPr>
            <a:r>
              <a:rPr lang="en-US" sz="1600" b="0" i="0" dirty="0">
                <a:solidFill>
                  <a:srgbClr val="005EB8"/>
                </a:solidFill>
                <a:effectLst/>
                <a:latin typeface="Open Sans"/>
                <a:ea typeface="Open Sans"/>
                <a:cs typeface="Open Sans"/>
              </a:rPr>
              <a:t>The </a:t>
            </a:r>
            <a:r>
              <a:rPr lang="en-US" sz="1600" dirty="0">
                <a:solidFill>
                  <a:srgbClr val="005EB8"/>
                </a:solidFill>
                <a:latin typeface="Open Sans"/>
                <a:ea typeface="Open Sans"/>
                <a:cs typeface="Open Sans"/>
              </a:rPr>
              <a:t>Transit Connectivity</a:t>
            </a:r>
            <a:r>
              <a:rPr lang="en-US" sz="1600" b="0" i="0" dirty="0">
                <a:solidFill>
                  <a:srgbClr val="005EB8"/>
                </a:solidFill>
                <a:effectLst/>
                <a:latin typeface="Open Sans"/>
                <a:ea typeface="Open Sans"/>
                <a:cs typeface="Open Sans"/>
              </a:rPr>
              <a:t> Map includes </a:t>
            </a:r>
            <a:r>
              <a:rPr lang="en-US" sz="1600" b="1" dirty="0">
                <a:solidFill>
                  <a:srgbClr val="005EB8"/>
                </a:solidFill>
                <a:latin typeface="Open Sans"/>
                <a:ea typeface="Open Sans"/>
                <a:cs typeface="Open Sans"/>
              </a:rPr>
              <a:t>existing bus routes and potential  bus or transit connections </a:t>
            </a:r>
            <a:r>
              <a:rPr lang="en-US" sz="1600" dirty="0">
                <a:solidFill>
                  <a:srgbClr val="005EB8"/>
                </a:solidFill>
                <a:latin typeface="Open Sans"/>
                <a:ea typeface="Open Sans"/>
                <a:cs typeface="Open Sans"/>
              </a:rPr>
              <a:t>that serve and connect the following:  </a:t>
            </a:r>
            <a:endParaRPr lang="en-US" sz="1600" b="1" i="0" dirty="0">
              <a:solidFill>
                <a:srgbClr val="005EB8"/>
              </a:solidFill>
              <a:effectLst/>
              <a:latin typeface="Open Sans"/>
              <a:ea typeface="Open Sans"/>
              <a:cs typeface="Open Sans"/>
            </a:endParaRPr>
          </a:p>
          <a:p>
            <a:pPr marL="285750" indent="-285750">
              <a:lnSpc>
                <a:spcPct val="120000"/>
              </a:lnSpc>
              <a:spcBef>
                <a:spcPts val="200"/>
              </a:spcBef>
              <a:buFont typeface="Arial" panose="020B0604020202020204" pitchFamily="34" charset="0"/>
              <a:buChar char="•"/>
            </a:pPr>
            <a:r>
              <a:rPr lang="en-US" sz="1600" dirty="0">
                <a:solidFill>
                  <a:srgbClr val="005EB8"/>
                </a:solidFill>
                <a:latin typeface="Open Sans"/>
                <a:ea typeface="Open Sans"/>
                <a:cs typeface="Open Sans"/>
              </a:rPr>
              <a:t>Small Area Plans</a:t>
            </a:r>
          </a:p>
          <a:p>
            <a:pPr marL="285750" indent="-285750">
              <a:lnSpc>
                <a:spcPct val="120000"/>
              </a:lnSpc>
              <a:spcBef>
                <a:spcPts val="200"/>
              </a:spcBef>
              <a:buFont typeface="Arial" panose="020B0604020202020204" pitchFamily="34" charset="0"/>
              <a:buChar char="•"/>
            </a:pPr>
            <a:r>
              <a:rPr lang="en-US" sz="1600" dirty="0">
                <a:solidFill>
                  <a:srgbClr val="005EB8"/>
                </a:solidFill>
                <a:latin typeface="Open Sans"/>
                <a:ea typeface="Open Sans"/>
                <a:cs typeface="Open Sans"/>
              </a:rPr>
              <a:t>Town Centers</a:t>
            </a:r>
          </a:p>
          <a:p>
            <a:pPr marL="285750" indent="-285750">
              <a:lnSpc>
                <a:spcPct val="120000"/>
              </a:lnSpc>
              <a:spcBef>
                <a:spcPts val="200"/>
              </a:spcBef>
              <a:buFont typeface="Arial" panose="020B0604020202020204" pitchFamily="34" charset="0"/>
              <a:buChar char="•"/>
            </a:pPr>
            <a:r>
              <a:rPr lang="en-US" sz="1600" dirty="0">
                <a:solidFill>
                  <a:srgbClr val="005EB8"/>
                </a:solidFill>
                <a:latin typeface="Open Sans"/>
                <a:ea typeface="Open Sans"/>
                <a:cs typeface="Open Sans"/>
              </a:rPr>
              <a:t>Activity Centers</a:t>
            </a:r>
          </a:p>
          <a:p>
            <a:pPr marL="285750" indent="-285750">
              <a:lnSpc>
                <a:spcPct val="120000"/>
              </a:lnSpc>
              <a:spcBef>
                <a:spcPts val="200"/>
              </a:spcBef>
              <a:buFont typeface="Arial" panose="020B0604020202020204" pitchFamily="34" charset="0"/>
              <a:buChar char="•"/>
            </a:pPr>
            <a:r>
              <a:rPr lang="en-US" sz="1600" dirty="0">
                <a:solidFill>
                  <a:srgbClr val="005EB8"/>
                </a:solidFill>
                <a:latin typeface="Open Sans"/>
                <a:ea typeface="Open Sans"/>
                <a:cs typeface="Open Sans"/>
              </a:rPr>
              <a:t>Redevelopment Corridors</a:t>
            </a:r>
            <a:endParaRPr lang="en-US" sz="1600" dirty="0">
              <a:solidFill>
                <a:srgbClr val="005EB8"/>
              </a:solidFill>
              <a:latin typeface="Open Sans" panose="020B0606030504020204" pitchFamily="34" charset="0"/>
              <a:ea typeface="Open Sans"/>
              <a:cs typeface="Open Sans"/>
            </a:endParaRPr>
          </a:p>
          <a:p>
            <a:pPr marL="285750" indent="-285750">
              <a:lnSpc>
                <a:spcPct val="120000"/>
              </a:lnSpc>
              <a:spcBef>
                <a:spcPts val="200"/>
              </a:spcBef>
              <a:buFont typeface="Arial" panose="020B0604020202020204" pitchFamily="34" charset="0"/>
              <a:buChar char="•"/>
            </a:pPr>
            <a:endParaRPr 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200"/>
              </a:spcBef>
            </a:pPr>
            <a:r>
              <a:rPr lang="en-US" sz="1600" b="1" dirty="0">
                <a:solidFill>
                  <a:srgbClr val="005EB8"/>
                </a:solidFill>
                <a:latin typeface="Open Sans"/>
                <a:ea typeface="Open Sans"/>
                <a:cs typeface="Open Sans"/>
              </a:rPr>
              <a:t>The feasibility of these transit routes are based on the availability of </a:t>
            </a:r>
            <a:r>
              <a:rPr lang="en-US" sz="1600" b="1" dirty="0" err="1">
                <a:solidFill>
                  <a:srgbClr val="005EB8"/>
                </a:solidFill>
                <a:latin typeface="Open Sans"/>
                <a:ea typeface="Open Sans"/>
                <a:cs typeface="Open Sans"/>
              </a:rPr>
              <a:t>OmniRide</a:t>
            </a:r>
            <a:r>
              <a:rPr lang="en-US" sz="1600" b="1" dirty="0">
                <a:solidFill>
                  <a:srgbClr val="005EB8"/>
                </a:solidFill>
                <a:latin typeface="Open Sans"/>
                <a:ea typeface="Open Sans"/>
                <a:cs typeface="Open Sans"/>
              </a:rPr>
              <a:t> and other transit services in the near future.</a:t>
            </a:r>
            <a:endParaRPr lang="en-US" sz="1600" b="1" dirty="0">
              <a:solidFill>
                <a:srgbClr val="005EB8"/>
              </a:solidFill>
              <a:latin typeface="Open Sans" panose="020B0606030504020204" pitchFamily="34" charset="0"/>
              <a:ea typeface="Open Sans"/>
              <a:cs typeface="Open Sans"/>
            </a:endParaRPr>
          </a:p>
          <a:p>
            <a:pPr marL="285750" indent="-285750">
              <a:lnSpc>
                <a:spcPct val="120000"/>
              </a:lnSpc>
              <a:buFont typeface="Arial" panose="020B0604020202020204" pitchFamily="34" charset="0"/>
              <a:buChar char="•"/>
            </a:pPr>
            <a:endParaRPr lang="en-US" sz="1600" b="0" i="0" dirty="0">
              <a:solidFill>
                <a:srgbClr val="005EB8"/>
              </a:solidFill>
              <a:effectLst/>
              <a:latin typeface="Open Sans" panose="020B0606030504020204" pitchFamily="34" charset="0"/>
            </a:endParaRPr>
          </a:p>
          <a:p>
            <a:pPr>
              <a:lnSpc>
                <a:spcPct val="120000"/>
              </a:lnSpc>
            </a:pPr>
            <a:endParaRPr lang="en-US" sz="1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4">
            <a:extLst>
              <a:ext uri="{FF2B5EF4-FFF2-40B4-BE49-F238E27FC236}">
                <a16:creationId xmlns:a16="http://schemas.microsoft.com/office/drawing/2014/main" id="{F285D76C-431F-CF60-2A74-492A51733CBF}"/>
              </a:ext>
            </a:extLst>
          </p:cNvPr>
          <p:cNvPicPr>
            <a:picLocks noChangeAspect="1"/>
          </p:cNvPicPr>
          <p:nvPr/>
        </p:nvPicPr>
        <p:blipFill rotWithShape="1">
          <a:blip r:embed="rId3"/>
          <a:srcRect l="16986" t="10358" r="60530" b="17903"/>
          <a:stretch/>
        </p:blipFill>
        <p:spPr>
          <a:xfrm>
            <a:off x="4234527" y="1127134"/>
            <a:ext cx="4600744" cy="5657039"/>
          </a:xfrm>
          <a:prstGeom prst="rect">
            <a:avLst/>
          </a:prstGeom>
        </p:spPr>
      </p:pic>
    </p:spTree>
    <p:extLst>
      <p:ext uri="{BB962C8B-B14F-4D97-AF65-F5344CB8AC3E}">
        <p14:creationId xmlns:p14="http://schemas.microsoft.com/office/powerpoint/2010/main" val="1713981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p:txBody>
          <a:bodyPr/>
          <a:lstStyle/>
          <a:p>
            <a:fld id="{17DD336F-4D98-054F-B475-E0C8EAAB90EF}" type="slidenum">
              <a:rPr lang="en-US" smtClean="0"/>
              <a:pPr/>
              <a:t>29</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Mobility Chapter – Draft Policies</a:t>
            </a:r>
          </a:p>
        </p:txBody>
      </p:sp>
      <p:sp>
        <p:nvSpPr>
          <p:cNvPr id="5" name="Content Placeholder 4">
            <a:extLst>
              <a:ext uri="{FF2B5EF4-FFF2-40B4-BE49-F238E27FC236}">
                <a16:creationId xmlns:a16="http://schemas.microsoft.com/office/drawing/2014/main" id="{654EB379-DB9B-4EF4-AC67-17DFE346DAE7}"/>
              </a:ext>
            </a:extLst>
          </p:cNvPr>
          <p:cNvSpPr>
            <a:spLocks noGrp="1"/>
          </p:cNvSpPr>
          <p:nvPr>
            <p:ph idx="1"/>
          </p:nvPr>
        </p:nvSpPr>
        <p:spPr>
          <a:xfrm>
            <a:off x="114299" y="1514176"/>
            <a:ext cx="8658226" cy="5057774"/>
          </a:xfrm>
          <a:ln>
            <a:noFill/>
          </a:ln>
        </p:spPr>
        <p:txBody>
          <a:bodyPr>
            <a:normAutofit lnSpcReduction="10000"/>
          </a:bodyPr>
          <a:lstStyle/>
          <a:p>
            <a:pPr marL="0" marR="0" indent="0">
              <a:lnSpc>
                <a:spcPct val="120000"/>
              </a:lnSpc>
              <a:spcBef>
                <a:spcPts val="0"/>
              </a:spcBef>
              <a:spcAft>
                <a:spcPts val="960"/>
              </a:spcAft>
              <a:buNone/>
            </a:pPr>
            <a:r>
              <a:rPr lang="en-US" sz="1400" b="1" dirty="0">
                <a:effectLst/>
                <a:latin typeface="Open Sans" panose="020B0606030504020204" pitchFamily="34" charset="0"/>
                <a:ea typeface="Calibri" panose="020F0502020204030204" pitchFamily="34" charset="0"/>
                <a:cs typeface="Times New Roman" panose="02020603050405020304" pitchFamily="18" charset="0"/>
              </a:rPr>
              <a:t>Mobility Policies</a:t>
            </a:r>
            <a:r>
              <a:rPr lang="en-US" sz="1400" dirty="0">
                <a:effectLst/>
                <a:latin typeface="Open Sans" panose="020B0606030504020204" pitchFamily="34" charset="0"/>
                <a:ea typeface="Calibri" panose="020F0502020204030204" pitchFamily="34" charset="0"/>
                <a:cs typeface="Times New Roman" panose="02020603050405020304" pitchFamily="18" charset="0"/>
              </a:rPr>
              <a:t> – As part of the Mobility Chapter update, all policies will be titled “Mobility Policies” and the various Mobility action strategies related to the </a:t>
            </a:r>
            <a:r>
              <a:rPr lang="en-US" sz="1400" dirty="0">
                <a:latin typeface="Open Sans" panose="020B0606030504020204" pitchFamily="34" charset="0"/>
                <a:ea typeface="Calibri" panose="020F0502020204030204" pitchFamily="34" charset="0"/>
                <a:cs typeface="Times New Roman" panose="02020603050405020304" pitchFamily="18" charset="0"/>
              </a:rPr>
              <a:t>M</a:t>
            </a:r>
            <a:r>
              <a:rPr lang="en-US" sz="1400" dirty="0">
                <a:effectLst/>
                <a:latin typeface="Open Sans" panose="020B0606030504020204" pitchFamily="34" charset="0"/>
                <a:ea typeface="Calibri" panose="020F0502020204030204" pitchFamily="34" charset="0"/>
                <a:cs typeface="Times New Roman" panose="02020603050405020304" pitchFamily="18" charset="0"/>
              </a:rPr>
              <a:t>obility areas will fall under one or more of the Mobility Policies.</a:t>
            </a:r>
          </a:p>
          <a:p>
            <a:pPr marL="0" marR="0" indent="0">
              <a:lnSpc>
                <a:spcPct val="120000"/>
              </a:lnSpc>
              <a:spcBef>
                <a:spcPts val="0"/>
              </a:spcBef>
              <a:spcAft>
                <a:spcPts val="960"/>
              </a:spcAft>
              <a:buNone/>
            </a:pPr>
            <a:r>
              <a:rPr lang="en-US" sz="1400" dirty="0">
                <a:latin typeface="Calibri" panose="020F0502020204030204" pitchFamily="34" charset="0"/>
                <a:ea typeface="Calibri" panose="020F0502020204030204" pitchFamily="34" charset="0"/>
                <a:cs typeface="Times New Roman" panose="02020603050405020304" pitchFamily="18" charset="0"/>
              </a:rPr>
              <a:t>The draft policies focus on the following:</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Safety for all modes</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Equity and access</a:t>
            </a:r>
          </a:p>
          <a:p>
            <a:pPr marL="685800" lvl="1" indent="-228600">
              <a:lnSpc>
                <a:spcPct val="120000"/>
              </a:lnSpc>
              <a:spcAft>
                <a:spcPts val="960"/>
              </a:spcAft>
              <a:buFont typeface="+mj-lt"/>
              <a:buAutoNum type="arabicPeriod"/>
            </a:pPr>
            <a:r>
              <a:rPr lang="en-US" sz="1200" b="1" dirty="0">
                <a:highlight>
                  <a:srgbClr val="FFFF00"/>
                </a:highlight>
                <a:latin typeface="Open Sans" panose="020B0606030504020204" pitchFamily="34" charset="0"/>
                <a:ea typeface="Calibri" panose="020F0502020204030204" pitchFamily="34" charset="0"/>
                <a:cs typeface="Times New Roman" panose="02020603050405020304" pitchFamily="18" charset="0"/>
              </a:rPr>
              <a:t>Sustainability and resiliency</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Maximizing project cost effectiveness</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Enhancing and expanding the transit network </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Changing mobility trends</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Increasing mobility options</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Capacity enhancements and innovative improvements</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Providing a diverse mix of trail types and experiences </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 Promoting a greater sense of community and to enhance regional trail connectivity</a:t>
            </a:r>
          </a:p>
          <a:p>
            <a:pPr marL="685800" lvl="1" indent="-228600">
              <a:lnSpc>
                <a:spcPct val="120000"/>
              </a:lnSpc>
              <a:spcAft>
                <a:spcPts val="960"/>
              </a:spcAft>
              <a:buFont typeface="+mj-lt"/>
              <a:buAutoNum type="arabicPeriod"/>
            </a:pPr>
            <a:r>
              <a:rPr lang="en-US" sz="1200" dirty="0">
                <a:latin typeface="Open Sans" panose="020B0606030504020204" pitchFamily="34" charset="0"/>
                <a:ea typeface="Calibri" panose="020F0502020204030204" pitchFamily="34" charset="0"/>
                <a:cs typeface="Times New Roman" panose="02020603050405020304" pitchFamily="18" charset="0"/>
              </a:rPr>
              <a:t> Balancing recreational trail development and maintenance of projects </a:t>
            </a:r>
          </a:p>
          <a:p>
            <a:pPr marL="0" marR="0" indent="0">
              <a:lnSpc>
                <a:spcPct val="120000"/>
              </a:lnSpc>
              <a:spcBef>
                <a:spcPts val="0"/>
              </a:spcBef>
              <a:spcAft>
                <a:spcPts val="960"/>
              </a:spcAft>
              <a:buNone/>
            </a:pPr>
            <a:endParaRPr lang="en-US" sz="1100" dirty="0">
              <a:latin typeface="Open Sans" panose="020B0606030504020204" pitchFamily="34" charset="0"/>
              <a:ea typeface="Calibri" panose="020F0502020204030204" pitchFamily="34" charset="0"/>
              <a:cs typeface="Times New Roman" panose="02020603050405020304" pitchFamily="18" charset="0"/>
            </a:endParaRPr>
          </a:p>
          <a:p>
            <a:pPr marL="228600" marR="0" indent="-228600">
              <a:lnSpc>
                <a:spcPct val="120000"/>
              </a:lnSpc>
              <a:spcBef>
                <a:spcPts val="0"/>
              </a:spcBef>
              <a:spcAft>
                <a:spcPts val="960"/>
              </a:spcAft>
              <a:buFont typeface="+mj-lt"/>
              <a:buAutoNum type="arabicPeriod"/>
            </a:pPr>
            <a:endParaRPr lang="en-US" sz="1100" dirty="0">
              <a:latin typeface="Open Sans" panose="020B06060305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233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398C54-E8E0-4152-BD6D-D407A1F7DFBA}"/>
              </a:ext>
            </a:extLst>
          </p:cNvPr>
          <p:cNvPicPr>
            <a:picLocks noChangeAspect="1"/>
          </p:cNvPicPr>
          <p:nvPr/>
        </p:nvPicPr>
        <p:blipFill>
          <a:blip r:embed="rId2"/>
          <a:stretch>
            <a:fillRect/>
          </a:stretch>
        </p:blipFill>
        <p:spPr>
          <a:xfrm>
            <a:off x="6632666" y="4806515"/>
            <a:ext cx="2322646" cy="1579716"/>
          </a:xfrm>
          <a:prstGeom prst="rect">
            <a:avLst/>
          </a:prstGeom>
          <a:ln>
            <a:solidFill>
              <a:schemeClr val="tx1"/>
            </a:solidFill>
          </a:ln>
        </p:spPr>
      </p:pic>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77263"/>
            <a:ext cx="417516" cy="377825"/>
          </a:xfrm>
        </p:spPr>
        <p:txBody>
          <a:bodyPr/>
          <a:lstStyle/>
          <a:p>
            <a:fld id="{17DD336F-4D98-054F-B475-E0C8EAAB90EF}" type="slidenum">
              <a:rPr lang="en-US" smtClean="0"/>
              <a:pPr/>
              <a:t>3</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80242" y="216201"/>
            <a:ext cx="8212016" cy="771957"/>
          </a:xfrm>
        </p:spPr>
        <p:txBody>
          <a:bodyPr>
            <a:noAutofit/>
          </a:bodyPr>
          <a:lstStyle/>
          <a:p>
            <a:r>
              <a:rPr lang="en-US" sz="2400" dirty="0"/>
              <a:t>WHAT DO WE DO?</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6" name="Rectangle 5">
            <a:extLst>
              <a:ext uri="{FF2B5EF4-FFF2-40B4-BE49-F238E27FC236}">
                <a16:creationId xmlns:a16="http://schemas.microsoft.com/office/drawing/2014/main" id="{2FCF1AEA-E95C-4267-9F5D-F50A0109E46A}"/>
              </a:ext>
            </a:extLst>
          </p:cNvPr>
          <p:cNvSpPr/>
          <p:nvPr/>
        </p:nvSpPr>
        <p:spPr>
          <a:xfrm>
            <a:off x="96848" y="4235485"/>
            <a:ext cx="4572000" cy="2394245"/>
          </a:xfrm>
          <a:prstGeom prst="rect">
            <a:avLst/>
          </a:prstGeom>
        </p:spPr>
        <p:txBody>
          <a:bodyPr>
            <a:spAutoFit/>
          </a:bodyPr>
          <a:lstStyle/>
          <a:p>
            <a:pPr>
              <a:lnSpc>
                <a:spcPct val="120000"/>
              </a:lnSpc>
              <a:spcAft>
                <a:spcPts val="200"/>
              </a:spcAft>
            </a:pPr>
            <a:r>
              <a:rPr lang="en-US" altLang="en-US" sz="1400" b="1" u="sng" dirty="0">
                <a:solidFill>
                  <a:srgbClr val="005EB8"/>
                </a:solidFill>
                <a:cs typeface="Calibri" panose="020F0502020204030204" pitchFamily="34" charset="0"/>
              </a:rPr>
              <a:t>How did we do it? History of Bond Referendums </a:t>
            </a:r>
          </a:p>
          <a:p>
            <a:pPr>
              <a:lnSpc>
                <a:spcPct val="120000"/>
              </a:lnSpc>
              <a:spcAft>
                <a:spcPts val="200"/>
              </a:spcAft>
            </a:pPr>
            <a:r>
              <a:rPr lang="en-US" altLang="en-US" sz="1400" b="1" dirty="0">
                <a:solidFill>
                  <a:srgbClr val="005EB8"/>
                </a:solidFill>
                <a:cs typeface="Calibri" panose="020F0502020204030204" pitchFamily="34" charset="0"/>
              </a:rPr>
              <a:t>1988 Road Bond </a:t>
            </a:r>
            <a:r>
              <a:rPr lang="en-US" altLang="en-US" sz="1400" dirty="0">
                <a:solidFill>
                  <a:srgbClr val="005EB8"/>
                </a:solidFill>
                <a:cs typeface="Calibri" panose="020F0502020204030204" pitchFamily="34" charset="0"/>
              </a:rPr>
              <a:t>- $66M (60% approval)</a:t>
            </a:r>
          </a:p>
          <a:p>
            <a:pPr>
              <a:lnSpc>
                <a:spcPct val="120000"/>
              </a:lnSpc>
              <a:spcAft>
                <a:spcPts val="200"/>
              </a:spcAft>
            </a:pPr>
            <a:r>
              <a:rPr lang="en-US" altLang="en-US" sz="1400" b="1" dirty="0">
                <a:solidFill>
                  <a:srgbClr val="005EB8"/>
                </a:solidFill>
                <a:cs typeface="Calibri" panose="020F0502020204030204" pitchFamily="34" charset="0"/>
              </a:rPr>
              <a:t>1990 Road Bond </a:t>
            </a:r>
            <a:r>
              <a:rPr lang="en-US" altLang="en-US" sz="1400" dirty="0">
                <a:solidFill>
                  <a:srgbClr val="005EB8"/>
                </a:solidFill>
                <a:cs typeface="Calibri" panose="020F0502020204030204" pitchFamily="34" charset="0"/>
              </a:rPr>
              <a:t>- $43M (65% approval)</a:t>
            </a:r>
          </a:p>
          <a:p>
            <a:pPr>
              <a:lnSpc>
                <a:spcPct val="120000"/>
              </a:lnSpc>
              <a:spcAft>
                <a:spcPts val="200"/>
              </a:spcAft>
            </a:pPr>
            <a:r>
              <a:rPr lang="en-US" altLang="en-US" sz="1400" b="1" dirty="0">
                <a:solidFill>
                  <a:srgbClr val="005EB8"/>
                </a:solidFill>
                <a:cs typeface="Calibri" panose="020F0502020204030204" pitchFamily="34" charset="0"/>
              </a:rPr>
              <a:t>1994 Road Bond </a:t>
            </a:r>
            <a:r>
              <a:rPr lang="en-US" altLang="en-US" sz="1400" dirty="0">
                <a:solidFill>
                  <a:srgbClr val="005EB8"/>
                </a:solidFill>
                <a:cs typeface="Calibri" panose="020F0502020204030204" pitchFamily="34" charset="0"/>
              </a:rPr>
              <a:t>- $17.9M (61% approval)</a:t>
            </a:r>
          </a:p>
          <a:p>
            <a:pPr>
              <a:lnSpc>
                <a:spcPct val="120000"/>
              </a:lnSpc>
              <a:spcAft>
                <a:spcPts val="200"/>
              </a:spcAft>
            </a:pPr>
            <a:r>
              <a:rPr lang="en-US" altLang="en-US" sz="1400" b="1" dirty="0">
                <a:solidFill>
                  <a:srgbClr val="005EB8"/>
                </a:solidFill>
                <a:cs typeface="Calibri" panose="020F0502020204030204" pitchFamily="34" charset="0"/>
              </a:rPr>
              <a:t>1998 Road Bond </a:t>
            </a:r>
            <a:r>
              <a:rPr lang="en-US" altLang="en-US" sz="1400" dirty="0">
                <a:solidFill>
                  <a:srgbClr val="005EB8"/>
                </a:solidFill>
                <a:cs typeface="Calibri" panose="020F0502020204030204" pitchFamily="34" charset="0"/>
              </a:rPr>
              <a:t>- $42.7M (61% approval)</a:t>
            </a:r>
          </a:p>
          <a:p>
            <a:pPr>
              <a:lnSpc>
                <a:spcPct val="120000"/>
              </a:lnSpc>
              <a:spcAft>
                <a:spcPts val="200"/>
              </a:spcAft>
            </a:pPr>
            <a:r>
              <a:rPr lang="en-US" altLang="en-US" sz="1400" b="1" dirty="0">
                <a:solidFill>
                  <a:srgbClr val="005EB8"/>
                </a:solidFill>
                <a:cs typeface="Calibri" panose="020F0502020204030204" pitchFamily="34" charset="0"/>
              </a:rPr>
              <a:t>2002 Road Bond </a:t>
            </a:r>
            <a:r>
              <a:rPr lang="en-US" altLang="en-US" sz="1400" dirty="0">
                <a:solidFill>
                  <a:srgbClr val="005EB8"/>
                </a:solidFill>
                <a:cs typeface="Calibri" panose="020F0502020204030204" pitchFamily="34" charset="0"/>
              </a:rPr>
              <a:t>- $86.7M (68% approval)</a:t>
            </a:r>
          </a:p>
          <a:p>
            <a:pPr>
              <a:lnSpc>
                <a:spcPct val="120000"/>
              </a:lnSpc>
              <a:spcAft>
                <a:spcPts val="200"/>
              </a:spcAft>
            </a:pPr>
            <a:r>
              <a:rPr lang="en-US" altLang="en-US" sz="1400" b="1" dirty="0">
                <a:solidFill>
                  <a:srgbClr val="005EB8"/>
                </a:solidFill>
                <a:cs typeface="Calibri" panose="020F0502020204030204" pitchFamily="34" charset="0"/>
              </a:rPr>
              <a:t>2006 Road Bond </a:t>
            </a:r>
            <a:r>
              <a:rPr lang="en-US" altLang="en-US" sz="1400" dirty="0">
                <a:solidFill>
                  <a:srgbClr val="005EB8"/>
                </a:solidFill>
                <a:cs typeface="Calibri" panose="020F0502020204030204" pitchFamily="34" charset="0"/>
              </a:rPr>
              <a:t>- $300M (82% approval</a:t>
            </a:r>
            <a:r>
              <a:rPr lang="en-US" altLang="en-US" sz="1600" dirty="0">
                <a:solidFill>
                  <a:srgbClr val="005EB8"/>
                </a:solidFill>
                <a:cs typeface="Calibri" panose="020F0502020204030204" pitchFamily="34" charset="0"/>
              </a:rPr>
              <a:t>)</a:t>
            </a:r>
          </a:p>
          <a:p>
            <a:pPr>
              <a:lnSpc>
                <a:spcPct val="120000"/>
              </a:lnSpc>
              <a:spcAft>
                <a:spcPts val="200"/>
              </a:spcAft>
            </a:pPr>
            <a:r>
              <a:rPr lang="en-US" altLang="en-US" sz="1600" b="1" dirty="0">
                <a:solidFill>
                  <a:srgbClr val="005EB8"/>
                </a:solidFill>
                <a:cs typeface="Calibri" panose="020F0502020204030204" pitchFamily="34" charset="0"/>
              </a:rPr>
              <a:t>2019 Mobility Bond </a:t>
            </a:r>
            <a:r>
              <a:rPr lang="en-US" altLang="en-US" sz="1600" dirty="0">
                <a:solidFill>
                  <a:srgbClr val="005EB8"/>
                </a:solidFill>
                <a:cs typeface="Calibri" panose="020F0502020204030204" pitchFamily="34" charset="0"/>
              </a:rPr>
              <a:t>- $355M (73% approval)</a:t>
            </a:r>
          </a:p>
        </p:txBody>
      </p:sp>
      <p:sp>
        <p:nvSpPr>
          <p:cNvPr id="12" name="Rectangle 11">
            <a:extLst>
              <a:ext uri="{FF2B5EF4-FFF2-40B4-BE49-F238E27FC236}">
                <a16:creationId xmlns:a16="http://schemas.microsoft.com/office/drawing/2014/main" id="{F5EE0F2D-1C77-40A9-9751-F4EB66A1F945}"/>
              </a:ext>
            </a:extLst>
          </p:cNvPr>
          <p:cNvSpPr/>
          <p:nvPr/>
        </p:nvSpPr>
        <p:spPr>
          <a:xfrm>
            <a:off x="-2" y="1180972"/>
            <a:ext cx="4217761" cy="3027239"/>
          </a:xfrm>
          <a:prstGeom prst="rect">
            <a:avLst/>
          </a:prstGeom>
        </p:spPr>
        <p:txBody>
          <a:bodyPr wrap="square">
            <a:spAutoFit/>
          </a:bodyPr>
          <a:lstStyle/>
          <a:p>
            <a:pPr>
              <a:lnSpc>
                <a:spcPct val="120000"/>
              </a:lnSpc>
            </a:pPr>
            <a:r>
              <a:rPr lang="en-US" altLang="en-US" sz="1600" b="1" dirty="0">
                <a:solidFill>
                  <a:srgbClr val="005EB8"/>
                </a:solidFill>
                <a:cs typeface="Calibri" panose="020F0502020204030204" pitchFamily="34" charset="0"/>
              </a:rPr>
              <a:t>PWC DOT implements various multi-modal projects and considers all transportation modes to include the following examples:</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Roadway</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Intersection</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Interchange</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Sidewalk/Trails</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Commuter Parking/Garage</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Transit related improvements </a:t>
            </a:r>
          </a:p>
          <a:p>
            <a:pPr marL="285750" indent="-285750">
              <a:lnSpc>
                <a:spcPct val="120000"/>
              </a:lnSpc>
              <a:buFont typeface="Arial" panose="020B0604020202020204" pitchFamily="34" charset="0"/>
              <a:buChar char="•"/>
            </a:pPr>
            <a:r>
              <a:rPr lang="en-US" altLang="en-US" sz="1600" dirty="0">
                <a:solidFill>
                  <a:srgbClr val="005EB8"/>
                </a:solidFill>
                <a:cs typeface="Calibri" panose="020F0502020204030204" pitchFamily="34" charset="0"/>
              </a:rPr>
              <a:t>Traffic safety related improvements</a:t>
            </a:r>
            <a:endParaRPr lang="en-US" altLang="en-US" sz="2000" dirty="0">
              <a:solidFill>
                <a:srgbClr val="005EB8"/>
              </a:solidFill>
              <a:cs typeface="Calibri" panose="020F0502020204030204" pitchFamily="34" charset="0"/>
            </a:endParaRPr>
          </a:p>
        </p:txBody>
      </p:sp>
      <p:pic>
        <p:nvPicPr>
          <p:cNvPr id="10" name="Picture 9">
            <a:extLst>
              <a:ext uri="{FF2B5EF4-FFF2-40B4-BE49-F238E27FC236}">
                <a16:creationId xmlns:a16="http://schemas.microsoft.com/office/drawing/2014/main" id="{9B81121B-54F1-4A0B-9897-DDF0BFFDF686}"/>
              </a:ext>
            </a:extLst>
          </p:cNvPr>
          <p:cNvPicPr>
            <a:picLocks noChangeAspect="1"/>
          </p:cNvPicPr>
          <p:nvPr/>
        </p:nvPicPr>
        <p:blipFill>
          <a:blip r:embed="rId3"/>
          <a:stretch>
            <a:fillRect/>
          </a:stretch>
        </p:blipFill>
        <p:spPr>
          <a:xfrm>
            <a:off x="6632666" y="1241988"/>
            <a:ext cx="2358838" cy="1702184"/>
          </a:xfrm>
          <a:prstGeom prst="rect">
            <a:avLst/>
          </a:prstGeom>
          <a:ln w="9525">
            <a:solidFill>
              <a:schemeClr val="tx1"/>
            </a:solidFill>
          </a:ln>
        </p:spPr>
      </p:pic>
      <p:pic>
        <p:nvPicPr>
          <p:cNvPr id="13" name="Picture 12">
            <a:extLst>
              <a:ext uri="{FF2B5EF4-FFF2-40B4-BE49-F238E27FC236}">
                <a16:creationId xmlns:a16="http://schemas.microsoft.com/office/drawing/2014/main" id="{AD654BEB-7FC5-4F5E-A064-CC359428F07D}"/>
              </a:ext>
            </a:extLst>
          </p:cNvPr>
          <p:cNvPicPr>
            <a:picLocks noChangeAspect="1"/>
          </p:cNvPicPr>
          <p:nvPr/>
        </p:nvPicPr>
        <p:blipFill>
          <a:blip r:embed="rId4"/>
          <a:stretch>
            <a:fillRect/>
          </a:stretch>
        </p:blipFill>
        <p:spPr>
          <a:xfrm>
            <a:off x="6632666" y="3028359"/>
            <a:ext cx="2358838" cy="1702184"/>
          </a:xfrm>
          <a:prstGeom prst="rect">
            <a:avLst/>
          </a:prstGeom>
          <a:ln w="9525">
            <a:solidFill>
              <a:schemeClr val="tx1"/>
            </a:solidFill>
          </a:ln>
        </p:spPr>
      </p:pic>
      <p:pic>
        <p:nvPicPr>
          <p:cNvPr id="5" name="Picture 4">
            <a:extLst>
              <a:ext uri="{FF2B5EF4-FFF2-40B4-BE49-F238E27FC236}">
                <a16:creationId xmlns:a16="http://schemas.microsoft.com/office/drawing/2014/main" id="{0C461269-7CED-47AF-BF39-C064227EA541}"/>
              </a:ext>
            </a:extLst>
          </p:cNvPr>
          <p:cNvPicPr>
            <a:picLocks noChangeAspect="1"/>
          </p:cNvPicPr>
          <p:nvPr/>
        </p:nvPicPr>
        <p:blipFill>
          <a:blip r:embed="rId5"/>
          <a:stretch>
            <a:fillRect/>
          </a:stretch>
        </p:blipFill>
        <p:spPr>
          <a:xfrm>
            <a:off x="4217760" y="1241989"/>
            <a:ext cx="2323066" cy="1702184"/>
          </a:xfrm>
          <a:prstGeom prst="rect">
            <a:avLst/>
          </a:prstGeom>
          <a:ln>
            <a:solidFill>
              <a:schemeClr val="tx1"/>
            </a:solidFill>
          </a:ln>
        </p:spPr>
      </p:pic>
      <p:pic>
        <p:nvPicPr>
          <p:cNvPr id="5124" name="Picture 4" descr="Image result for prince william county road widening&quot;">
            <a:extLst>
              <a:ext uri="{FF2B5EF4-FFF2-40B4-BE49-F238E27FC236}">
                <a16:creationId xmlns:a16="http://schemas.microsoft.com/office/drawing/2014/main" id="{59A077D8-8CE4-440D-889A-EE66DCCF5D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758" y="4806515"/>
            <a:ext cx="2323067" cy="15961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321669-4FD4-4DCD-87CB-9CD5D5589EA7}"/>
              </a:ext>
            </a:extLst>
          </p:cNvPr>
          <p:cNvPicPr>
            <a:picLocks noChangeAspect="1"/>
          </p:cNvPicPr>
          <p:nvPr/>
        </p:nvPicPr>
        <p:blipFill>
          <a:blip r:embed="rId7"/>
          <a:stretch>
            <a:fillRect/>
          </a:stretch>
        </p:blipFill>
        <p:spPr>
          <a:xfrm>
            <a:off x="4217760" y="2993435"/>
            <a:ext cx="2323066" cy="1737108"/>
          </a:xfrm>
          <a:prstGeom prst="rect">
            <a:avLst/>
          </a:prstGeom>
        </p:spPr>
      </p:pic>
    </p:spTree>
    <p:extLst>
      <p:ext uri="{BB962C8B-B14F-4D97-AF65-F5344CB8AC3E}">
        <p14:creationId xmlns:p14="http://schemas.microsoft.com/office/powerpoint/2010/main" val="1216854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670611" y="6480175"/>
            <a:ext cx="417516" cy="377825"/>
          </a:xfrm>
        </p:spPr>
        <p:txBody>
          <a:bodyPr/>
          <a:lstStyle/>
          <a:p>
            <a:fld id="{17DD336F-4D98-054F-B475-E0C8EAAB90EF}" type="slidenum">
              <a:rPr lang="en-US" smtClean="0"/>
              <a:pPr/>
              <a:t>30</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Mobility Chapter – Draft Policies</a:t>
            </a:r>
          </a:p>
        </p:txBody>
      </p:sp>
      <p:sp>
        <p:nvSpPr>
          <p:cNvPr id="9" name="TextBox 8">
            <a:extLst>
              <a:ext uri="{FF2B5EF4-FFF2-40B4-BE49-F238E27FC236}">
                <a16:creationId xmlns:a16="http://schemas.microsoft.com/office/drawing/2014/main" id="{372910EA-5BF1-4EAD-9B61-C2A28C3A656C}"/>
              </a:ext>
            </a:extLst>
          </p:cNvPr>
          <p:cNvSpPr txBox="1"/>
          <p:nvPr/>
        </p:nvSpPr>
        <p:spPr>
          <a:xfrm>
            <a:off x="92389" y="1214466"/>
            <a:ext cx="8578222" cy="870751"/>
          </a:xfrm>
          <a:prstGeom prst="rect">
            <a:avLst/>
          </a:prstGeom>
          <a:noFill/>
        </p:spPr>
        <p:txBody>
          <a:bodyPr wrap="square">
            <a:spAutoFit/>
          </a:bodyPr>
          <a:lstStyle/>
          <a:p>
            <a:pPr marL="0" marR="0">
              <a:lnSpc>
                <a:spcPct val="107000"/>
              </a:lnSpc>
              <a:spcBef>
                <a:spcPts val="0"/>
              </a:spcBef>
              <a:spcAft>
                <a:spcPts val="960"/>
              </a:spcAft>
            </a:pPr>
            <a:r>
              <a:rPr lang="en-US" sz="1600" b="1" dirty="0">
                <a:solidFill>
                  <a:srgbClr val="005EB8"/>
                </a:solidFill>
                <a:effectLst/>
                <a:latin typeface="Open Sans" panose="020B0606030504020204" pitchFamily="34" charset="0"/>
                <a:ea typeface="Calibri" panose="020F0502020204030204" pitchFamily="34" charset="0"/>
                <a:cs typeface="Times New Roman" panose="02020603050405020304" pitchFamily="18" charset="0"/>
              </a:rPr>
              <a:t>MOBILITY-POLICY 3: Promote sustainability and resiliency when proposing new infrastructure or upgrading existing facilities that impact environmental and cultural resources</a:t>
            </a:r>
            <a:r>
              <a:rPr lang="en-US" sz="1600" b="1" dirty="0">
                <a:effectLst/>
                <a:latin typeface="Open Sans" panose="020B060603050402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EB284DA-50C8-4376-8B67-2741CA3CA3B7}"/>
              </a:ext>
            </a:extLst>
          </p:cNvPr>
          <p:cNvSpPr txBox="1"/>
          <p:nvPr/>
        </p:nvSpPr>
        <p:spPr>
          <a:xfrm>
            <a:off x="92389" y="2085217"/>
            <a:ext cx="8578222" cy="4760278"/>
          </a:xfrm>
          <a:prstGeom prst="rect">
            <a:avLst/>
          </a:prstGeom>
          <a:noFill/>
        </p:spPr>
        <p:txBody>
          <a:bodyPr wrap="square">
            <a:spAutoFit/>
          </a:bodyPr>
          <a:lstStyle/>
          <a:p>
            <a:pPr marL="0" marR="0">
              <a:spcBef>
                <a:spcPts val="600"/>
              </a:spcBef>
              <a:spcAft>
                <a:spcPts val="200"/>
              </a:spcAft>
            </a:pPr>
            <a:r>
              <a:rPr lang="en-US" sz="1250" u="sng"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Draft Action Strategies</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Coordinate with the County’s Public Works Department to encourage increased landscaping and plantings of native plants where applicable along road rights-of-way and in medians, as allowed by VDOT, to enhance the streetscape and environmental impacts of roadway improvements. </a:t>
            </a: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When planning and implementing transportation infrastructure, identify and seek to protect the existing environmental resources through approaches that avoid, minimize, and mitigate impacts when practicable</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Use EPA’s Environmental Justice Screening and Mapping Tool (“</a:t>
            </a:r>
            <a:r>
              <a:rPr lang="en-US" sz="1250" dirty="0" err="1">
                <a:solidFill>
                  <a:srgbClr val="005EB8"/>
                </a:solidFill>
                <a:effectLst/>
                <a:latin typeface="Open Sans" panose="020B0606030504020204" pitchFamily="34" charset="0"/>
                <a:ea typeface="Open Sans" panose="020B0606030504020204" pitchFamily="34" charset="0"/>
                <a:cs typeface="Open Sans" panose="020B0606030504020204" pitchFamily="34" charset="0"/>
              </a:rPr>
              <a:t>EJScreen</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 to help identify potential environmental justice impacts of projects (</a:t>
            </a:r>
            <a:r>
              <a:rPr lang="en-US" sz="1250" u="none" strike="noStrike"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https://www.epa.gov/ejscreen).</a:t>
            </a:r>
            <a:endPar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Evaluate identified regional strategies for meeting regional greenhouse gas reduction goals for incorporation into County mobility projects </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Prioritize improvements to vulnerable infrastructure, as identified by </a:t>
            </a:r>
            <a:r>
              <a:rPr lang="en-US" sz="1250" dirty="0" err="1">
                <a:solidFill>
                  <a:srgbClr val="005EB8"/>
                </a:solidFill>
                <a:effectLst/>
                <a:latin typeface="Open Sans" panose="020B0606030504020204" pitchFamily="34" charset="0"/>
                <a:ea typeface="Open Sans" panose="020B0606030504020204" pitchFamily="34" charset="0"/>
                <a:cs typeface="Open Sans" panose="020B0606030504020204" pitchFamily="34" charset="0"/>
              </a:rPr>
              <a:t>VTrans</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 Vulnerability Assessment (</a:t>
            </a:r>
            <a:r>
              <a:rPr lang="en-US" sz="1250" u="none" strike="noStrike"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https://www.vtrans.org/long-term-planning/megatrend-climate).</a:t>
            </a:r>
            <a:endPar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Develop policies to help identify, mitigate impacts, and/or interpret cultural resources that are within right-of-way and/or impacted by road development projects.</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Coordinate with a County Archeologist and the County Office of Historic Preservation on County funded mobility projects to identify cultural impact mitigation measures and opportunities to enhance cultural resources.</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Coordinate with the National Park Service to Preserve integrity and enhance visitor experience at the Manassas National Battlefield Park without compromising accesses that currently exist. </a:t>
            </a:r>
          </a:p>
        </p:txBody>
      </p:sp>
    </p:spTree>
    <p:extLst>
      <p:ext uri="{BB962C8B-B14F-4D97-AF65-F5344CB8AC3E}">
        <p14:creationId xmlns:p14="http://schemas.microsoft.com/office/powerpoint/2010/main" val="1681867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670611" y="6480175"/>
            <a:ext cx="417516" cy="377825"/>
          </a:xfrm>
        </p:spPr>
        <p:txBody>
          <a:bodyPr/>
          <a:lstStyle/>
          <a:p>
            <a:fld id="{17DD336F-4D98-054F-B475-E0C8EAAB90EF}" type="slidenum">
              <a:rPr lang="en-US" smtClean="0"/>
              <a:pPr/>
              <a:t>31</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Mobility Chapter – Draft Policies</a:t>
            </a:r>
          </a:p>
        </p:txBody>
      </p:sp>
      <p:sp>
        <p:nvSpPr>
          <p:cNvPr id="11" name="TextBox 10">
            <a:extLst>
              <a:ext uri="{FF2B5EF4-FFF2-40B4-BE49-F238E27FC236}">
                <a16:creationId xmlns:a16="http://schemas.microsoft.com/office/drawing/2014/main" id="{4EB284DA-50C8-4376-8B67-2741CA3CA3B7}"/>
              </a:ext>
            </a:extLst>
          </p:cNvPr>
          <p:cNvSpPr txBox="1"/>
          <p:nvPr/>
        </p:nvSpPr>
        <p:spPr>
          <a:xfrm>
            <a:off x="92389" y="1236194"/>
            <a:ext cx="8578222" cy="5042406"/>
          </a:xfrm>
          <a:prstGeom prst="rect">
            <a:avLst/>
          </a:prstGeom>
          <a:noFill/>
        </p:spPr>
        <p:txBody>
          <a:bodyPr wrap="square">
            <a:spAutoFit/>
          </a:bodyPr>
          <a:lstStyle/>
          <a:p>
            <a:pPr marL="0" marR="0">
              <a:spcBef>
                <a:spcPts val="600"/>
              </a:spcBef>
              <a:spcAft>
                <a:spcPts val="200"/>
              </a:spcAft>
            </a:pPr>
            <a:r>
              <a:rPr lang="en-US" sz="1250" u="sng"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Action Strategies Continued</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Study an alternative for Route 29 that serves to maintain and improve existing local access via the existing Route 29/Route 234 Business from residential and planned business areas north of I-66 in Prince William and Fairfax County  to Manassas residents, businesses, and higher education campuses south of the park along Route 234 Business. Close Route 29 and Route 234 to through traffic within the park, once an alternative is built. Re-evaluate this action strategy as the preferred park bypass is completed. This includes coordinated efforts with Fairfax County as part of their Comprehensive Plan Update. </a:t>
            </a: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Coordinate with the Prince William County Office of Sustainability on supporting the Community Energy and Sustainability Master Plan (CESMP) and ensure that Mobility projects support the County’s Climate Mitigation and Resiliency goals.</a:t>
            </a: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Develop short term and long-term mobility policies to support the County’s adopted regional climate mitigation and resiliency goals.</a:t>
            </a: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Coordinate with regional partners to identify programs and initiatives that support reduction of greenhouse gas emission goals in support of climate resiliency. </a:t>
            </a: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Promote the utilization of vehicles that use alternative fuels and other measures, including electricity, to reduce air quality and noise impacts.</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Evaluate functional plans and designs for proposed roadway construction projects to identify cultural or environmental issues.  Where there are conflicts, identify and consider alternatives to construction of the roadway and alternative alignments.  </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Support the </a:t>
            </a:r>
            <a:r>
              <a:rPr lang="en-US" sz="1250" i="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Journey Through Hallowed Ground</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 National Heritage Area initiative to designate specified sections of Route 29 and Route 15 within Prince William County as a National Scenic Byway and/or an All American Road.  Employ context sensitive solutions for highway projects within these sections. </a:t>
            </a:r>
          </a:p>
        </p:txBody>
      </p:sp>
    </p:spTree>
    <p:extLst>
      <p:ext uri="{BB962C8B-B14F-4D97-AF65-F5344CB8AC3E}">
        <p14:creationId xmlns:p14="http://schemas.microsoft.com/office/powerpoint/2010/main" val="3250609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670611" y="6480175"/>
            <a:ext cx="417516" cy="377825"/>
          </a:xfrm>
        </p:spPr>
        <p:txBody>
          <a:bodyPr/>
          <a:lstStyle/>
          <a:p>
            <a:fld id="{17DD336F-4D98-054F-B475-E0C8EAAB90EF}" type="slidenum">
              <a:rPr lang="en-US" smtClean="0"/>
              <a:pPr/>
              <a:t>32</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Mobility Chapter – Draft Policies</a:t>
            </a:r>
          </a:p>
        </p:txBody>
      </p:sp>
      <p:sp>
        <p:nvSpPr>
          <p:cNvPr id="11" name="TextBox 10">
            <a:extLst>
              <a:ext uri="{FF2B5EF4-FFF2-40B4-BE49-F238E27FC236}">
                <a16:creationId xmlns:a16="http://schemas.microsoft.com/office/drawing/2014/main" id="{4EB284DA-50C8-4376-8B67-2741CA3CA3B7}"/>
              </a:ext>
            </a:extLst>
          </p:cNvPr>
          <p:cNvSpPr txBox="1"/>
          <p:nvPr/>
        </p:nvSpPr>
        <p:spPr>
          <a:xfrm>
            <a:off x="92389" y="1505396"/>
            <a:ext cx="8578222" cy="3970318"/>
          </a:xfrm>
          <a:prstGeom prst="rect">
            <a:avLst/>
          </a:prstGeom>
          <a:noFill/>
        </p:spPr>
        <p:txBody>
          <a:bodyPr wrap="square">
            <a:spAutoFit/>
          </a:bodyPr>
          <a:lstStyle/>
          <a:p>
            <a:pPr marL="0" marR="0">
              <a:spcBef>
                <a:spcPts val="600"/>
              </a:spcBef>
              <a:spcAft>
                <a:spcPts val="200"/>
              </a:spcAft>
            </a:pPr>
            <a:r>
              <a:rPr lang="en-US" sz="1250" u="sng"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Action Strategies Continued</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 </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Support VDOT’s Rural Rustic Road program to identify roads that qualify for this designation  (</a:t>
            </a:r>
            <a:r>
              <a:rPr lang="en-US" sz="1250" u="sng"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https://www.virginiadot.org/business/resources/local_assistance/Rural_Rustic_Road_Program_Manual_2014_Update_-_Recodification.pdf</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Support VDOT’s Scenic Byways program to identify roads having relatively high aesthetic or cultural value, leading to or within areas of historical, natural or recreational significance ( </a:t>
            </a:r>
            <a:r>
              <a:rPr lang="en-US" sz="1250" u="sng"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https://www.virginiadot.org/programs/prog-byways.asp</a:t>
            </a: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Consider the impact of traffic noise on neighborhoods and as part of County projects, implement appropriate noise mitigation measures in accordance with FHWA’s noise abatement regulations (23 CFR 772) (</a:t>
            </a:r>
            <a:r>
              <a:rPr lang="en-US" sz="1250" u="none" strike="noStrike"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https://www.fhwa.dot.gov/legsregs/directives/fapg/cfr0772.htm).</a:t>
            </a:r>
            <a:endPar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spcBef>
                <a:spcPts val="600"/>
              </a:spcBef>
              <a:spcAft>
                <a:spcPts val="200"/>
              </a:spcAft>
              <a:buFont typeface="Symbol" panose="05050102010706020507" pitchFamily="18" charset="2"/>
              <a:buChar char=""/>
            </a:pPr>
            <a:r>
              <a:rPr lang="en-US" sz="1250" b="1"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Consider alternative roadway designs that provide environmental benefits through improved operations, such as roundabouts, during the planning stage.</a:t>
            </a:r>
          </a:p>
          <a:p>
            <a:pPr marL="342900" marR="0" lvl="0" indent="-342900">
              <a:spcBef>
                <a:spcPts val="600"/>
              </a:spcBef>
              <a:spcAft>
                <a:spcPts val="200"/>
              </a:spcAft>
              <a:buFont typeface="Symbol" panose="05050102010706020507" pitchFamily="18" charset="2"/>
              <a:buChar char=""/>
            </a:pPr>
            <a:r>
              <a:rPr lang="en-US" sz="1250" dirty="0">
                <a:solidFill>
                  <a:srgbClr val="005EB8"/>
                </a:solidFill>
                <a:effectLst/>
                <a:latin typeface="Open Sans" panose="020B0606030504020204" pitchFamily="34" charset="0"/>
                <a:ea typeface="Open Sans" panose="020B0606030504020204" pitchFamily="34" charset="0"/>
                <a:cs typeface="Open Sans" panose="020B0606030504020204" pitchFamily="34" charset="0"/>
              </a:rPr>
              <a:t>DPRT should coordinate with the County’s Environmental Services/Watershed Division to establish guidelines and policies for the development of recreational trails within environmentally sensitive habitats and incorporate any design strategies, as appropriate, into related DPRT planning and design documents, such as the DPRT Trail Standards Manual.</a:t>
            </a:r>
          </a:p>
          <a:p>
            <a:pPr marL="914400" marR="0" indent="-685800">
              <a:spcBef>
                <a:spcPts val="600"/>
              </a:spcBef>
              <a:spcAft>
                <a:spcPts val="960"/>
              </a:spcAft>
            </a:pPr>
            <a:r>
              <a:rPr lang="en-US" sz="1200" dirty="0">
                <a:solidFill>
                  <a:srgbClr val="005EB8"/>
                </a:solidFill>
                <a:effectLst/>
                <a:latin typeface="Open Sans" panose="020B0606030504020204" pitchFamily="34" charset="0"/>
                <a:ea typeface="Open Sans" panose="020B0606030504020204" pitchFamily="34" charset="0"/>
              </a:rPr>
              <a:t> </a:t>
            </a:r>
            <a:endParaRPr lang="en-US" sz="1200" dirty="0">
              <a:solidFill>
                <a:srgbClr val="005EB8"/>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152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726484" y="6516461"/>
            <a:ext cx="417516" cy="377825"/>
          </a:xfrm>
        </p:spPr>
        <p:txBody>
          <a:bodyPr/>
          <a:lstStyle/>
          <a:p>
            <a:fld id="{17DD336F-4D98-054F-B475-E0C8EAAB90EF}" type="slidenum">
              <a:rPr lang="en-US" smtClean="0"/>
              <a:pPr/>
              <a:t>33</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Strategic Plan</a:t>
            </a:r>
          </a:p>
        </p:txBody>
      </p:sp>
      <p:sp>
        <p:nvSpPr>
          <p:cNvPr id="11" name="TextBox 10">
            <a:extLst>
              <a:ext uri="{FF2B5EF4-FFF2-40B4-BE49-F238E27FC236}">
                <a16:creationId xmlns:a16="http://schemas.microsoft.com/office/drawing/2014/main" id="{4EB284DA-50C8-4376-8B67-2741CA3CA3B7}"/>
              </a:ext>
            </a:extLst>
          </p:cNvPr>
          <p:cNvSpPr txBox="1"/>
          <p:nvPr/>
        </p:nvSpPr>
        <p:spPr>
          <a:xfrm>
            <a:off x="207954" y="1429238"/>
            <a:ext cx="8148639" cy="2586927"/>
          </a:xfrm>
          <a:prstGeom prst="rect">
            <a:avLst/>
          </a:prstGeom>
          <a:noFill/>
        </p:spPr>
        <p:txBody>
          <a:bodyPr wrap="square">
            <a:spAutoFit/>
          </a:bodyPr>
          <a:lstStyle/>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effectLst/>
              <a:latin typeface="Open Sans" panose="020B0606030504020204" pitchFamily="34" charset="0"/>
              <a:ea typeface="Open Sans" panose="020B0606030504020204" pitchFamily="34" charset="0"/>
              <a:cs typeface="Times New Roman" panose="02020603050405020304" pitchFamily="18" charset="0"/>
            </a:endParaRPr>
          </a:p>
          <a:p>
            <a:pPr marL="914400" marR="0" indent="-685800">
              <a:lnSpc>
                <a:spcPct val="107000"/>
              </a:lnSpc>
              <a:spcBef>
                <a:spcPts val="960"/>
              </a:spcBef>
              <a:spcAft>
                <a:spcPts val="96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77C2886-0F6C-FFF3-6569-216BDD22DB14}"/>
              </a:ext>
            </a:extLst>
          </p:cNvPr>
          <p:cNvSpPr/>
          <p:nvPr/>
        </p:nvSpPr>
        <p:spPr>
          <a:xfrm>
            <a:off x="122351" y="1399899"/>
            <a:ext cx="4449649" cy="1089722"/>
          </a:xfrm>
          <a:prstGeom prst="rect">
            <a:avLst/>
          </a:prstGeom>
        </p:spPr>
        <p:txBody>
          <a:bodyPr wrap="square">
            <a:spAutoFit/>
          </a:bodyPr>
          <a:lstStyle/>
          <a:p>
            <a:pPr>
              <a:lnSpc>
                <a:spcPct val="120000"/>
              </a:lnSpc>
            </a:pPr>
            <a:r>
              <a:rPr lang="en-US" sz="1400" b="1" u="sng" dirty="0">
                <a:solidFill>
                  <a:srgbClr val="005EB8"/>
                </a:solidFill>
                <a:latin typeface="Open Sans" panose="020B0606030504020204" pitchFamily="34" charset="0"/>
                <a:ea typeface="Open Sans" panose="020B0606030504020204" pitchFamily="34" charset="0"/>
                <a:cs typeface="Open Sans" panose="020B0606030504020204" pitchFamily="34" charset="0"/>
              </a:rPr>
              <a:t>2021 – 2024 Prince William County </a:t>
            </a:r>
          </a:p>
          <a:p>
            <a:pPr>
              <a:lnSpc>
                <a:spcPct val="120000"/>
              </a:lnSpc>
            </a:pPr>
            <a:r>
              <a:rPr lang="en-US" sz="1400" b="1" u="sng" dirty="0">
                <a:solidFill>
                  <a:srgbClr val="005EB8"/>
                </a:solidFill>
                <a:latin typeface="Open Sans" panose="020B0606030504020204" pitchFamily="34" charset="0"/>
                <a:ea typeface="Open Sans" panose="020B0606030504020204" pitchFamily="34" charset="0"/>
                <a:cs typeface="Open Sans" panose="020B0606030504020204" pitchFamily="34" charset="0"/>
              </a:rPr>
              <a:t>Strategic Plan</a:t>
            </a:r>
            <a:endPar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20000"/>
              </a:lnSpc>
              <a:buFont typeface="Arial" panose="020B0604020202020204" pitchFamily="34" charset="0"/>
              <a:buChar char="•"/>
            </a:pPr>
            <a:endParaRPr lang="en-US" sz="1300" b="1"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endParaRPr lang="en-US" sz="1400" b="1" dirty="0">
              <a:solidFill>
                <a:srgbClr val="005EB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E982E54-5E10-210F-D871-9426928B66B6}"/>
              </a:ext>
            </a:extLst>
          </p:cNvPr>
          <p:cNvPicPr>
            <a:picLocks noChangeAspect="1"/>
          </p:cNvPicPr>
          <p:nvPr/>
        </p:nvPicPr>
        <p:blipFill rotWithShape="1">
          <a:blip r:embed="rId2"/>
          <a:srcRect l="72361" t="50000" r="14583" b="4506"/>
          <a:stretch/>
        </p:blipFill>
        <p:spPr>
          <a:xfrm>
            <a:off x="350287" y="2489621"/>
            <a:ext cx="2941959" cy="3943480"/>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969C91D2-E21B-74A3-28A1-3E22D87407EC}"/>
              </a:ext>
            </a:extLst>
          </p:cNvPr>
          <p:cNvPicPr>
            <a:picLocks noChangeAspect="1"/>
          </p:cNvPicPr>
          <p:nvPr/>
        </p:nvPicPr>
        <p:blipFill rotWithShape="1">
          <a:blip r:embed="rId3"/>
          <a:srcRect l="19127" t="14658" r="59207" b="20406"/>
          <a:stretch/>
        </p:blipFill>
        <p:spPr>
          <a:xfrm>
            <a:off x="4038218" y="1264236"/>
            <a:ext cx="4852158" cy="5593764"/>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13294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726484" y="6516461"/>
            <a:ext cx="417516" cy="377825"/>
          </a:xfrm>
        </p:spPr>
        <p:txBody>
          <a:bodyPr/>
          <a:lstStyle/>
          <a:p>
            <a:fld id="{17DD336F-4D98-054F-B475-E0C8EAAB90EF}" type="slidenum">
              <a:rPr lang="en-US" smtClean="0"/>
              <a:pPr/>
              <a:t>34</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Strategic Plan</a:t>
            </a:r>
          </a:p>
        </p:txBody>
      </p:sp>
      <p:sp>
        <p:nvSpPr>
          <p:cNvPr id="11" name="TextBox 10">
            <a:extLst>
              <a:ext uri="{FF2B5EF4-FFF2-40B4-BE49-F238E27FC236}">
                <a16:creationId xmlns:a16="http://schemas.microsoft.com/office/drawing/2014/main" id="{4EB284DA-50C8-4376-8B67-2741CA3CA3B7}"/>
              </a:ext>
            </a:extLst>
          </p:cNvPr>
          <p:cNvSpPr txBox="1"/>
          <p:nvPr/>
        </p:nvSpPr>
        <p:spPr>
          <a:xfrm>
            <a:off x="207954" y="1429238"/>
            <a:ext cx="8148639" cy="2586927"/>
          </a:xfrm>
          <a:prstGeom prst="rect">
            <a:avLst/>
          </a:prstGeom>
          <a:noFill/>
        </p:spPr>
        <p:txBody>
          <a:bodyPr wrap="square">
            <a:spAutoFit/>
          </a:bodyPr>
          <a:lstStyle/>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effectLst/>
              <a:latin typeface="Open Sans" panose="020B0606030504020204" pitchFamily="34" charset="0"/>
              <a:ea typeface="Open Sans" panose="020B0606030504020204" pitchFamily="34" charset="0"/>
              <a:cs typeface="Times New Roman" panose="02020603050405020304" pitchFamily="18" charset="0"/>
            </a:endParaRPr>
          </a:p>
          <a:p>
            <a:pPr marL="914400" marR="0" indent="-685800">
              <a:lnSpc>
                <a:spcPct val="107000"/>
              </a:lnSpc>
              <a:spcBef>
                <a:spcPts val="960"/>
              </a:spcBef>
              <a:spcAft>
                <a:spcPts val="96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2397EC2-A049-1996-4BA0-FE457EC6C639}"/>
              </a:ext>
            </a:extLst>
          </p:cNvPr>
          <p:cNvSpPr txBox="1"/>
          <p:nvPr/>
        </p:nvSpPr>
        <p:spPr>
          <a:xfrm>
            <a:off x="0" y="1253070"/>
            <a:ext cx="4460174" cy="7537961"/>
          </a:xfrm>
          <a:prstGeom prst="rect">
            <a:avLst/>
          </a:prstGeom>
          <a:noFill/>
        </p:spPr>
        <p:txBody>
          <a:bodyPr wrap="square">
            <a:spAutoFit/>
          </a:bodyPr>
          <a:lstStyle/>
          <a:p>
            <a:pPr marL="201930" marR="283210">
              <a:spcAft>
                <a:spcPts val="400"/>
              </a:spcAft>
            </a:pPr>
            <a:r>
              <a:rPr lang="en-US" sz="1400" b="1" dirty="0">
                <a:solidFill>
                  <a:srgbClr val="005EB8"/>
                </a:solidFill>
                <a:latin typeface="Open Sans" panose="020B0606030504020204" pitchFamily="34" charset="0"/>
                <a:ea typeface="Open Sans" panose="020B0606030504020204" pitchFamily="34" charset="0"/>
              </a:rPr>
              <a:t>MOBILITY </a:t>
            </a:r>
            <a:r>
              <a:rPr lang="en-US" sz="1400" b="1" dirty="0">
                <a:solidFill>
                  <a:srgbClr val="005EB8"/>
                </a:solidFill>
                <a:effectLst/>
                <a:latin typeface="Open Sans" panose="020B0606030504020204" pitchFamily="34" charset="0"/>
                <a:ea typeface="Open Sans" panose="020B0606030504020204" pitchFamily="34" charset="0"/>
              </a:rPr>
              <a:t>OBJECTIVE TIM-4:  Decrease</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congestion</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and</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fossil</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fuel</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vehicle</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usage,</a:t>
            </a:r>
            <a:r>
              <a:rPr lang="en-US" sz="1400" b="1" spc="20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and improve travel time reliability</a:t>
            </a:r>
          </a:p>
          <a:p>
            <a:pPr marL="201930" marR="0" algn="l">
              <a:spcAft>
                <a:spcPts val="400"/>
              </a:spcAft>
            </a:pPr>
            <a:endParaRPr lang="en-US" sz="1400" b="1" dirty="0">
              <a:solidFill>
                <a:srgbClr val="005EB8"/>
              </a:solidFill>
              <a:effectLst/>
              <a:latin typeface="Open Sans" panose="020B0606030504020204" pitchFamily="34" charset="0"/>
              <a:ea typeface="Open Sans" panose="020B0606030504020204" pitchFamily="34" charset="0"/>
            </a:endParaRPr>
          </a:p>
          <a:p>
            <a:pPr marL="201930" marR="0" algn="l">
              <a:spcAft>
                <a:spcPts val="400"/>
              </a:spcAft>
            </a:pPr>
            <a:r>
              <a:rPr lang="en-US" sz="1400" b="1" dirty="0">
                <a:solidFill>
                  <a:srgbClr val="005EB8"/>
                </a:solidFill>
                <a:effectLst/>
                <a:latin typeface="Open Sans" panose="020B0606030504020204" pitchFamily="34" charset="0"/>
                <a:ea typeface="Open Sans" panose="020B0606030504020204" pitchFamily="34" charset="0"/>
              </a:rPr>
              <a:t>Action </a:t>
            </a:r>
            <a:r>
              <a:rPr lang="en-US" sz="1400" b="1" spc="-10" dirty="0">
                <a:solidFill>
                  <a:srgbClr val="005EB8"/>
                </a:solidFill>
                <a:effectLst/>
                <a:latin typeface="Open Sans" panose="020B0606030504020204" pitchFamily="34" charset="0"/>
                <a:ea typeface="Open Sans" panose="020B0606030504020204" pitchFamily="34" charset="0"/>
              </a:rPr>
              <a:t>Strategies</a:t>
            </a:r>
            <a:endParaRPr lang="en-US" sz="1400" b="1" dirty="0">
              <a:solidFill>
                <a:srgbClr val="005EB8"/>
              </a:solidFill>
              <a:effectLst/>
              <a:latin typeface="Open Sans" panose="020B0606030504020204" pitchFamily="34" charset="0"/>
              <a:ea typeface="Open Sans" panose="020B0606030504020204" pitchFamily="34" charset="0"/>
            </a:endParaRPr>
          </a:p>
          <a:p>
            <a:pPr marL="487680" marR="0" indent="-285750">
              <a:spcAft>
                <a:spcPts val="400"/>
              </a:spcAft>
              <a:buFont typeface="Arial" panose="020B0604020202020204" pitchFamily="34" charset="0"/>
              <a:buChar char="•"/>
              <a:tabLst>
                <a:tab pos="786130" algn="l"/>
              </a:tabLst>
            </a:pPr>
            <a:r>
              <a:rPr lang="en-US" sz="1400" b="1" dirty="0">
                <a:solidFill>
                  <a:srgbClr val="005EB8"/>
                </a:solidFill>
                <a:effectLst/>
                <a:latin typeface="Open Sans" panose="020B0606030504020204" pitchFamily="34" charset="0"/>
                <a:ea typeface="Open Sans" panose="020B0606030504020204" pitchFamily="34" charset="0"/>
              </a:rPr>
              <a:t>TM4:</a:t>
            </a:r>
            <a:r>
              <a:rPr lang="en-US" sz="1400" b="1" spc="-25" dirty="0">
                <a:solidFill>
                  <a:srgbClr val="005EB8"/>
                </a:solidFill>
                <a:effectLst/>
                <a:latin typeface="Open Sans" panose="020B0606030504020204" pitchFamily="34" charset="0"/>
                <a:ea typeface="Open Sans" panose="020B0606030504020204" pitchFamily="34" charset="0"/>
              </a:rPr>
              <a:t> </a:t>
            </a:r>
            <a:r>
              <a:rPr lang="en-US" sz="1400" b="1" spc="-35" dirty="0">
                <a:solidFill>
                  <a:srgbClr val="005EB8"/>
                </a:solidFill>
                <a:effectLst/>
                <a:latin typeface="Open Sans" panose="020B0606030504020204" pitchFamily="34" charset="0"/>
                <a:ea typeface="Open Sans" panose="020B0606030504020204" pitchFamily="34" charset="0"/>
              </a:rPr>
              <a:t>A.</a:t>
            </a:r>
            <a:r>
              <a:rPr lang="en-US" sz="1400" b="1" spc="-35" dirty="0">
                <a:solidFill>
                  <a:srgbClr val="005EB8"/>
                </a:solidFill>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Continue</a:t>
            </a:r>
            <a:r>
              <a:rPr lang="en-US" sz="1400" spc="36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and</a:t>
            </a:r>
            <a:r>
              <a:rPr lang="en-US" sz="1400" spc="38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expand</a:t>
            </a:r>
            <a:r>
              <a:rPr lang="en-US" sz="1400" spc="37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telework</a:t>
            </a:r>
            <a:r>
              <a:rPr lang="en-US" sz="1400" spc="38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options</a:t>
            </a:r>
            <a:r>
              <a:rPr lang="en-US" sz="1400" spc="380" dirty="0">
                <a:solidFill>
                  <a:srgbClr val="005EB8"/>
                </a:solidFill>
                <a:effectLst/>
                <a:latin typeface="Open Sans" panose="020B0606030504020204" pitchFamily="34" charset="0"/>
                <a:ea typeface="Open Sans" panose="020B0606030504020204" pitchFamily="34" charset="0"/>
              </a:rPr>
              <a:t> </a:t>
            </a:r>
            <a:r>
              <a:rPr lang="en-US" sz="1400" spc="-25" dirty="0">
                <a:solidFill>
                  <a:srgbClr val="005EB8"/>
                </a:solidFill>
                <a:effectLst/>
                <a:latin typeface="Open Sans" panose="020B0606030504020204" pitchFamily="34" charset="0"/>
                <a:ea typeface="Open Sans" panose="020B0606030504020204" pitchFamily="34" charset="0"/>
              </a:rPr>
              <a:t>for</a:t>
            </a:r>
            <a:r>
              <a:rPr lang="en-US" sz="1400" spc="-25" dirty="0">
                <a:solidFill>
                  <a:srgbClr val="005EB8"/>
                </a:solidFill>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County </a:t>
            </a:r>
            <a:r>
              <a:rPr lang="en-US" sz="1400" spc="-10" dirty="0">
                <a:solidFill>
                  <a:srgbClr val="005EB8"/>
                </a:solidFill>
                <a:effectLst/>
                <a:latin typeface="Open Sans" panose="020B0606030504020204" pitchFamily="34" charset="0"/>
                <a:ea typeface="Open Sans" panose="020B0606030504020204" pitchFamily="34" charset="0"/>
              </a:rPr>
              <a:t>employees.</a:t>
            </a:r>
            <a:endParaRPr lang="en-US" sz="1400" dirty="0">
              <a:solidFill>
                <a:srgbClr val="005EB8"/>
              </a:solidFill>
              <a:effectLst/>
              <a:latin typeface="Open Sans" panose="020B0606030504020204" pitchFamily="34" charset="0"/>
              <a:ea typeface="Open Sans" panose="020B0606030504020204" pitchFamily="34" charset="0"/>
            </a:endParaRPr>
          </a:p>
          <a:p>
            <a:pPr marL="487680" marR="0" indent="-285750">
              <a:spcAft>
                <a:spcPts val="400"/>
              </a:spcAft>
              <a:buFont typeface="Arial" panose="020B0604020202020204" pitchFamily="34" charset="0"/>
              <a:buChar char="•"/>
              <a:tabLst>
                <a:tab pos="786130" algn="l"/>
              </a:tabLst>
            </a:pPr>
            <a:r>
              <a:rPr lang="en-US" sz="1400" b="1" dirty="0">
                <a:solidFill>
                  <a:srgbClr val="005EB8"/>
                </a:solidFill>
                <a:effectLst/>
                <a:latin typeface="Open Sans" panose="020B0606030504020204" pitchFamily="34" charset="0"/>
                <a:ea typeface="Open Sans" panose="020B0606030504020204" pitchFamily="34" charset="0"/>
              </a:rPr>
              <a:t>TM4:</a:t>
            </a:r>
            <a:r>
              <a:rPr lang="en-US" sz="1400" b="1" spc="-25" dirty="0">
                <a:solidFill>
                  <a:srgbClr val="005EB8"/>
                </a:solidFill>
                <a:effectLst/>
                <a:latin typeface="Open Sans" panose="020B0606030504020204" pitchFamily="34" charset="0"/>
                <a:ea typeface="Open Sans" panose="020B0606030504020204" pitchFamily="34" charset="0"/>
              </a:rPr>
              <a:t> </a:t>
            </a:r>
            <a:r>
              <a:rPr lang="en-US" sz="1400" b="1" spc="-35" dirty="0">
                <a:solidFill>
                  <a:srgbClr val="005EB8"/>
                </a:solidFill>
                <a:effectLst/>
                <a:latin typeface="Open Sans" panose="020B0606030504020204" pitchFamily="34" charset="0"/>
                <a:ea typeface="Open Sans" panose="020B0606030504020204" pitchFamily="34" charset="0"/>
              </a:rPr>
              <a:t>B.</a:t>
            </a:r>
            <a:r>
              <a:rPr lang="en-US" sz="1400" b="1" spc="-35" dirty="0">
                <a:solidFill>
                  <a:srgbClr val="005EB8"/>
                </a:solidFill>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Provide</a:t>
            </a:r>
            <a:r>
              <a:rPr lang="en-US" sz="1400" spc="18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infrastructure</a:t>
            </a:r>
            <a:r>
              <a:rPr lang="en-US" sz="1400" spc="19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to</a:t>
            </a:r>
            <a:r>
              <a:rPr lang="en-US" sz="1400" spc="18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encourage</a:t>
            </a:r>
            <a:r>
              <a:rPr lang="en-US" sz="1400" spc="190" dirty="0">
                <a:solidFill>
                  <a:srgbClr val="005EB8"/>
                </a:solidFill>
                <a:effectLst/>
                <a:latin typeface="Open Sans" panose="020B0606030504020204" pitchFamily="34" charset="0"/>
                <a:ea typeface="Open Sans" panose="020B0606030504020204" pitchFamily="34" charset="0"/>
              </a:rPr>
              <a:t> </a:t>
            </a:r>
            <a:r>
              <a:rPr lang="en-US" sz="1400" spc="-10" dirty="0">
                <a:solidFill>
                  <a:srgbClr val="005EB8"/>
                </a:solidFill>
                <a:effectLst/>
                <a:latin typeface="Open Sans" panose="020B0606030504020204" pitchFamily="34" charset="0"/>
                <a:ea typeface="Open Sans" panose="020B0606030504020204" pitchFamily="34" charset="0"/>
              </a:rPr>
              <a:t>telework </a:t>
            </a:r>
            <a:r>
              <a:rPr lang="en-US" sz="1400" dirty="0">
                <a:solidFill>
                  <a:srgbClr val="005EB8"/>
                </a:solidFill>
                <a:effectLst/>
                <a:latin typeface="Open Sans" panose="020B0606030504020204" pitchFamily="34" charset="0"/>
                <a:ea typeface="Open Sans" panose="020B0606030504020204" pitchFamily="34" charset="0"/>
              </a:rPr>
              <a:t>options</a:t>
            </a:r>
            <a:r>
              <a:rPr lang="en-US" sz="1400" spc="-1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in</a:t>
            </a:r>
            <a:r>
              <a:rPr lang="en-US" sz="1400" spc="-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the</a:t>
            </a:r>
            <a:r>
              <a:rPr lang="en-US" sz="1400" spc="-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county</a:t>
            </a:r>
            <a:r>
              <a:rPr lang="en-US" sz="1400" spc="-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for</a:t>
            </a:r>
            <a:r>
              <a:rPr lang="en-US" sz="1400" spc="-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all</a:t>
            </a:r>
            <a:r>
              <a:rPr lang="en-US" sz="1400" spc="-10" dirty="0">
                <a:solidFill>
                  <a:srgbClr val="005EB8"/>
                </a:solidFill>
                <a:effectLst/>
                <a:latin typeface="Open Sans" panose="020B0606030504020204" pitchFamily="34" charset="0"/>
                <a:ea typeface="Open Sans" panose="020B0606030504020204" pitchFamily="34" charset="0"/>
              </a:rPr>
              <a:t> residents.</a:t>
            </a:r>
            <a:endParaRPr lang="en-US" sz="1400" dirty="0">
              <a:solidFill>
                <a:srgbClr val="005EB8"/>
              </a:solidFill>
              <a:effectLst/>
              <a:latin typeface="Open Sans" panose="020B0606030504020204" pitchFamily="34" charset="0"/>
              <a:ea typeface="Open Sans" panose="020B0606030504020204" pitchFamily="34" charset="0"/>
            </a:endParaRPr>
          </a:p>
          <a:p>
            <a:pPr marL="487680" marR="0" indent="-285750">
              <a:spcAft>
                <a:spcPts val="400"/>
              </a:spcAft>
              <a:buFont typeface="Arial" panose="020B0604020202020204" pitchFamily="34" charset="0"/>
              <a:buChar char="•"/>
              <a:tabLst>
                <a:tab pos="786130" algn="l"/>
              </a:tabLst>
            </a:pPr>
            <a:r>
              <a:rPr lang="en-US" sz="1400" b="1" dirty="0">
                <a:solidFill>
                  <a:srgbClr val="005EB8"/>
                </a:solidFill>
                <a:effectLst/>
                <a:latin typeface="Open Sans" panose="020B0606030504020204" pitchFamily="34" charset="0"/>
                <a:ea typeface="Open Sans" panose="020B0606030504020204" pitchFamily="34" charset="0"/>
              </a:rPr>
              <a:t>TM4:</a:t>
            </a:r>
            <a:r>
              <a:rPr lang="en-US" sz="1400" b="1" spc="-25" dirty="0">
                <a:solidFill>
                  <a:srgbClr val="005EB8"/>
                </a:solidFill>
                <a:effectLst/>
                <a:latin typeface="Open Sans" panose="020B0606030504020204" pitchFamily="34" charset="0"/>
                <a:ea typeface="Open Sans" panose="020B0606030504020204" pitchFamily="34" charset="0"/>
              </a:rPr>
              <a:t> C.</a:t>
            </a:r>
            <a:r>
              <a:rPr lang="en-US" sz="1400" b="1" spc="-25" dirty="0">
                <a:solidFill>
                  <a:srgbClr val="005EB8"/>
                </a:solidFill>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Explore</a:t>
            </a:r>
            <a:r>
              <a:rPr lang="en-US" sz="1400" spc="1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ways</a:t>
            </a:r>
            <a:r>
              <a:rPr lang="en-US" sz="1400" spc="1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to</a:t>
            </a:r>
            <a:r>
              <a:rPr lang="en-US" sz="1400" spc="1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incentivize</a:t>
            </a:r>
            <a:r>
              <a:rPr lang="en-US" sz="1400" spc="1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remote</a:t>
            </a:r>
            <a:r>
              <a:rPr lang="en-US" sz="1400" spc="160" dirty="0">
                <a:solidFill>
                  <a:srgbClr val="005EB8"/>
                </a:solidFill>
                <a:effectLst/>
                <a:latin typeface="Open Sans" panose="020B0606030504020204" pitchFamily="34" charset="0"/>
                <a:ea typeface="Open Sans" panose="020B0606030504020204" pitchFamily="34" charset="0"/>
              </a:rPr>
              <a:t>  </a:t>
            </a:r>
            <a:r>
              <a:rPr lang="en-US" sz="1400" spc="-20" dirty="0">
                <a:solidFill>
                  <a:srgbClr val="005EB8"/>
                </a:solidFill>
                <a:effectLst/>
                <a:latin typeface="Open Sans" panose="020B0606030504020204" pitchFamily="34" charset="0"/>
                <a:ea typeface="Open Sans" panose="020B0606030504020204" pitchFamily="34" charset="0"/>
              </a:rPr>
              <a:t>work </a:t>
            </a:r>
            <a:r>
              <a:rPr lang="en-US" sz="1400" dirty="0">
                <a:solidFill>
                  <a:srgbClr val="005EB8"/>
                </a:solidFill>
                <a:effectLst/>
                <a:latin typeface="Open Sans" panose="020B0606030504020204" pitchFamily="34" charset="0"/>
                <a:ea typeface="Open Sans" panose="020B0606030504020204" pitchFamily="34" charset="0"/>
              </a:rPr>
              <a:t>centers,</a:t>
            </a:r>
            <a:r>
              <a:rPr lang="en-US" sz="1400" spc="-2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including</a:t>
            </a:r>
            <a:r>
              <a:rPr lang="en-US" sz="1400" spc="-2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secure</a:t>
            </a:r>
            <a:r>
              <a:rPr lang="en-US" sz="1400" spc="-20" dirty="0">
                <a:solidFill>
                  <a:srgbClr val="005EB8"/>
                </a:solidFill>
                <a:effectLst/>
                <a:latin typeface="Open Sans" panose="020B0606030504020204" pitchFamily="34" charset="0"/>
                <a:ea typeface="Open Sans" panose="020B0606030504020204" pitchFamily="34" charset="0"/>
              </a:rPr>
              <a:t> </a:t>
            </a:r>
            <a:r>
              <a:rPr lang="en-US" sz="1400" spc="-10" dirty="0">
                <a:solidFill>
                  <a:srgbClr val="005EB8"/>
                </a:solidFill>
                <a:effectLst/>
                <a:latin typeface="Open Sans" panose="020B0606030504020204" pitchFamily="34" charset="0"/>
                <a:ea typeface="Open Sans" panose="020B0606030504020204" pitchFamily="34" charset="0"/>
              </a:rPr>
              <a:t>facilities.</a:t>
            </a:r>
            <a:endParaRPr lang="en-US" sz="1400" spc="-10" dirty="0">
              <a:solidFill>
                <a:srgbClr val="005EB8"/>
              </a:solidFill>
              <a:latin typeface="Open Sans" panose="020B0606030504020204" pitchFamily="34" charset="0"/>
              <a:ea typeface="Open Sans" panose="020B0606030504020204" pitchFamily="34" charset="0"/>
            </a:endParaRPr>
          </a:p>
          <a:p>
            <a:pPr marL="487680" marR="0" indent="-285750">
              <a:spcAft>
                <a:spcPts val="400"/>
              </a:spcAft>
              <a:buFont typeface="Arial" panose="020B0604020202020204" pitchFamily="34" charset="0"/>
              <a:buChar char="•"/>
              <a:tabLst>
                <a:tab pos="786130" algn="l"/>
              </a:tabLst>
            </a:pPr>
            <a:r>
              <a:rPr lang="en-US" sz="1400" b="1" dirty="0">
                <a:solidFill>
                  <a:srgbClr val="005EB8"/>
                </a:solidFill>
                <a:effectLst/>
                <a:latin typeface="Open Sans" panose="020B0606030504020204" pitchFamily="34" charset="0"/>
                <a:ea typeface="Open Sans" panose="020B0606030504020204" pitchFamily="34" charset="0"/>
              </a:rPr>
              <a:t>TM4:</a:t>
            </a:r>
            <a:r>
              <a:rPr lang="en-US" sz="1400" b="1" spc="-1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D.</a:t>
            </a:r>
            <a:r>
              <a:rPr lang="en-US" sz="1400" b="1" spc="200" dirty="0">
                <a:solidFill>
                  <a:srgbClr val="005EB8"/>
                </a:solidFill>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Prioritize</a:t>
            </a:r>
            <a:r>
              <a:rPr lang="en-US" sz="1400" spc="20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critical</a:t>
            </a:r>
            <a:r>
              <a:rPr lang="en-US" sz="1400" spc="20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infrastructure</a:t>
            </a:r>
            <a:r>
              <a:rPr lang="en-US" sz="1400" spc="20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projects</a:t>
            </a:r>
            <a:r>
              <a:rPr lang="en-US" sz="1400" spc="40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that expand roadway capacity through the construction of new roadways or widenings, and new interchanges that support both local and regional mobility and sustainable growth.</a:t>
            </a:r>
            <a:endParaRPr lang="en-US" sz="1400" dirty="0">
              <a:solidFill>
                <a:srgbClr val="005EB8"/>
              </a:solidFill>
              <a:latin typeface="Open Sans" panose="020B0606030504020204" pitchFamily="34" charset="0"/>
              <a:ea typeface="Open Sans" panose="020B0606030504020204" pitchFamily="34" charset="0"/>
            </a:endParaRPr>
          </a:p>
          <a:p>
            <a:pPr marL="487680" marR="0" indent="-285750">
              <a:spcAft>
                <a:spcPts val="400"/>
              </a:spcAft>
              <a:buFont typeface="Arial" panose="020B0604020202020204" pitchFamily="34" charset="0"/>
              <a:buChar char="•"/>
              <a:tabLst>
                <a:tab pos="786130" algn="l"/>
              </a:tabLst>
            </a:pPr>
            <a:r>
              <a:rPr lang="en-US" sz="1400" b="1" dirty="0">
                <a:solidFill>
                  <a:srgbClr val="005EB8"/>
                </a:solidFill>
                <a:effectLst/>
                <a:latin typeface="Open Sans" panose="020B0606030504020204" pitchFamily="34" charset="0"/>
                <a:ea typeface="Open Sans" panose="020B0606030504020204" pitchFamily="34" charset="0"/>
              </a:rPr>
              <a:t>TM4:</a:t>
            </a:r>
            <a:r>
              <a:rPr lang="en-US" sz="1400" b="1" spc="-10" dirty="0">
                <a:solidFill>
                  <a:srgbClr val="005EB8"/>
                </a:solidFill>
                <a:effectLst/>
                <a:latin typeface="Open Sans" panose="020B0606030504020204" pitchFamily="34" charset="0"/>
                <a:ea typeface="Open Sans" panose="020B0606030504020204" pitchFamily="34" charset="0"/>
              </a:rPr>
              <a:t> </a:t>
            </a:r>
            <a:r>
              <a:rPr lang="en-US" sz="1400" b="1" dirty="0">
                <a:solidFill>
                  <a:srgbClr val="005EB8"/>
                </a:solidFill>
                <a:effectLst/>
                <a:latin typeface="Open Sans" panose="020B0606030504020204" pitchFamily="34" charset="0"/>
                <a:ea typeface="Open Sans" panose="020B0606030504020204" pitchFamily="34" charset="0"/>
              </a:rPr>
              <a:t>E. </a:t>
            </a:r>
            <a:r>
              <a:rPr lang="en-US" sz="1400" dirty="0">
                <a:solidFill>
                  <a:srgbClr val="005EB8"/>
                </a:solidFill>
                <a:effectLst/>
                <a:latin typeface="Open Sans" panose="020B0606030504020204" pitchFamily="34" charset="0"/>
                <a:ea typeface="Open Sans" panose="020B0606030504020204" pitchFamily="34" charset="0"/>
              </a:rPr>
              <a:t>Focus on cost effective and innovative transportation</a:t>
            </a:r>
            <a:r>
              <a:rPr lang="en-US" sz="1400" spc="-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designs</a:t>
            </a:r>
            <a:r>
              <a:rPr lang="en-US" sz="1400" spc="-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that</a:t>
            </a:r>
            <a:r>
              <a:rPr lang="en-US" sz="1400" spc="-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improve</a:t>
            </a:r>
            <a:r>
              <a:rPr lang="en-US" sz="1400" spc="-55"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traffic</a:t>
            </a:r>
            <a:r>
              <a:rPr lang="en-US" sz="1400" spc="-60" dirty="0">
                <a:solidFill>
                  <a:srgbClr val="005EB8"/>
                </a:solidFill>
                <a:effectLst/>
                <a:latin typeface="Open Sans" panose="020B0606030504020204" pitchFamily="34" charset="0"/>
                <a:ea typeface="Open Sans" panose="020B0606030504020204" pitchFamily="34" charset="0"/>
              </a:rPr>
              <a:t> </a:t>
            </a:r>
            <a:r>
              <a:rPr lang="en-US" sz="1400" dirty="0">
                <a:solidFill>
                  <a:srgbClr val="005EB8"/>
                </a:solidFill>
                <a:effectLst/>
                <a:latin typeface="Open Sans" panose="020B0606030504020204" pitchFamily="34" charset="0"/>
                <a:ea typeface="Open Sans" panose="020B0606030504020204" pitchFamily="34" charset="0"/>
              </a:rPr>
              <a:t>flow to reduce congestion and reduce the need for future roadway widening.</a:t>
            </a:r>
            <a:endParaRPr lang="en-US" sz="1400" dirty="0">
              <a:solidFill>
                <a:srgbClr val="005EB8"/>
              </a:solidFill>
              <a:latin typeface="Open Sans" panose="020B0606030504020204" pitchFamily="34" charset="0"/>
              <a:ea typeface="Open Sans" panose="020B0606030504020204" pitchFamily="34" charset="0"/>
            </a:endParaRPr>
          </a:p>
          <a:p>
            <a:pPr marL="487680" indent="-285750">
              <a:spcAft>
                <a:spcPts val="400"/>
              </a:spcAft>
              <a:buFont typeface="Arial" panose="020B0604020202020204" pitchFamily="34" charset="0"/>
              <a:buChar char="•"/>
              <a:tabLst>
                <a:tab pos="786130" algn="l"/>
              </a:tabLst>
            </a:pPr>
            <a:endParaRPr lang="en-US" sz="1800" dirty="0">
              <a:effectLst/>
              <a:latin typeface="Open Sans" panose="020B0606030504020204" pitchFamily="34" charset="0"/>
              <a:ea typeface="Open Sans" panose="020B0606030504020204" pitchFamily="34" charset="0"/>
            </a:endParaRPr>
          </a:p>
          <a:p>
            <a:pPr marL="487680" indent="-285750">
              <a:spcBef>
                <a:spcPts val="650"/>
              </a:spcBef>
              <a:buFont typeface="Arial" panose="020B0604020202020204" pitchFamily="34" charset="0"/>
              <a:buChar char="•"/>
              <a:tabLst>
                <a:tab pos="786130" algn="l"/>
              </a:tabLst>
            </a:pPr>
            <a:endParaRPr lang="en-US" sz="1800" dirty="0">
              <a:effectLst/>
              <a:latin typeface="Open Sans" panose="020B0606030504020204" pitchFamily="34" charset="0"/>
              <a:ea typeface="Open Sans" panose="020B0606030504020204" pitchFamily="34" charset="0"/>
            </a:endParaRPr>
          </a:p>
          <a:p>
            <a:pPr marL="487680" indent="-285750">
              <a:spcBef>
                <a:spcPts val="650"/>
              </a:spcBef>
              <a:buFont typeface="Arial" panose="020B0604020202020204" pitchFamily="34" charset="0"/>
              <a:buChar char="•"/>
              <a:tabLst>
                <a:tab pos="786130" algn="l"/>
              </a:tabLst>
            </a:pPr>
            <a:endParaRPr lang="en-US" sz="1200" dirty="0">
              <a:solidFill>
                <a:srgbClr val="005EB8"/>
              </a:solidFill>
              <a:effectLst/>
              <a:latin typeface="Open Sans" panose="020B0606030504020204" pitchFamily="34" charset="0"/>
              <a:ea typeface="Open Sans" panose="020B0606030504020204" pitchFamily="34" charset="0"/>
            </a:endParaRPr>
          </a:p>
          <a:p>
            <a:pPr marL="487680" indent="-285750">
              <a:spcBef>
                <a:spcPts val="650"/>
              </a:spcBef>
              <a:buFont typeface="Arial" panose="020B0604020202020204" pitchFamily="34" charset="0"/>
              <a:buChar char="•"/>
              <a:tabLst>
                <a:tab pos="786130" algn="l"/>
              </a:tabLst>
            </a:pPr>
            <a:endParaRPr lang="en-US" sz="1200" dirty="0">
              <a:solidFill>
                <a:srgbClr val="005EB8"/>
              </a:solidFill>
              <a:effectLst/>
              <a:latin typeface="Open Sans" panose="020B0606030504020204" pitchFamily="34" charset="0"/>
              <a:ea typeface="Open Sans" panose="020B0606030504020204" pitchFamily="34" charset="0"/>
            </a:endParaRPr>
          </a:p>
          <a:p>
            <a:pPr marL="201930" marR="0">
              <a:spcBef>
                <a:spcPts val="650"/>
              </a:spcBef>
              <a:spcAft>
                <a:spcPts val="0"/>
              </a:spcAft>
              <a:tabLst>
                <a:tab pos="786130" algn="l"/>
              </a:tabLst>
            </a:pPr>
            <a:endParaRPr lang="en-US" sz="1600" dirty="0">
              <a:solidFill>
                <a:srgbClr val="005EB8"/>
              </a:solidFill>
              <a:effectLst/>
              <a:latin typeface="Open Sans" panose="020B0606030504020204" pitchFamily="34" charset="0"/>
              <a:ea typeface="Open Sans" panose="020B0606030504020204" pitchFamily="34" charset="0"/>
            </a:endParaRPr>
          </a:p>
          <a:p>
            <a:pPr marL="201930" marR="0">
              <a:spcBef>
                <a:spcPts val="650"/>
              </a:spcBef>
              <a:spcAft>
                <a:spcPts val="0"/>
              </a:spcAft>
              <a:tabLst>
                <a:tab pos="786130" algn="l"/>
              </a:tabLst>
            </a:pPr>
            <a:endParaRPr lang="en-US" sz="1600" dirty="0">
              <a:solidFill>
                <a:srgbClr val="005EB8"/>
              </a:solidFill>
              <a:effectLst/>
              <a:latin typeface="Open Sans" panose="020B0606030504020204" pitchFamily="34" charset="0"/>
              <a:ea typeface="Open Sans" panose="020B0606030504020204" pitchFamily="34" charset="0"/>
            </a:endParaRPr>
          </a:p>
        </p:txBody>
      </p:sp>
      <p:pic>
        <p:nvPicPr>
          <p:cNvPr id="8" name="Content Placeholder 6" descr="Map&#10;&#10;Description automatically generated">
            <a:extLst>
              <a:ext uri="{FF2B5EF4-FFF2-40B4-BE49-F238E27FC236}">
                <a16:creationId xmlns:a16="http://schemas.microsoft.com/office/drawing/2014/main" id="{9B75F294-2D19-DFCD-0771-E26614974D67}"/>
              </a:ext>
            </a:extLst>
          </p:cNvPr>
          <p:cNvPicPr>
            <a:picLocks noGrp="1" noChangeAspect="1"/>
          </p:cNvPicPr>
          <p:nvPr/>
        </p:nvPicPr>
        <p:blipFill>
          <a:blip r:embed="rId2"/>
          <a:stretch>
            <a:fillRect/>
          </a:stretch>
        </p:blipFill>
        <p:spPr>
          <a:xfrm>
            <a:off x="4460175" y="1378858"/>
            <a:ext cx="4266309" cy="2772342"/>
          </a:xfrm>
          <a:prstGeom prst="rect">
            <a:avLst/>
          </a:prstGeom>
        </p:spPr>
      </p:pic>
      <p:pic>
        <p:nvPicPr>
          <p:cNvPr id="1026" name="Picture 2" descr="Prince William wins funding for two new interchanges on Route 234">
            <a:extLst>
              <a:ext uri="{FF2B5EF4-FFF2-40B4-BE49-F238E27FC236}">
                <a16:creationId xmlns:a16="http://schemas.microsoft.com/office/drawing/2014/main" id="{A5886522-4C95-EA1A-0538-B109C1851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558" y="4289543"/>
            <a:ext cx="2835542" cy="237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205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726484" y="6516461"/>
            <a:ext cx="417516" cy="377825"/>
          </a:xfrm>
        </p:spPr>
        <p:txBody>
          <a:bodyPr/>
          <a:lstStyle/>
          <a:p>
            <a:fld id="{17DD336F-4D98-054F-B475-E0C8EAAB90EF}" type="slidenum">
              <a:rPr lang="en-US" smtClean="0"/>
              <a:pPr/>
              <a:t>35</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r>
              <a:rPr lang="en-US" dirty="0"/>
              <a:t>Strategic Plan</a:t>
            </a:r>
          </a:p>
        </p:txBody>
      </p:sp>
      <p:sp>
        <p:nvSpPr>
          <p:cNvPr id="11" name="TextBox 10">
            <a:extLst>
              <a:ext uri="{FF2B5EF4-FFF2-40B4-BE49-F238E27FC236}">
                <a16:creationId xmlns:a16="http://schemas.microsoft.com/office/drawing/2014/main" id="{4EB284DA-50C8-4376-8B67-2741CA3CA3B7}"/>
              </a:ext>
            </a:extLst>
          </p:cNvPr>
          <p:cNvSpPr txBox="1"/>
          <p:nvPr/>
        </p:nvSpPr>
        <p:spPr>
          <a:xfrm>
            <a:off x="207954" y="1429238"/>
            <a:ext cx="8148639" cy="2586927"/>
          </a:xfrm>
          <a:prstGeom prst="rect">
            <a:avLst/>
          </a:prstGeom>
          <a:noFill/>
        </p:spPr>
        <p:txBody>
          <a:bodyPr wrap="square">
            <a:spAutoFit/>
          </a:bodyPr>
          <a:lstStyle/>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effectLst/>
              <a:latin typeface="Open Sans" panose="020B0606030504020204" pitchFamily="34" charset="0"/>
              <a:ea typeface="Open Sans" panose="020B0606030504020204" pitchFamily="34" charset="0"/>
              <a:cs typeface="Times New Roman" panose="02020603050405020304" pitchFamily="18" charset="0"/>
            </a:endParaRPr>
          </a:p>
          <a:p>
            <a:pPr marL="914400" marR="0" indent="-685800">
              <a:lnSpc>
                <a:spcPct val="107000"/>
              </a:lnSpc>
              <a:spcBef>
                <a:spcPts val="960"/>
              </a:spcBef>
              <a:spcAft>
                <a:spcPts val="96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2397EC2-A049-1996-4BA0-FE457EC6C639}"/>
              </a:ext>
            </a:extLst>
          </p:cNvPr>
          <p:cNvSpPr txBox="1"/>
          <p:nvPr/>
        </p:nvSpPr>
        <p:spPr>
          <a:xfrm>
            <a:off x="-45131" y="1429238"/>
            <a:ext cx="6378820" cy="7189148"/>
          </a:xfrm>
          <a:prstGeom prst="rect">
            <a:avLst/>
          </a:prstGeom>
          <a:noFill/>
        </p:spPr>
        <p:txBody>
          <a:bodyPr wrap="square">
            <a:spAutoFit/>
          </a:bodyPr>
          <a:lstStyle/>
          <a:p>
            <a:pPr marL="201930" marR="0">
              <a:spcAft>
                <a:spcPts val="400"/>
              </a:spcAft>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Other Action Strategies that promote sustainability and resiliency that Mobility impacts</a:t>
            </a:r>
          </a:p>
          <a:p>
            <a:pPr marL="201930" marR="0">
              <a:spcAft>
                <a:spcPts val="400"/>
              </a:spcAft>
              <a:tabLst>
                <a:tab pos="786130" algn="l"/>
              </a:tabLst>
            </a:pPr>
            <a:r>
              <a:rPr lang="en-US" sz="1250" u="sng" dirty="0">
                <a:solidFill>
                  <a:srgbClr val="005EB8"/>
                </a:solidFill>
                <a:latin typeface="Open Sans" panose="020B0606030504020204" pitchFamily="34" charset="0"/>
                <a:ea typeface="Open Sans" panose="020B0606030504020204" pitchFamily="34" charset="0"/>
              </a:rPr>
              <a:t>Sustainable Growth</a:t>
            </a:r>
            <a:endParaRPr lang="en-US" sz="1250" u="sng" dirty="0">
              <a:solidFill>
                <a:srgbClr val="005EB8"/>
              </a:solidFill>
              <a:effectLst/>
              <a:latin typeface="Open Sans" panose="020B0606030504020204" pitchFamily="34" charset="0"/>
              <a:ea typeface="Open Sans" panose="020B0606030504020204" pitchFamily="34" charset="0"/>
            </a:endParaRP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SG1:</a:t>
            </a:r>
            <a:r>
              <a:rPr lang="en-US" sz="1250" b="1" spc="-15" dirty="0">
                <a:solidFill>
                  <a:srgbClr val="005EB8"/>
                </a:solidFill>
                <a:effectLst/>
                <a:latin typeface="Open Sans" panose="020B0606030504020204" pitchFamily="34" charset="0"/>
                <a:ea typeface="Open Sans" panose="020B0606030504020204" pitchFamily="34" charset="0"/>
              </a:rPr>
              <a:t> </a:t>
            </a:r>
            <a:r>
              <a:rPr lang="en-US" sz="1250" b="1" dirty="0">
                <a:solidFill>
                  <a:srgbClr val="005EB8"/>
                </a:solidFill>
                <a:effectLst/>
                <a:latin typeface="Open Sans" panose="020B0606030504020204" pitchFamily="34" charset="0"/>
                <a:ea typeface="Open Sans" panose="020B0606030504020204" pitchFamily="34" charset="0"/>
              </a:rPr>
              <a:t>A.</a:t>
            </a:r>
            <a:r>
              <a:rPr lang="en-US" sz="1250" b="1" spc="40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Focus</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future</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growth</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into</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activity</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centers</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with</a:t>
            </a:r>
            <a:r>
              <a:rPr lang="en-US" sz="1250" spc="-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a variety of housing types and access to transit.</a:t>
            </a: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SG2: D</a:t>
            </a:r>
            <a:r>
              <a:rPr lang="en-US" sz="1250" dirty="0">
                <a:solidFill>
                  <a:srgbClr val="005EB8"/>
                </a:solidFill>
                <a:effectLst/>
                <a:latin typeface="Open Sans" panose="020B0606030504020204" pitchFamily="34" charset="0"/>
                <a:ea typeface="Open Sans" panose="020B0606030504020204" pitchFamily="34" charset="0"/>
              </a:rPr>
              <a:t>. Implement incorporation of environmentally sustainable vehicles, such as hybrid and/or electric vehicles, into the county’s fleet, and encourage the installation of vehicle recharge stations.</a:t>
            </a: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SG2: E</a:t>
            </a:r>
            <a:r>
              <a:rPr lang="en-US" sz="1250" dirty="0">
                <a:solidFill>
                  <a:srgbClr val="005EB8"/>
                </a:solidFill>
                <a:effectLst/>
                <a:latin typeface="Open Sans" panose="020B0606030504020204" pitchFamily="34" charset="0"/>
                <a:ea typeface="Open Sans" panose="020B0606030504020204" pitchFamily="34" charset="0"/>
              </a:rPr>
              <a:t>. Implement MWCOG targets to reduce greenhouse gas emissions from all sources within the county to 50% of 2005 level by 2030, and to be carbon-neutral by 2050.</a:t>
            </a:r>
          </a:p>
          <a:p>
            <a:pPr marL="201930">
              <a:spcAft>
                <a:spcPts val="400"/>
              </a:spcAft>
              <a:tabLst>
                <a:tab pos="786130" algn="l"/>
              </a:tabLst>
            </a:pPr>
            <a:r>
              <a:rPr lang="en-US" sz="1250" dirty="0">
                <a:solidFill>
                  <a:srgbClr val="005EB8"/>
                </a:solidFill>
                <a:latin typeface="Open Sans" panose="020B0606030504020204" pitchFamily="34" charset="0"/>
                <a:ea typeface="Open Sans" panose="020B0606030504020204" pitchFamily="34" charset="0"/>
              </a:rPr>
              <a:t>Environmental Conservation</a:t>
            </a:r>
            <a:endParaRPr lang="en-US" sz="1250" dirty="0">
              <a:solidFill>
                <a:srgbClr val="005EB8"/>
              </a:solidFill>
              <a:effectLst/>
              <a:latin typeface="Open Sans" panose="020B0606030504020204" pitchFamily="34" charset="0"/>
              <a:ea typeface="Open Sans" panose="020B0606030504020204" pitchFamily="34" charset="0"/>
            </a:endParaRP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EC1:</a:t>
            </a:r>
            <a:r>
              <a:rPr lang="en-US" sz="1250" b="1" spc="-10" dirty="0">
                <a:solidFill>
                  <a:srgbClr val="005EB8"/>
                </a:solidFill>
                <a:effectLst/>
                <a:latin typeface="Open Sans" panose="020B0606030504020204" pitchFamily="34" charset="0"/>
                <a:ea typeface="Open Sans" panose="020B0606030504020204" pitchFamily="34" charset="0"/>
              </a:rPr>
              <a:t> </a:t>
            </a:r>
            <a:r>
              <a:rPr lang="en-US" sz="1250" b="1" dirty="0">
                <a:solidFill>
                  <a:srgbClr val="005EB8"/>
                </a:solidFill>
                <a:effectLst/>
                <a:latin typeface="Open Sans" panose="020B0606030504020204" pitchFamily="34" charset="0"/>
                <a:ea typeface="Open Sans" panose="020B0606030504020204" pitchFamily="34" charset="0"/>
              </a:rPr>
              <a:t>A.</a:t>
            </a:r>
            <a:r>
              <a:rPr lang="en-US" sz="1250" b="1" spc="40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Prioritize minimizing land disturbance during construction</a:t>
            </a:r>
            <a:r>
              <a:rPr lang="en-US" sz="1250" spc="37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and</a:t>
            </a:r>
            <a:r>
              <a:rPr lang="en-US" sz="1250" spc="37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leaving</a:t>
            </a:r>
            <a:r>
              <a:rPr lang="en-US" sz="1250" spc="37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natural</a:t>
            </a:r>
            <a:r>
              <a:rPr lang="en-US" sz="1250" spc="37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terrain</a:t>
            </a:r>
            <a:r>
              <a:rPr lang="en-US" sz="1250" spc="37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in a natural state. When not feasible, evaluate alternatives such as tree-banking programs.</a:t>
            </a: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EC2:</a:t>
            </a:r>
            <a:r>
              <a:rPr lang="en-US" sz="1250" b="1" spc="-10" dirty="0">
                <a:solidFill>
                  <a:srgbClr val="005EB8"/>
                </a:solidFill>
                <a:effectLst/>
                <a:latin typeface="Open Sans" panose="020B0606030504020204" pitchFamily="34" charset="0"/>
                <a:ea typeface="Open Sans" panose="020B0606030504020204" pitchFamily="34" charset="0"/>
              </a:rPr>
              <a:t> </a:t>
            </a:r>
            <a:r>
              <a:rPr lang="en-US" sz="1250" b="1" dirty="0">
                <a:solidFill>
                  <a:srgbClr val="005EB8"/>
                </a:solidFill>
                <a:effectLst/>
                <a:latin typeface="Open Sans" panose="020B0606030504020204" pitchFamily="34" charset="0"/>
                <a:ea typeface="Open Sans" panose="020B0606030504020204" pitchFamily="34" charset="0"/>
              </a:rPr>
              <a:t>A.</a:t>
            </a:r>
            <a:r>
              <a:rPr lang="en-US" sz="1250" b="1" spc="400"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Consider</a:t>
            </a:r>
            <a:r>
              <a:rPr lang="en-US" sz="1250" spc="335"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enhanced</a:t>
            </a:r>
            <a:r>
              <a:rPr lang="en-US" sz="1250" spc="335"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DCSM</a:t>
            </a:r>
            <a:r>
              <a:rPr lang="en-US" sz="1250" spc="335"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requirements to mitigate impacts from construction and infrastructure projects on water quality.</a:t>
            </a: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EC3:</a:t>
            </a:r>
            <a:r>
              <a:rPr lang="en-US" sz="1250" b="1" spc="-15" dirty="0">
                <a:solidFill>
                  <a:srgbClr val="005EB8"/>
                </a:solidFill>
                <a:effectLst/>
                <a:latin typeface="Open Sans" panose="020B0606030504020204" pitchFamily="34" charset="0"/>
                <a:ea typeface="Open Sans" panose="020B0606030504020204" pitchFamily="34" charset="0"/>
              </a:rPr>
              <a:t> </a:t>
            </a:r>
            <a:r>
              <a:rPr lang="en-US" sz="1250" b="1" dirty="0">
                <a:solidFill>
                  <a:srgbClr val="005EB8"/>
                </a:solidFill>
                <a:effectLst/>
                <a:latin typeface="Open Sans" panose="020B0606030504020204" pitchFamily="34" charset="0"/>
                <a:ea typeface="Open Sans" panose="020B0606030504020204" pitchFamily="34" charset="0"/>
              </a:rPr>
              <a:t>A.</a:t>
            </a:r>
            <a:r>
              <a:rPr lang="en-US" sz="1250" b="1" spc="400"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Identify areas of environmental discrimination to reduce negative impacts to underserved </a:t>
            </a:r>
            <a:r>
              <a:rPr lang="en-US" sz="1250" spc="-10" dirty="0">
                <a:solidFill>
                  <a:srgbClr val="005EB8"/>
                </a:solidFill>
                <a:effectLst/>
                <a:latin typeface="Open Sans" panose="020B0606030504020204" pitchFamily="34" charset="0"/>
                <a:ea typeface="Open Sans" panose="020B0606030504020204" pitchFamily="34" charset="0"/>
              </a:rPr>
              <a:t>communities.</a:t>
            </a: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EC3:</a:t>
            </a:r>
            <a:r>
              <a:rPr lang="en-US" sz="1250" b="1" spc="-10" dirty="0">
                <a:solidFill>
                  <a:srgbClr val="005EB8"/>
                </a:solidFill>
                <a:effectLst/>
                <a:latin typeface="Open Sans" panose="020B0606030504020204" pitchFamily="34" charset="0"/>
                <a:ea typeface="Open Sans" panose="020B0606030504020204" pitchFamily="34" charset="0"/>
              </a:rPr>
              <a:t> </a:t>
            </a:r>
            <a:r>
              <a:rPr lang="en-US" sz="1250" b="1" dirty="0">
                <a:solidFill>
                  <a:srgbClr val="005EB8"/>
                </a:solidFill>
                <a:effectLst/>
                <a:latin typeface="Open Sans" panose="020B0606030504020204" pitchFamily="34" charset="0"/>
                <a:ea typeface="Open Sans" panose="020B0606030504020204" pitchFamily="34" charset="0"/>
              </a:rPr>
              <a:t>B.</a:t>
            </a:r>
            <a:r>
              <a:rPr lang="en-US" sz="1250" b="1" spc="200"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Work to mitigate and restore impacts in communities previously negatively impacted</a:t>
            </a:r>
            <a:r>
              <a:rPr lang="en-US" sz="1250" spc="20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by industry, infrastructure, or environmental </a:t>
            </a:r>
            <a:r>
              <a:rPr lang="en-US" sz="1250" spc="-10" dirty="0">
                <a:solidFill>
                  <a:srgbClr val="005EB8"/>
                </a:solidFill>
                <a:effectLst/>
                <a:latin typeface="Open Sans" panose="020B0606030504020204" pitchFamily="34" charset="0"/>
                <a:ea typeface="Open Sans" panose="020B0606030504020204" pitchFamily="34" charset="0"/>
              </a:rPr>
              <a:t>degradation.</a:t>
            </a:r>
          </a:p>
          <a:p>
            <a:pPr marL="487680" indent="-285750">
              <a:spcAft>
                <a:spcPts val="400"/>
              </a:spcAft>
              <a:buFont typeface="Arial" panose="020B0604020202020204" pitchFamily="34" charset="0"/>
              <a:buChar char="•"/>
              <a:tabLst>
                <a:tab pos="786130" algn="l"/>
              </a:tabLst>
            </a:pPr>
            <a:r>
              <a:rPr lang="en-US" sz="1250" b="1" dirty="0">
                <a:solidFill>
                  <a:srgbClr val="005EB8"/>
                </a:solidFill>
                <a:effectLst/>
                <a:latin typeface="Open Sans" panose="020B0606030504020204" pitchFamily="34" charset="0"/>
                <a:ea typeface="Open Sans" panose="020B0606030504020204" pitchFamily="34" charset="0"/>
              </a:rPr>
              <a:t>EC3:</a:t>
            </a:r>
            <a:r>
              <a:rPr lang="en-US" sz="1250" b="1" spc="-15" dirty="0">
                <a:solidFill>
                  <a:srgbClr val="005EB8"/>
                </a:solidFill>
                <a:effectLst/>
                <a:latin typeface="Open Sans" panose="020B0606030504020204" pitchFamily="34" charset="0"/>
                <a:ea typeface="Open Sans" panose="020B0606030504020204" pitchFamily="34" charset="0"/>
              </a:rPr>
              <a:t> </a:t>
            </a:r>
            <a:r>
              <a:rPr lang="en-US" sz="1250" b="1" spc="-25" dirty="0">
                <a:solidFill>
                  <a:srgbClr val="005EB8"/>
                </a:solidFill>
                <a:effectLst/>
                <a:latin typeface="Open Sans" panose="020B0606030504020204" pitchFamily="34" charset="0"/>
                <a:ea typeface="Open Sans" panose="020B0606030504020204" pitchFamily="34" charset="0"/>
              </a:rPr>
              <a:t>C.</a:t>
            </a:r>
            <a:r>
              <a:rPr lang="en-US" sz="1250" b="1" spc="-25" dirty="0">
                <a:solidFill>
                  <a:srgbClr val="005EB8"/>
                </a:solidFill>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Ensure</a:t>
            </a:r>
            <a:r>
              <a:rPr lang="en-US" sz="1250" spc="-3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that</a:t>
            </a:r>
            <a:r>
              <a:rPr lang="en-US" sz="1250" spc="-1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community</a:t>
            </a:r>
            <a:r>
              <a:rPr lang="en-US" sz="1250" spc="-1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outreach</a:t>
            </a:r>
            <a:r>
              <a:rPr lang="en-US" sz="1250" spc="-1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efforts</a:t>
            </a:r>
            <a:r>
              <a:rPr lang="en-US" sz="1250" spc="-1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are</a:t>
            </a:r>
            <a:r>
              <a:rPr lang="en-US" sz="1250" spc="-2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accessible</a:t>
            </a:r>
            <a:r>
              <a:rPr lang="en-US" sz="1250" spc="-2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to</a:t>
            </a:r>
            <a:r>
              <a:rPr lang="en-US" sz="1250" spc="-1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all</a:t>
            </a:r>
            <a:r>
              <a:rPr lang="en-US" sz="1250" spc="-20"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potentially</a:t>
            </a:r>
            <a:r>
              <a:rPr lang="en-US" sz="1250" spc="-15" dirty="0">
                <a:solidFill>
                  <a:srgbClr val="005EB8"/>
                </a:solidFill>
                <a:effectLst/>
                <a:latin typeface="Open Sans" panose="020B0606030504020204" pitchFamily="34" charset="0"/>
                <a:ea typeface="Open Sans" panose="020B0606030504020204" pitchFamily="34" charset="0"/>
              </a:rPr>
              <a:t> </a:t>
            </a:r>
            <a:r>
              <a:rPr lang="en-US" sz="1250" dirty="0">
                <a:solidFill>
                  <a:srgbClr val="005EB8"/>
                </a:solidFill>
                <a:effectLst/>
                <a:latin typeface="Open Sans" panose="020B0606030504020204" pitchFamily="34" charset="0"/>
                <a:ea typeface="Open Sans" panose="020B0606030504020204" pitchFamily="34" charset="0"/>
              </a:rPr>
              <a:t>impacted</a:t>
            </a:r>
            <a:r>
              <a:rPr lang="en-US" sz="1250" spc="-10" dirty="0">
                <a:solidFill>
                  <a:srgbClr val="005EB8"/>
                </a:solidFill>
                <a:effectLst/>
                <a:latin typeface="Open Sans" panose="020B0606030504020204" pitchFamily="34" charset="0"/>
                <a:ea typeface="Open Sans" panose="020B0606030504020204" pitchFamily="34" charset="0"/>
              </a:rPr>
              <a:t> residents.</a:t>
            </a:r>
            <a:endParaRPr lang="en-US" sz="1250" dirty="0">
              <a:solidFill>
                <a:srgbClr val="005EB8"/>
              </a:solidFill>
              <a:effectLst/>
              <a:latin typeface="Open Sans" panose="020B0606030504020204" pitchFamily="34" charset="0"/>
              <a:ea typeface="Open Sans" panose="020B0606030504020204" pitchFamily="34" charset="0"/>
            </a:endParaRPr>
          </a:p>
          <a:p>
            <a:pPr marL="487680" indent="-285750">
              <a:spcAft>
                <a:spcPts val="400"/>
              </a:spcAft>
              <a:buFont typeface="Arial" panose="020B0604020202020204" pitchFamily="34" charset="0"/>
              <a:buChar char="•"/>
              <a:tabLst>
                <a:tab pos="786130" algn="l"/>
              </a:tabLst>
            </a:pPr>
            <a:endParaRPr lang="en-US" sz="1800" dirty="0">
              <a:effectLst/>
              <a:latin typeface="Open Sans" panose="020B0606030504020204" pitchFamily="34" charset="0"/>
              <a:ea typeface="Open Sans" panose="020B0606030504020204" pitchFamily="34" charset="0"/>
            </a:endParaRPr>
          </a:p>
          <a:p>
            <a:pPr marL="487680" indent="-285750">
              <a:spcBef>
                <a:spcPts val="650"/>
              </a:spcBef>
              <a:buFont typeface="Arial" panose="020B0604020202020204" pitchFamily="34" charset="0"/>
              <a:buChar char="•"/>
              <a:tabLst>
                <a:tab pos="786130" algn="l"/>
              </a:tabLst>
            </a:pPr>
            <a:endParaRPr lang="en-US" sz="1800" dirty="0">
              <a:effectLst/>
              <a:latin typeface="Open Sans" panose="020B0606030504020204" pitchFamily="34" charset="0"/>
              <a:ea typeface="Open Sans" panose="020B0606030504020204" pitchFamily="34" charset="0"/>
            </a:endParaRPr>
          </a:p>
          <a:p>
            <a:pPr marL="487680" indent="-285750">
              <a:spcBef>
                <a:spcPts val="650"/>
              </a:spcBef>
              <a:buFont typeface="Arial" panose="020B0604020202020204" pitchFamily="34" charset="0"/>
              <a:buChar char="•"/>
              <a:tabLst>
                <a:tab pos="786130" algn="l"/>
              </a:tabLst>
            </a:pPr>
            <a:endParaRPr lang="en-US" sz="1200" dirty="0">
              <a:solidFill>
                <a:srgbClr val="005EB8"/>
              </a:solidFill>
              <a:effectLst/>
              <a:latin typeface="Open Sans" panose="020B0606030504020204" pitchFamily="34" charset="0"/>
              <a:ea typeface="Open Sans" panose="020B0606030504020204" pitchFamily="34" charset="0"/>
            </a:endParaRPr>
          </a:p>
          <a:p>
            <a:pPr marL="487680" indent="-285750">
              <a:spcBef>
                <a:spcPts val="650"/>
              </a:spcBef>
              <a:buFont typeface="Arial" panose="020B0604020202020204" pitchFamily="34" charset="0"/>
              <a:buChar char="•"/>
              <a:tabLst>
                <a:tab pos="786130" algn="l"/>
              </a:tabLst>
            </a:pPr>
            <a:endParaRPr lang="en-US" sz="1200" dirty="0">
              <a:solidFill>
                <a:srgbClr val="005EB8"/>
              </a:solidFill>
              <a:effectLst/>
              <a:latin typeface="Open Sans" panose="020B0606030504020204" pitchFamily="34" charset="0"/>
              <a:ea typeface="Open Sans" panose="020B0606030504020204" pitchFamily="34" charset="0"/>
            </a:endParaRPr>
          </a:p>
          <a:p>
            <a:pPr marL="201930" marR="0">
              <a:spcBef>
                <a:spcPts val="650"/>
              </a:spcBef>
              <a:spcAft>
                <a:spcPts val="0"/>
              </a:spcAft>
              <a:tabLst>
                <a:tab pos="786130" algn="l"/>
              </a:tabLst>
            </a:pPr>
            <a:endParaRPr lang="en-US" sz="1600" dirty="0">
              <a:solidFill>
                <a:srgbClr val="005EB8"/>
              </a:solidFill>
              <a:effectLst/>
              <a:latin typeface="Open Sans" panose="020B0606030504020204" pitchFamily="34" charset="0"/>
              <a:ea typeface="Open Sans" panose="020B0606030504020204" pitchFamily="34" charset="0"/>
            </a:endParaRPr>
          </a:p>
          <a:p>
            <a:pPr marL="201930" marR="0">
              <a:spcBef>
                <a:spcPts val="650"/>
              </a:spcBef>
              <a:spcAft>
                <a:spcPts val="0"/>
              </a:spcAft>
              <a:tabLst>
                <a:tab pos="786130" algn="l"/>
              </a:tabLst>
            </a:pPr>
            <a:endParaRPr lang="en-US" sz="1600" dirty="0">
              <a:solidFill>
                <a:srgbClr val="005EB8"/>
              </a:solidFill>
              <a:effectLst/>
              <a:latin typeface="Open Sans" panose="020B0606030504020204" pitchFamily="34" charset="0"/>
              <a:ea typeface="Open Sans" panose="020B0606030504020204" pitchFamily="34" charset="0"/>
            </a:endParaRPr>
          </a:p>
        </p:txBody>
      </p:sp>
      <p:pic>
        <p:nvPicPr>
          <p:cNvPr id="2050" name="Picture 2" descr="Electrify America, Walmart Announce Completion of Over 120 Charging Stations  at Walmart Stores Nationwide with Plans for Further Expansion">
            <a:extLst>
              <a:ext uri="{FF2B5EF4-FFF2-40B4-BE49-F238E27FC236}">
                <a16:creationId xmlns:a16="http://schemas.microsoft.com/office/drawing/2014/main" id="{35902608-327F-7BD3-06ED-F10036E74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689" y="1532661"/>
            <a:ext cx="2674822" cy="17444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rth Woodbridge VA Small Area Plan | | princewilliamtimes.com">
            <a:extLst>
              <a:ext uri="{FF2B5EF4-FFF2-40B4-BE49-F238E27FC236}">
                <a16:creationId xmlns:a16="http://schemas.microsoft.com/office/drawing/2014/main" id="{B3FC8FE8-CA34-5FAE-3505-F248A64EE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333" y="3462726"/>
            <a:ext cx="2350574" cy="310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42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4">
            <a:extLst>
              <a:ext uri="{FF2B5EF4-FFF2-40B4-BE49-F238E27FC236}">
                <a16:creationId xmlns:a16="http://schemas.microsoft.com/office/drawing/2014/main" id="{2A51CB36-672E-4909-89B8-498D465C83A9}"/>
              </a:ext>
            </a:extLst>
          </p:cNvPr>
          <p:cNvSpPr txBox="1">
            <a:spLocks/>
          </p:cNvSpPr>
          <p:nvPr/>
        </p:nvSpPr>
        <p:spPr>
          <a:xfrm>
            <a:off x="5570636" y="1993704"/>
            <a:ext cx="3644531" cy="2640012"/>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spcAft>
                <a:spcPts val="3600"/>
              </a:spcAft>
              <a:buNone/>
              <a:defRPr/>
            </a:pPr>
            <a:r>
              <a:rPr lang="en-US" sz="2100" b="1" dirty="0"/>
              <a:t>Environmental Conservation</a:t>
            </a:r>
            <a:endPar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a:p>
            <a:pPr marL="457200" marR="0" lvl="1" indent="0" algn="l" defTabSz="457200" rtl="0" eaLnBrk="1" fontAlgn="auto" latinLnBrk="0" hangingPunct="1">
              <a:lnSpc>
                <a:spcPct val="100000"/>
              </a:lnSpc>
              <a:spcBef>
                <a:spcPts val="0"/>
              </a:spcBef>
              <a:spcAft>
                <a:spcPts val="3600"/>
              </a:spcAft>
              <a:buClr>
                <a:srgbClr val="005EB8"/>
              </a:buClr>
              <a:buSzPct val="100000"/>
              <a:buNone/>
              <a:tabLst/>
              <a:defRPr/>
            </a:pPr>
            <a:r>
              <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rPr>
              <a:t>Sustainable Growth</a:t>
            </a:r>
          </a:p>
          <a:p>
            <a:pPr marL="457200" marR="0" lvl="1" indent="0" algn="l" defTabSz="457200" rtl="0" eaLnBrk="1" fontAlgn="auto" latinLnBrk="0" hangingPunct="1">
              <a:lnSpc>
                <a:spcPct val="100000"/>
              </a:lnSpc>
              <a:spcBef>
                <a:spcPts val="0"/>
              </a:spcBef>
              <a:spcAft>
                <a:spcPts val="3600"/>
              </a:spcAft>
              <a:buClr>
                <a:srgbClr val="005EB8"/>
              </a:buClr>
              <a:buSzPct val="100000"/>
              <a:buNone/>
              <a:tabLst/>
              <a:defRPr/>
            </a:pPr>
            <a:r>
              <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rPr>
              <a:t>Transportation &amp; Mobility</a:t>
            </a:r>
            <a:endParaRPr kumimoji="0" lang="en-US" sz="16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29" name="Content Placeholder 4">
            <a:extLst>
              <a:ext uri="{FF2B5EF4-FFF2-40B4-BE49-F238E27FC236}">
                <a16:creationId xmlns:a16="http://schemas.microsoft.com/office/drawing/2014/main" id="{1E6850A3-D96F-4626-8B79-3B0080D07D13}"/>
              </a:ext>
            </a:extLst>
          </p:cNvPr>
          <p:cNvSpPr txBox="1">
            <a:spLocks/>
          </p:cNvSpPr>
          <p:nvPr/>
        </p:nvSpPr>
        <p:spPr>
          <a:xfrm>
            <a:off x="388833" y="1277032"/>
            <a:ext cx="8532222" cy="115738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
                <a:srgbClr val="005EB8"/>
              </a:buClr>
              <a:buSzPct val="100000"/>
              <a:buFont typeface="Arial" panose="020B0604020202020204" pitchFamily="34" charset="0"/>
              <a:buNone/>
              <a:tabLst/>
              <a:defRPr/>
            </a:pPr>
            <a:r>
              <a:rPr lang="en-US" dirty="0"/>
              <a:t>T</a:t>
            </a:r>
            <a:r>
              <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rPr>
              <a:t>he 2021 – 2024 Strategic Plan has seven focus areas:</a:t>
            </a:r>
          </a:p>
          <a:p>
            <a:pPr marL="285750" marR="0" lvl="0" indent="-285750" algn="l" defTabSz="457200" rtl="0" eaLnBrk="1" fontAlgn="auto" latinLnBrk="0" hangingPunct="1">
              <a:lnSpc>
                <a:spcPct val="100000"/>
              </a:lnSpc>
              <a:spcBef>
                <a:spcPts val="0"/>
              </a:spcBef>
              <a:spcAft>
                <a:spcPts val="1000"/>
              </a:spcAft>
              <a:buClr>
                <a:srgbClr val="005EB8"/>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a:p>
            <a:pPr marL="285750" marR="0" lvl="0" indent="-285750" algn="l" defTabSz="457200" rtl="0" eaLnBrk="1" fontAlgn="auto" latinLnBrk="0" hangingPunct="1">
              <a:lnSpc>
                <a:spcPct val="100000"/>
              </a:lnSpc>
              <a:spcBef>
                <a:spcPts val="0"/>
              </a:spcBef>
              <a:spcAft>
                <a:spcPts val="1000"/>
              </a:spcAft>
              <a:buClr>
                <a:srgbClr val="005EB8"/>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5" name="Content Placeholder 4">
            <a:extLst>
              <a:ext uri="{FF2B5EF4-FFF2-40B4-BE49-F238E27FC236}">
                <a16:creationId xmlns:a16="http://schemas.microsoft.com/office/drawing/2014/main" id="{810DC35B-3C11-4349-B002-00DA6C63D723}"/>
              </a:ext>
            </a:extLst>
          </p:cNvPr>
          <p:cNvSpPr>
            <a:spLocks noGrp="1"/>
          </p:cNvSpPr>
          <p:nvPr>
            <p:ph idx="1"/>
          </p:nvPr>
        </p:nvSpPr>
        <p:spPr>
          <a:xfrm>
            <a:off x="828321" y="2037593"/>
            <a:ext cx="4266111" cy="3633116"/>
          </a:xfrm>
        </p:spPr>
        <p:txBody>
          <a:bodyPr anchor="t">
            <a:normAutofit lnSpcReduction="10000"/>
          </a:bodyPr>
          <a:lstStyle/>
          <a:p>
            <a:pPr marL="457200" lvl="1" indent="0">
              <a:spcAft>
                <a:spcPts val="2400"/>
              </a:spcAft>
              <a:buNone/>
            </a:pPr>
            <a:r>
              <a:rPr lang="en-US" sz="2100" b="1" dirty="0"/>
              <a:t>Health, Wellbeing &amp; Human Services</a:t>
            </a:r>
          </a:p>
          <a:p>
            <a:pPr marL="457200" lvl="1" indent="0">
              <a:spcAft>
                <a:spcPts val="2400"/>
              </a:spcAft>
              <a:buNone/>
            </a:pPr>
            <a:br>
              <a:rPr lang="en-US" sz="2100" b="1" dirty="0"/>
            </a:br>
            <a:r>
              <a:rPr lang="en-US" sz="2100" b="1" dirty="0"/>
              <a:t>Safe &amp; Secure Community</a:t>
            </a:r>
          </a:p>
          <a:p>
            <a:pPr marL="457200" lvl="1" indent="0">
              <a:spcAft>
                <a:spcPts val="2400"/>
              </a:spcAft>
              <a:buNone/>
            </a:pPr>
            <a:br>
              <a:rPr lang="en-US" sz="2100" b="1" dirty="0"/>
            </a:br>
            <a:r>
              <a:rPr lang="en-US" sz="2100" b="1" dirty="0"/>
              <a:t>Resilient Economy</a:t>
            </a:r>
            <a:endParaRPr lang="en-US" sz="2400" dirty="0"/>
          </a:p>
          <a:p>
            <a:pPr marL="457200" lvl="1" indent="0">
              <a:spcAft>
                <a:spcPts val="2400"/>
              </a:spcAft>
              <a:buNone/>
            </a:pPr>
            <a:br>
              <a:rPr lang="en-US" sz="2100" b="1" dirty="0"/>
            </a:br>
            <a:r>
              <a:rPr lang="en-US" sz="2100" b="1" dirty="0"/>
              <a:t>Quality Education &amp; Workforce Development</a:t>
            </a:r>
          </a:p>
        </p:txBody>
      </p:sp>
      <p:sp>
        <p:nvSpPr>
          <p:cNvPr id="2" name="Slide Number Placeholder 1">
            <a:extLst>
              <a:ext uri="{FF2B5EF4-FFF2-40B4-BE49-F238E27FC236}">
                <a16:creationId xmlns:a16="http://schemas.microsoft.com/office/drawing/2014/main" id="{B3D78B92-8CA7-4D64-B443-9CF588C45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3</a:t>
            </a:r>
            <a:endParaRPr kumimoji="0" lang="en-US" sz="10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388833" y="286050"/>
            <a:ext cx="8212016" cy="771957"/>
          </a:xfrm>
        </p:spPr>
        <p:txBody>
          <a:bodyPr/>
          <a:lstStyle/>
          <a:p>
            <a:r>
              <a:rPr lang="en-US" dirty="0"/>
              <a:t>Format of the Strategic Plan</a:t>
            </a:r>
          </a:p>
        </p:txBody>
      </p:sp>
      <p:grpSp>
        <p:nvGrpSpPr>
          <p:cNvPr id="7" name="Group 6">
            <a:extLst>
              <a:ext uri="{FF2B5EF4-FFF2-40B4-BE49-F238E27FC236}">
                <a16:creationId xmlns:a16="http://schemas.microsoft.com/office/drawing/2014/main" id="{583CACBE-1E73-42F8-9D58-017C6D6C3A87}"/>
              </a:ext>
            </a:extLst>
          </p:cNvPr>
          <p:cNvGrpSpPr/>
          <p:nvPr/>
        </p:nvGrpSpPr>
        <p:grpSpPr>
          <a:xfrm>
            <a:off x="472861" y="2012679"/>
            <a:ext cx="774791" cy="774791"/>
            <a:chOff x="2812065" y="1249213"/>
            <a:chExt cx="1144834" cy="1144834"/>
          </a:xfrm>
        </p:grpSpPr>
        <p:sp>
          <p:nvSpPr>
            <p:cNvPr id="8" name="Oval 7">
              <a:extLst>
                <a:ext uri="{FF2B5EF4-FFF2-40B4-BE49-F238E27FC236}">
                  <a16:creationId xmlns:a16="http://schemas.microsoft.com/office/drawing/2014/main" id="{7B5A59B3-6897-4CCA-91A0-148A1E574E8A}"/>
                </a:ext>
              </a:extLst>
            </p:cNvPr>
            <p:cNvSpPr/>
            <p:nvPr/>
          </p:nvSpPr>
          <p:spPr>
            <a:xfrm>
              <a:off x="2812065" y="1249213"/>
              <a:ext cx="1144834" cy="1144834"/>
            </a:xfrm>
            <a:prstGeom prst="ellipse">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descr="A picture containing light&#10;&#10;Description automatically generated">
              <a:extLst>
                <a:ext uri="{FF2B5EF4-FFF2-40B4-BE49-F238E27FC236}">
                  <a16:creationId xmlns:a16="http://schemas.microsoft.com/office/drawing/2014/main" id="{C3296538-1B31-44D2-B3FE-0A61185404ED}"/>
                </a:ext>
              </a:extLst>
            </p:cNvPr>
            <p:cNvPicPr>
              <a:picLocks noChangeAspect="1"/>
            </p:cNvPicPr>
            <p:nvPr/>
          </p:nvPicPr>
          <p:blipFill>
            <a:blip r:embed="rId3"/>
            <a:stretch>
              <a:fillRect/>
            </a:stretch>
          </p:blipFill>
          <p:spPr>
            <a:xfrm>
              <a:off x="2833393" y="1281153"/>
              <a:ext cx="1098894" cy="1098894"/>
            </a:xfrm>
            <a:prstGeom prst="ellipse">
              <a:avLst/>
            </a:prstGeom>
          </p:spPr>
        </p:pic>
      </p:grpSp>
      <p:grpSp>
        <p:nvGrpSpPr>
          <p:cNvPr id="10" name="Group 9">
            <a:extLst>
              <a:ext uri="{FF2B5EF4-FFF2-40B4-BE49-F238E27FC236}">
                <a16:creationId xmlns:a16="http://schemas.microsoft.com/office/drawing/2014/main" id="{C7622071-850A-46F6-BFD8-350501E839FA}"/>
              </a:ext>
            </a:extLst>
          </p:cNvPr>
          <p:cNvGrpSpPr/>
          <p:nvPr/>
        </p:nvGrpSpPr>
        <p:grpSpPr>
          <a:xfrm>
            <a:off x="5219469" y="1980096"/>
            <a:ext cx="774791" cy="774791"/>
            <a:chOff x="501172" y="1237494"/>
            <a:chExt cx="1144834" cy="1144834"/>
          </a:xfrm>
        </p:grpSpPr>
        <p:sp>
          <p:nvSpPr>
            <p:cNvPr id="11" name="Oval 10">
              <a:extLst>
                <a:ext uri="{FF2B5EF4-FFF2-40B4-BE49-F238E27FC236}">
                  <a16:creationId xmlns:a16="http://schemas.microsoft.com/office/drawing/2014/main" id="{0F957498-E781-4689-9258-BCD4B3AFFD61}"/>
                </a:ext>
              </a:extLst>
            </p:cNvPr>
            <p:cNvSpPr/>
            <p:nvPr/>
          </p:nvSpPr>
          <p:spPr>
            <a:xfrm>
              <a:off x="501172" y="1237494"/>
              <a:ext cx="1144834" cy="1144834"/>
            </a:xfrm>
            <a:prstGeom prst="ellipse">
              <a:avLst/>
            </a:prstGeom>
            <a:solidFill>
              <a:schemeClr val="bg1"/>
            </a:solidFill>
            <a:ln w="38100">
              <a:solidFill>
                <a:srgbClr val="B4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descr="Logo, company name&#10;&#10;Description automatically generated">
              <a:extLst>
                <a:ext uri="{FF2B5EF4-FFF2-40B4-BE49-F238E27FC236}">
                  <a16:creationId xmlns:a16="http://schemas.microsoft.com/office/drawing/2014/main" id="{ED9296A5-F9D0-475F-8A2F-DA6DB0B48927}"/>
                </a:ext>
              </a:extLst>
            </p:cNvPr>
            <p:cNvPicPr>
              <a:picLocks noChangeAspect="1"/>
            </p:cNvPicPr>
            <p:nvPr/>
          </p:nvPicPr>
          <p:blipFill>
            <a:blip r:embed="rId4"/>
            <a:stretch>
              <a:fillRect/>
            </a:stretch>
          </p:blipFill>
          <p:spPr>
            <a:xfrm>
              <a:off x="607295" y="1336796"/>
              <a:ext cx="924692" cy="924692"/>
            </a:xfrm>
            <a:prstGeom prst="rect">
              <a:avLst/>
            </a:prstGeom>
          </p:spPr>
        </p:pic>
      </p:grpSp>
      <p:grpSp>
        <p:nvGrpSpPr>
          <p:cNvPr id="13" name="Group 12">
            <a:extLst>
              <a:ext uri="{FF2B5EF4-FFF2-40B4-BE49-F238E27FC236}">
                <a16:creationId xmlns:a16="http://schemas.microsoft.com/office/drawing/2014/main" id="{DD8994CB-4238-449F-81BB-7DAE9EFC607C}"/>
              </a:ext>
            </a:extLst>
          </p:cNvPr>
          <p:cNvGrpSpPr/>
          <p:nvPr/>
        </p:nvGrpSpPr>
        <p:grpSpPr>
          <a:xfrm>
            <a:off x="471289" y="3856181"/>
            <a:ext cx="777934" cy="808284"/>
            <a:chOff x="7412627" y="1234962"/>
            <a:chExt cx="1149478" cy="1194324"/>
          </a:xfrm>
        </p:grpSpPr>
        <p:sp>
          <p:nvSpPr>
            <p:cNvPr id="14" name="Oval 13">
              <a:extLst>
                <a:ext uri="{FF2B5EF4-FFF2-40B4-BE49-F238E27FC236}">
                  <a16:creationId xmlns:a16="http://schemas.microsoft.com/office/drawing/2014/main" id="{ACB69581-D901-46C5-9CF1-C03F8D0346C4}"/>
                </a:ext>
              </a:extLst>
            </p:cNvPr>
            <p:cNvSpPr/>
            <p:nvPr/>
          </p:nvSpPr>
          <p:spPr>
            <a:xfrm>
              <a:off x="7412627" y="1279808"/>
              <a:ext cx="1149478" cy="1149478"/>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10CD9B4E-04C6-46C9-9563-6BA1682988CB}"/>
                </a:ext>
              </a:extLst>
            </p:cNvPr>
            <p:cNvPicPr>
              <a:picLocks noChangeAspect="1"/>
            </p:cNvPicPr>
            <p:nvPr/>
          </p:nvPicPr>
          <p:blipFill rotWithShape="1">
            <a:blip r:embed="rId5"/>
            <a:srcRect l="-8799" t="-18121" r="-9513" b="22015"/>
            <a:stretch/>
          </p:blipFill>
          <p:spPr>
            <a:xfrm>
              <a:off x="7412627" y="1307516"/>
              <a:ext cx="1149478" cy="1104713"/>
            </a:xfrm>
            <a:prstGeom prst="ellipse">
              <a:avLst/>
            </a:prstGeom>
          </p:spPr>
        </p:pic>
        <p:sp>
          <p:nvSpPr>
            <p:cNvPr id="16" name="TextBox 15">
              <a:extLst>
                <a:ext uri="{FF2B5EF4-FFF2-40B4-BE49-F238E27FC236}">
                  <a16:creationId xmlns:a16="http://schemas.microsoft.com/office/drawing/2014/main" id="{99BA7A78-DEEF-430F-8451-5A1886E03E98}"/>
                </a:ext>
              </a:extLst>
            </p:cNvPr>
            <p:cNvSpPr txBox="1"/>
            <p:nvPr/>
          </p:nvSpPr>
          <p:spPr>
            <a:xfrm>
              <a:off x="7473375" y="1234962"/>
              <a:ext cx="6522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FFFFFF">
                        <a:lumMod val="95000"/>
                      </a:srgbClr>
                    </a:solidFill>
                  </a:ln>
                  <a:solidFill>
                    <a:srgbClr val="578C3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grpSp>
      <p:grpSp>
        <p:nvGrpSpPr>
          <p:cNvPr id="17" name="Group 16">
            <a:extLst>
              <a:ext uri="{FF2B5EF4-FFF2-40B4-BE49-F238E27FC236}">
                <a16:creationId xmlns:a16="http://schemas.microsoft.com/office/drawing/2014/main" id="{6F419F4C-3AB1-48BE-9322-60FC8AAB1817}"/>
              </a:ext>
            </a:extLst>
          </p:cNvPr>
          <p:cNvGrpSpPr/>
          <p:nvPr/>
        </p:nvGrpSpPr>
        <p:grpSpPr>
          <a:xfrm>
            <a:off x="471289" y="4811425"/>
            <a:ext cx="777934" cy="777934"/>
            <a:chOff x="5134203" y="1309491"/>
            <a:chExt cx="1149478" cy="1149478"/>
          </a:xfrm>
        </p:grpSpPr>
        <p:sp>
          <p:nvSpPr>
            <p:cNvPr id="18" name="Oval 17">
              <a:extLst>
                <a:ext uri="{FF2B5EF4-FFF2-40B4-BE49-F238E27FC236}">
                  <a16:creationId xmlns:a16="http://schemas.microsoft.com/office/drawing/2014/main" id="{63B3CCD7-8210-4BE0-A4E4-A484A368231C}"/>
                </a:ext>
              </a:extLst>
            </p:cNvPr>
            <p:cNvSpPr/>
            <p:nvPr/>
          </p:nvSpPr>
          <p:spPr>
            <a:xfrm>
              <a:off x="5134203" y="1309491"/>
              <a:ext cx="1149478" cy="1149478"/>
            </a:xfrm>
            <a:prstGeom prst="ellipse">
              <a:avLst/>
            </a:prstGeom>
            <a:solidFill>
              <a:schemeClr val="bg1"/>
            </a:solidFill>
            <a:ln w="38100">
              <a:solidFill>
                <a:srgbClr val="652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18" descr="A picture containing diagram&#10;&#10;Description automatically generated">
              <a:extLst>
                <a:ext uri="{FF2B5EF4-FFF2-40B4-BE49-F238E27FC236}">
                  <a16:creationId xmlns:a16="http://schemas.microsoft.com/office/drawing/2014/main" id="{2A51FD5F-B32A-4330-89F6-DCBFA40C8676}"/>
                </a:ext>
              </a:extLst>
            </p:cNvPr>
            <p:cNvPicPr>
              <a:picLocks noChangeAspect="1"/>
            </p:cNvPicPr>
            <p:nvPr/>
          </p:nvPicPr>
          <p:blipFill rotWithShape="1">
            <a:blip r:embed="rId6"/>
            <a:srcRect l="21495" t="15806" r="28310" b="26644"/>
            <a:stretch/>
          </p:blipFill>
          <p:spPr>
            <a:xfrm>
              <a:off x="5156132" y="1327150"/>
              <a:ext cx="1108143" cy="1111662"/>
            </a:xfrm>
            <a:prstGeom prst="ellipse">
              <a:avLst/>
            </a:prstGeom>
          </p:spPr>
        </p:pic>
      </p:grpSp>
      <p:grpSp>
        <p:nvGrpSpPr>
          <p:cNvPr id="20" name="Group 19">
            <a:extLst>
              <a:ext uri="{FF2B5EF4-FFF2-40B4-BE49-F238E27FC236}">
                <a16:creationId xmlns:a16="http://schemas.microsoft.com/office/drawing/2014/main" id="{963CCF42-1318-4984-9E59-364F1865F8A9}"/>
              </a:ext>
            </a:extLst>
          </p:cNvPr>
          <p:cNvGrpSpPr/>
          <p:nvPr/>
        </p:nvGrpSpPr>
        <p:grpSpPr>
          <a:xfrm>
            <a:off x="5219469" y="2895797"/>
            <a:ext cx="774791" cy="774791"/>
            <a:chOff x="3853465" y="1249213"/>
            <a:chExt cx="1144834" cy="1144834"/>
          </a:xfrm>
        </p:grpSpPr>
        <p:sp>
          <p:nvSpPr>
            <p:cNvPr id="21" name="Oval 20">
              <a:extLst>
                <a:ext uri="{FF2B5EF4-FFF2-40B4-BE49-F238E27FC236}">
                  <a16:creationId xmlns:a16="http://schemas.microsoft.com/office/drawing/2014/main" id="{C07E9D45-0481-4B05-93AF-F8A5016E9A7E}"/>
                </a:ext>
              </a:extLst>
            </p:cNvPr>
            <p:cNvSpPr/>
            <p:nvPr/>
          </p:nvSpPr>
          <p:spPr>
            <a:xfrm>
              <a:off x="3853465" y="1249213"/>
              <a:ext cx="1144834" cy="114483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21" descr="A picture containing building, house, sign, toy&#10;&#10;Description automatically generated">
              <a:extLst>
                <a:ext uri="{FF2B5EF4-FFF2-40B4-BE49-F238E27FC236}">
                  <a16:creationId xmlns:a16="http://schemas.microsoft.com/office/drawing/2014/main" id="{BB64280D-771A-495C-813B-E9EBC6FE76D4}"/>
                </a:ext>
              </a:extLst>
            </p:cNvPr>
            <p:cNvPicPr>
              <a:picLocks noChangeAspect="1"/>
            </p:cNvPicPr>
            <p:nvPr/>
          </p:nvPicPr>
          <p:blipFill rotWithShape="1">
            <a:blip r:embed="rId7"/>
            <a:srcRect l="15420" t="-2200" r="14176" b="6427"/>
            <a:stretch/>
          </p:blipFill>
          <p:spPr>
            <a:xfrm>
              <a:off x="3873770" y="1263699"/>
              <a:ext cx="1111301" cy="1114424"/>
            </a:xfrm>
            <a:prstGeom prst="ellipse">
              <a:avLst/>
            </a:prstGeom>
          </p:spPr>
        </p:pic>
      </p:grpSp>
      <p:grpSp>
        <p:nvGrpSpPr>
          <p:cNvPr id="26" name="Group 25">
            <a:extLst>
              <a:ext uri="{FF2B5EF4-FFF2-40B4-BE49-F238E27FC236}">
                <a16:creationId xmlns:a16="http://schemas.microsoft.com/office/drawing/2014/main" id="{19E81274-0788-4E2E-AE3C-4E2DD4FEB43F}"/>
              </a:ext>
            </a:extLst>
          </p:cNvPr>
          <p:cNvGrpSpPr/>
          <p:nvPr/>
        </p:nvGrpSpPr>
        <p:grpSpPr>
          <a:xfrm>
            <a:off x="5217897" y="3820045"/>
            <a:ext cx="777934" cy="777934"/>
            <a:chOff x="6167666" y="1311874"/>
            <a:chExt cx="1149478" cy="1149478"/>
          </a:xfrm>
        </p:grpSpPr>
        <p:sp>
          <p:nvSpPr>
            <p:cNvPr id="27" name="Oval 26">
              <a:extLst>
                <a:ext uri="{FF2B5EF4-FFF2-40B4-BE49-F238E27FC236}">
                  <a16:creationId xmlns:a16="http://schemas.microsoft.com/office/drawing/2014/main" id="{4868A3E7-ECF0-4CED-BE35-47A353D232A3}"/>
                </a:ext>
              </a:extLst>
            </p:cNvPr>
            <p:cNvSpPr/>
            <p:nvPr/>
          </p:nvSpPr>
          <p:spPr>
            <a:xfrm>
              <a:off x="6167666" y="1311874"/>
              <a:ext cx="1149478" cy="114947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27" descr="A sign on an orange background&#10;&#10;Description automatically generated">
              <a:extLst>
                <a:ext uri="{FF2B5EF4-FFF2-40B4-BE49-F238E27FC236}">
                  <a16:creationId xmlns:a16="http://schemas.microsoft.com/office/drawing/2014/main" id="{B51CD7D7-8441-46A9-B784-1DCE561C00B2}"/>
                </a:ext>
              </a:extLst>
            </p:cNvPr>
            <p:cNvPicPr>
              <a:picLocks noChangeAspect="1"/>
            </p:cNvPicPr>
            <p:nvPr/>
          </p:nvPicPr>
          <p:blipFill rotWithShape="1">
            <a:blip r:embed="rId8"/>
            <a:srcRect l="7784" t="2609" r="15918" b="-8296"/>
            <a:stretch/>
          </p:blipFill>
          <p:spPr>
            <a:xfrm>
              <a:off x="6185695" y="1331120"/>
              <a:ext cx="1112044" cy="1109662"/>
            </a:xfrm>
            <a:prstGeom prst="ellipse">
              <a:avLst/>
            </a:prstGeom>
          </p:spPr>
        </p:pic>
      </p:grpSp>
      <p:pic>
        <p:nvPicPr>
          <p:cNvPr id="35" name="Picture 34">
            <a:extLst>
              <a:ext uri="{FF2B5EF4-FFF2-40B4-BE49-F238E27FC236}">
                <a16:creationId xmlns:a16="http://schemas.microsoft.com/office/drawing/2014/main" id="{58A963C1-92AD-4BDD-85AA-CFDE17D5D87F}"/>
              </a:ext>
            </a:extLst>
          </p:cNvPr>
          <p:cNvPicPr>
            <a:picLocks noChangeAspect="1"/>
          </p:cNvPicPr>
          <p:nvPr/>
        </p:nvPicPr>
        <p:blipFill>
          <a:blip r:embed="rId9"/>
          <a:stretch>
            <a:fillRect/>
          </a:stretch>
        </p:blipFill>
        <p:spPr>
          <a:xfrm>
            <a:off x="5736039" y="5424462"/>
            <a:ext cx="2219136" cy="1079086"/>
          </a:xfrm>
          <a:prstGeom prst="rect">
            <a:avLst/>
          </a:prstGeom>
        </p:spPr>
      </p:pic>
      <p:grpSp>
        <p:nvGrpSpPr>
          <p:cNvPr id="32" name="Group 31">
            <a:extLst>
              <a:ext uri="{FF2B5EF4-FFF2-40B4-BE49-F238E27FC236}">
                <a16:creationId xmlns:a16="http://schemas.microsoft.com/office/drawing/2014/main" id="{D7E439D4-C9EB-48AD-938B-1E2DC355B0F1}"/>
              </a:ext>
            </a:extLst>
          </p:cNvPr>
          <p:cNvGrpSpPr/>
          <p:nvPr/>
        </p:nvGrpSpPr>
        <p:grpSpPr>
          <a:xfrm>
            <a:off x="472861" y="2934430"/>
            <a:ext cx="774791" cy="774791"/>
            <a:chOff x="3875515" y="2042924"/>
            <a:chExt cx="774791" cy="774791"/>
          </a:xfrm>
        </p:grpSpPr>
        <p:sp>
          <p:nvSpPr>
            <p:cNvPr id="34" name="Oval 33">
              <a:extLst>
                <a:ext uri="{FF2B5EF4-FFF2-40B4-BE49-F238E27FC236}">
                  <a16:creationId xmlns:a16="http://schemas.microsoft.com/office/drawing/2014/main" id="{C2426007-F500-4AED-AD8E-A8B486E72047}"/>
                </a:ext>
              </a:extLst>
            </p:cNvPr>
            <p:cNvSpPr/>
            <p:nvPr/>
          </p:nvSpPr>
          <p:spPr>
            <a:xfrm>
              <a:off x="3875515" y="2042924"/>
              <a:ext cx="774791" cy="77479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1" name="Picture 30" descr="Diagram&#10;&#10;Description automatically generated">
              <a:extLst>
                <a:ext uri="{FF2B5EF4-FFF2-40B4-BE49-F238E27FC236}">
                  <a16:creationId xmlns:a16="http://schemas.microsoft.com/office/drawing/2014/main" id="{AE0EAC48-F3EF-4066-A491-460C7071F536}"/>
                </a:ext>
              </a:extLst>
            </p:cNvPr>
            <p:cNvPicPr>
              <a:picLocks noChangeAspect="1"/>
            </p:cNvPicPr>
            <p:nvPr/>
          </p:nvPicPr>
          <p:blipFill rotWithShape="1">
            <a:blip r:embed="rId10"/>
            <a:srcRect l="18259" t="-4006" r="20360" b="50546"/>
            <a:stretch/>
          </p:blipFill>
          <p:spPr>
            <a:xfrm>
              <a:off x="3887076" y="2060463"/>
              <a:ext cx="748225" cy="738188"/>
            </a:xfrm>
            <a:prstGeom prst="ellipse">
              <a:avLst/>
            </a:prstGeom>
          </p:spPr>
        </p:pic>
      </p:grpSp>
    </p:spTree>
    <p:extLst>
      <p:ext uri="{BB962C8B-B14F-4D97-AF65-F5344CB8AC3E}">
        <p14:creationId xmlns:p14="http://schemas.microsoft.com/office/powerpoint/2010/main" val="389495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4">
            <a:extLst>
              <a:ext uri="{FF2B5EF4-FFF2-40B4-BE49-F238E27FC236}">
                <a16:creationId xmlns:a16="http://schemas.microsoft.com/office/drawing/2014/main" id="{2A51CB36-672E-4909-89B8-498D465C83A9}"/>
              </a:ext>
            </a:extLst>
          </p:cNvPr>
          <p:cNvSpPr txBox="1">
            <a:spLocks/>
          </p:cNvSpPr>
          <p:nvPr/>
        </p:nvSpPr>
        <p:spPr>
          <a:xfrm>
            <a:off x="5570636" y="1993704"/>
            <a:ext cx="3644531" cy="2640012"/>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spcAft>
                <a:spcPts val="3600"/>
              </a:spcAft>
              <a:buNone/>
              <a:defRPr/>
            </a:pPr>
            <a:r>
              <a:rPr lang="en-US" sz="2100" b="1" dirty="0"/>
              <a:t>Environmental Conservation</a:t>
            </a:r>
            <a:endPar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a:p>
            <a:pPr marL="457200" marR="0" lvl="1" indent="0" algn="l" defTabSz="457200" rtl="0" eaLnBrk="1" fontAlgn="auto" latinLnBrk="0" hangingPunct="1">
              <a:lnSpc>
                <a:spcPct val="100000"/>
              </a:lnSpc>
              <a:spcBef>
                <a:spcPts val="0"/>
              </a:spcBef>
              <a:spcAft>
                <a:spcPts val="3600"/>
              </a:spcAft>
              <a:buClr>
                <a:srgbClr val="005EB8"/>
              </a:buClr>
              <a:buSzPct val="100000"/>
              <a:buNone/>
              <a:tabLst/>
              <a:defRPr/>
            </a:pPr>
            <a:r>
              <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rPr>
              <a:t>Sustainable Growth</a:t>
            </a:r>
          </a:p>
          <a:p>
            <a:pPr marL="457200" marR="0" lvl="1" indent="0" algn="l" defTabSz="457200" rtl="0" eaLnBrk="1" fontAlgn="auto" latinLnBrk="0" hangingPunct="1">
              <a:lnSpc>
                <a:spcPct val="100000"/>
              </a:lnSpc>
              <a:spcBef>
                <a:spcPts val="0"/>
              </a:spcBef>
              <a:spcAft>
                <a:spcPts val="3600"/>
              </a:spcAft>
              <a:buClr>
                <a:srgbClr val="005EB8"/>
              </a:buClr>
              <a:buSzPct val="100000"/>
              <a:buNone/>
              <a:tabLst/>
              <a:defRPr/>
            </a:pPr>
            <a:r>
              <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rPr>
              <a:t>Transportation &amp; Mobility</a:t>
            </a:r>
            <a:endParaRPr kumimoji="0" lang="en-US" sz="16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29" name="Content Placeholder 4">
            <a:extLst>
              <a:ext uri="{FF2B5EF4-FFF2-40B4-BE49-F238E27FC236}">
                <a16:creationId xmlns:a16="http://schemas.microsoft.com/office/drawing/2014/main" id="{1E6850A3-D96F-4626-8B79-3B0080D07D13}"/>
              </a:ext>
            </a:extLst>
          </p:cNvPr>
          <p:cNvSpPr txBox="1">
            <a:spLocks/>
          </p:cNvSpPr>
          <p:nvPr/>
        </p:nvSpPr>
        <p:spPr>
          <a:xfrm>
            <a:off x="388833" y="1277032"/>
            <a:ext cx="8532222" cy="115738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
                <a:srgbClr val="005EB8"/>
              </a:buClr>
              <a:buSzPct val="100000"/>
              <a:buFont typeface="Arial" panose="020B0604020202020204" pitchFamily="34" charset="0"/>
              <a:buNone/>
              <a:tabLst/>
              <a:defRPr/>
            </a:pPr>
            <a:r>
              <a:rPr lang="en-US" dirty="0"/>
              <a:t>T</a:t>
            </a:r>
            <a:r>
              <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rPr>
              <a:t>he 2021 – 2024 Strategic Plan has seven focus areas:</a:t>
            </a:r>
          </a:p>
          <a:p>
            <a:pPr marL="285750" marR="0" lvl="0" indent="-285750" algn="l" defTabSz="457200" rtl="0" eaLnBrk="1" fontAlgn="auto" latinLnBrk="0" hangingPunct="1">
              <a:lnSpc>
                <a:spcPct val="100000"/>
              </a:lnSpc>
              <a:spcBef>
                <a:spcPts val="0"/>
              </a:spcBef>
              <a:spcAft>
                <a:spcPts val="1000"/>
              </a:spcAft>
              <a:buClr>
                <a:srgbClr val="005EB8"/>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a:p>
            <a:pPr marL="285750" marR="0" lvl="0" indent="-285750" algn="l" defTabSz="457200" rtl="0" eaLnBrk="1" fontAlgn="auto" latinLnBrk="0" hangingPunct="1">
              <a:lnSpc>
                <a:spcPct val="100000"/>
              </a:lnSpc>
              <a:spcBef>
                <a:spcPts val="0"/>
              </a:spcBef>
              <a:spcAft>
                <a:spcPts val="1000"/>
              </a:spcAft>
              <a:buClr>
                <a:srgbClr val="005EB8"/>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5" name="Content Placeholder 4">
            <a:extLst>
              <a:ext uri="{FF2B5EF4-FFF2-40B4-BE49-F238E27FC236}">
                <a16:creationId xmlns:a16="http://schemas.microsoft.com/office/drawing/2014/main" id="{810DC35B-3C11-4349-B002-00DA6C63D723}"/>
              </a:ext>
            </a:extLst>
          </p:cNvPr>
          <p:cNvSpPr>
            <a:spLocks noGrp="1"/>
          </p:cNvSpPr>
          <p:nvPr>
            <p:ph idx="1"/>
          </p:nvPr>
        </p:nvSpPr>
        <p:spPr>
          <a:xfrm>
            <a:off x="828321" y="2037593"/>
            <a:ext cx="4266111" cy="3633116"/>
          </a:xfrm>
        </p:spPr>
        <p:txBody>
          <a:bodyPr anchor="t">
            <a:normAutofit lnSpcReduction="10000"/>
          </a:bodyPr>
          <a:lstStyle/>
          <a:p>
            <a:pPr marL="457200" lvl="1" indent="0">
              <a:spcAft>
                <a:spcPts val="2400"/>
              </a:spcAft>
              <a:buNone/>
            </a:pPr>
            <a:r>
              <a:rPr lang="en-US" sz="2100" b="1" dirty="0"/>
              <a:t>Health, Wellbeing &amp; Human Services</a:t>
            </a:r>
          </a:p>
          <a:p>
            <a:pPr marL="457200" lvl="1" indent="0">
              <a:spcAft>
                <a:spcPts val="2400"/>
              </a:spcAft>
              <a:buNone/>
            </a:pPr>
            <a:br>
              <a:rPr lang="en-US" sz="2100" b="1" dirty="0"/>
            </a:br>
            <a:r>
              <a:rPr lang="en-US" sz="2100" b="1" dirty="0"/>
              <a:t>Safe &amp; Secure Community</a:t>
            </a:r>
          </a:p>
          <a:p>
            <a:pPr marL="457200" lvl="1" indent="0">
              <a:spcAft>
                <a:spcPts val="2400"/>
              </a:spcAft>
              <a:buNone/>
            </a:pPr>
            <a:br>
              <a:rPr lang="en-US" sz="2100" b="1" dirty="0"/>
            </a:br>
            <a:r>
              <a:rPr lang="en-US" sz="2100" b="1" dirty="0"/>
              <a:t>Resilient Economy</a:t>
            </a:r>
            <a:endParaRPr lang="en-US" sz="2400" dirty="0"/>
          </a:p>
          <a:p>
            <a:pPr marL="457200" lvl="1" indent="0">
              <a:spcAft>
                <a:spcPts val="2400"/>
              </a:spcAft>
              <a:buNone/>
            </a:pPr>
            <a:br>
              <a:rPr lang="en-US" sz="2100" b="1" dirty="0"/>
            </a:br>
            <a:r>
              <a:rPr lang="en-US" sz="2100" b="1" dirty="0"/>
              <a:t>Quality Education &amp; Workforce Development</a:t>
            </a:r>
          </a:p>
        </p:txBody>
      </p:sp>
      <p:sp>
        <p:nvSpPr>
          <p:cNvPr id="2" name="Slide Number Placeholder 1">
            <a:extLst>
              <a:ext uri="{FF2B5EF4-FFF2-40B4-BE49-F238E27FC236}">
                <a16:creationId xmlns:a16="http://schemas.microsoft.com/office/drawing/2014/main" id="{B3D78B92-8CA7-4D64-B443-9CF588C45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3</a:t>
            </a:r>
            <a:endParaRPr kumimoji="0" lang="en-US" sz="10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388833" y="286050"/>
            <a:ext cx="8212016" cy="771957"/>
          </a:xfrm>
        </p:spPr>
        <p:txBody>
          <a:bodyPr/>
          <a:lstStyle/>
          <a:p>
            <a:r>
              <a:rPr lang="en-US" dirty="0"/>
              <a:t>Format of the Strategic Plan</a:t>
            </a:r>
          </a:p>
        </p:txBody>
      </p:sp>
      <p:grpSp>
        <p:nvGrpSpPr>
          <p:cNvPr id="7" name="Group 6">
            <a:extLst>
              <a:ext uri="{FF2B5EF4-FFF2-40B4-BE49-F238E27FC236}">
                <a16:creationId xmlns:a16="http://schemas.microsoft.com/office/drawing/2014/main" id="{583CACBE-1E73-42F8-9D58-017C6D6C3A87}"/>
              </a:ext>
            </a:extLst>
          </p:cNvPr>
          <p:cNvGrpSpPr/>
          <p:nvPr/>
        </p:nvGrpSpPr>
        <p:grpSpPr>
          <a:xfrm>
            <a:off x="472861" y="2012679"/>
            <a:ext cx="774791" cy="774791"/>
            <a:chOff x="2812065" y="1249213"/>
            <a:chExt cx="1144834" cy="1144834"/>
          </a:xfrm>
        </p:grpSpPr>
        <p:sp>
          <p:nvSpPr>
            <p:cNvPr id="8" name="Oval 7">
              <a:extLst>
                <a:ext uri="{FF2B5EF4-FFF2-40B4-BE49-F238E27FC236}">
                  <a16:creationId xmlns:a16="http://schemas.microsoft.com/office/drawing/2014/main" id="{7B5A59B3-6897-4CCA-91A0-148A1E574E8A}"/>
                </a:ext>
              </a:extLst>
            </p:cNvPr>
            <p:cNvSpPr/>
            <p:nvPr/>
          </p:nvSpPr>
          <p:spPr>
            <a:xfrm>
              <a:off x="2812065" y="1249213"/>
              <a:ext cx="1144834" cy="1144834"/>
            </a:xfrm>
            <a:prstGeom prst="ellipse">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descr="A picture containing light&#10;&#10;Description automatically generated">
              <a:extLst>
                <a:ext uri="{FF2B5EF4-FFF2-40B4-BE49-F238E27FC236}">
                  <a16:creationId xmlns:a16="http://schemas.microsoft.com/office/drawing/2014/main" id="{C3296538-1B31-44D2-B3FE-0A61185404ED}"/>
                </a:ext>
              </a:extLst>
            </p:cNvPr>
            <p:cNvPicPr>
              <a:picLocks noChangeAspect="1"/>
            </p:cNvPicPr>
            <p:nvPr/>
          </p:nvPicPr>
          <p:blipFill>
            <a:blip r:embed="rId3"/>
            <a:stretch>
              <a:fillRect/>
            </a:stretch>
          </p:blipFill>
          <p:spPr>
            <a:xfrm>
              <a:off x="2833393" y="1281153"/>
              <a:ext cx="1098894" cy="1098894"/>
            </a:xfrm>
            <a:prstGeom prst="ellipse">
              <a:avLst/>
            </a:prstGeom>
          </p:spPr>
        </p:pic>
      </p:grpSp>
      <p:grpSp>
        <p:nvGrpSpPr>
          <p:cNvPr id="10" name="Group 9">
            <a:extLst>
              <a:ext uri="{FF2B5EF4-FFF2-40B4-BE49-F238E27FC236}">
                <a16:creationId xmlns:a16="http://schemas.microsoft.com/office/drawing/2014/main" id="{C7622071-850A-46F6-BFD8-350501E839FA}"/>
              </a:ext>
            </a:extLst>
          </p:cNvPr>
          <p:cNvGrpSpPr/>
          <p:nvPr/>
        </p:nvGrpSpPr>
        <p:grpSpPr>
          <a:xfrm>
            <a:off x="5219469" y="1980096"/>
            <a:ext cx="774791" cy="774791"/>
            <a:chOff x="501172" y="1237494"/>
            <a:chExt cx="1144834" cy="1144834"/>
          </a:xfrm>
        </p:grpSpPr>
        <p:sp>
          <p:nvSpPr>
            <p:cNvPr id="11" name="Oval 10">
              <a:extLst>
                <a:ext uri="{FF2B5EF4-FFF2-40B4-BE49-F238E27FC236}">
                  <a16:creationId xmlns:a16="http://schemas.microsoft.com/office/drawing/2014/main" id="{0F957498-E781-4689-9258-BCD4B3AFFD61}"/>
                </a:ext>
              </a:extLst>
            </p:cNvPr>
            <p:cNvSpPr/>
            <p:nvPr/>
          </p:nvSpPr>
          <p:spPr>
            <a:xfrm>
              <a:off x="501172" y="1237494"/>
              <a:ext cx="1144834" cy="1144834"/>
            </a:xfrm>
            <a:prstGeom prst="ellipse">
              <a:avLst/>
            </a:prstGeom>
            <a:solidFill>
              <a:schemeClr val="bg1"/>
            </a:solidFill>
            <a:ln w="38100">
              <a:solidFill>
                <a:srgbClr val="B4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descr="Logo, company name&#10;&#10;Description automatically generated">
              <a:extLst>
                <a:ext uri="{FF2B5EF4-FFF2-40B4-BE49-F238E27FC236}">
                  <a16:creationId xmlns:a16="http://schemas.microsoft.com/office/drawing/2014/main" id="{ED9296A5-F9D0-475F-8A2F-DA6DB0B48927}"/>
                </a:ext>
              </a:extLst>
            </p:cNvPr>
            <p:cNvPicPr>
              <a:picLocks noChangeAspect="1"/>
            </p:cNvPicPr>
            <p:nvPr/>
          </p:nvPicPr>
          <p:blipFill>
            <a:blip r:embed="rId4"/>
            <a:stretch>
              <a:fillRect/>
            </a:stretch>
          </p:blipFill>
          <p:spPr>
            <a:xfrm>
              <a:off x="607295" y="1336796"/>
              <a:ext cx="924692" cy="924692"/>
            </a:xfrm>
            <a:prstGeom prst="rect">
              <a:avLst/>
            </a:prstGeom>
          </p:spPr>
        </p:pic>
      </p:grpSp>
      <p:grpSp>
        <p:nvGrpSpPr>
          <p:cNvPr id="13" name="Group 12">
            <a:extLst>
              <a:ext uri="{FF2B5EF4-FFF2-40B4-BE49-F238E27FC236}">
                <a16:creationId xmlns:a16="http://schemas.microsoft.com/office/drawing/2014/main" id="{DD8994CB-4238-449F-81BB-7DAE9EFC607C}"/>
              </a:ext>
            </a:extLst>
          </p:cNvPr>
          <p:cNvGrpSpPr/>
          <p:nvPr/>
        </p:nvGrpSpPr>
        <p:grpSpPr>
          <a:xfrm>
            <a:off x="471289" y="3856181"/>
            <a:ext cx="777934" cy="808284"/>
            <a:chOff x="7412627" y="1234962"/>
            <a:chExt cx="1149478" cy="1194324"/>
          </a:xfrm>
        </p:grpSpPr>
        <p:sp>
          <p:nvSpPr>
            <p:cNvPr id="14" name="Oval 13">
              <a:extLst>
                <a:ext uri="{FF2B5EF4-FFF2-40B4-BE49-F238E27FC236}">
                  <a16:creationId xmlns:a16="http://schemas.microsoft.com/office/drawing/2014/main" id="{ACB69581-D901-46C5-9CF1-C03F8D0346C4}"/>
                </a:ext>
              </a:extLst>
            </p:cNvPr>
            <p:cNvSpPr/>
            <p:nvPr/>
          </p:nvSpPr>
          <p:spPr>
            <a:xfrm>
              <a:off x="7412627" y="1279808"/>
              <a:ext cx="1149478" cy="1149478"/>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10CD9B4E-04C6-46C9-9563-6BA1682988CB}"/>
                </a:ext>
              </a:extLst>
            </p:cNvPr>
            <p:cNvPicPr>
              <a:picLocks noChangeAspect="1"/>
            </p:cNvPicPr>
            <p:nvPr/>
          </p:nvPicPr>
          <p:blipFill rotWithShape="1">
            <a:blip r:embed="rId5"/>
            <a:srcRect l="-8799" t="-18121" r="-9513" b="22015"/>
            <a:stretch/>
          </p:blipFill>
          <p:spPr>
            <a:xfrm>
              <a:off x="7412627" y="1307516"/>
              <a:ext cx="1149478" cy="1104713"/>
            </a:xfrm>
            <a:prstGeom prst="ellipse">
              <a:avLst/>
            </a:prstGeom>
          </p:spPr>
        </p:pic>
        <p:sp>
          <p:nvSpPr>
            <p:cNvPr id="16" name="TextBox 15">
              <a:extLst>
                <a:ext uri="{FF2B5EF4-FFF2-40B4-BE49-F238E27FC236}">
                  <a16:creationId xmlns:a16="http://schemas.microsoft.com/office/drawing/2014/main" id="{99BA7A78-DEEF-430F-8451-5A1886E03E98}"/>
                </a:ext>
              </a:extLst>
            </p:cNvPr>
            <p:cNvSpPr txBox="1"/>
            <p:nvPr/>
          </p:nvSpPr>
          <p:spPr>
            <a:xfrm>
              <a:off x="7473375" y="1234962"/>
              <a:ext cx="6522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FFFFFF">
                        <a:lumMod val="95000"/>
                      </a:srgbClr>
                    </a:solidFill>
                  </a:ln>
                  <a:solidFill>
                    <a:srgbClr val="578C3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grpSp>
      <p:grpSp>
        <p:nvGrpSpPr>
          <p:cNvPr id="17" name="Group 16">
            <a:extLst>
              <a:ext uri="{FF2B5EF4-FFF2-40B4-BE49-F238E27FC236}">
                <a16:creationId xmlns:a16="http://schemas.microsoft.com/office/drawing/2014/main" id="{6F419F4C-3AB1-48BE-9322-60FC8AAB1817}"/>
              </a:ext>
            </a:extLst>
          </p:cNvPr>
          <p:cNvGrpSpPr/>
          <p:nvPr/>
        </p:nvGrpSpPr>
        <p:grpSpPr>
          <a:xfrm>
            <a:off x="471289" y="4811425"/>
            <a:ext cx="777934" cy="777934"/>
            <a:chOff x="5134203" y="1309491"/>
            <a:chExt cx="1149478" cy="1149478"/>
          </a:xfrm>
        </p:grpSpPr>
        <p:sp>
          <p:nvSpPr>
            <p:cNvPr id="18" name="Oval 17">
              <a:extLst>
                <a:ext uri="{FF2B5EF4-FFF2-40B4-BE49-F238E27FC236}">
                  <a16:creationId xmlns:a16="http://schemas.microsoft.com/office/drawing/2014/main" id="{63B3CCD7-8210-4BE0-A4E4-A484A368231C}"/>
                </a:ext>
              </a:extLst>
            </p:cNvPr>
            <p:cNvSpPr/>
            <p:nvPr/>
          </p:nvSpPr>
          <p:spPr>
            <a:xfrm>
              <a:off x="5134203" y="1309491"/>
              <a:ext cx="1149478" cy="1149478"/>
            </a:xfrm>
            <a:prstGeom prst="ellipse">
              <a:avLst/>
            </a:prstGeom>
            <a:solidFill>
              <a:schemeClr val="bg1"/>
            </a:solidFill>
            <a:ln w="38100">
              <a:solidFill>
                <a:srgbClr val="652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18" descr="A picture containing diagram&#10;&#10;Description automatically generated">
              <a:extLst>
                <a:ext uri="{FF2B5EF4-FFF2-40B4-BE49-F238E27FC236}">
                  <a16:creationId xmlns:a16="http://schemas.microsoft.com/office/drawing/2014/main" id="{2A51FD5F-B32A-4330-89F6-DCBFA40C8676}"/>
                </a:ext>
              </a:extLst>
            </p:cNvPr>
            <p:cNvPicPr>
              <a:picLocks noChangeAspect="1"/>
            </p:cNvPicPr>
            <p:nvPr/>
          </p:nvPicPr>
          <p:blipFill rotWithShape="1">
            <a:blip r:embed="rId6"/>
            <a:srcRect l="21495" t="15806" r="28310" b="26644"/>
            <a:stretch/>
          </p:blipFill>
          <p:spPr>
            <a:xfrm>
              <a:off x="5156132" y="1327150"/>
              <a:ext cx="1108143" cy="1111662"/>
            </a:xfrm>
            <a:prstGeom prst="ellipse">
              <a:avLst/>
            </a:prstGeom>
          </p:spPr>
        </p:pic>
      </p:grpSp>
      <p:grpSp>
        <p:nvGrpSpPr>
          <p:cNvPr id="20" name="Group 19">
            <a:extLst>
              <a:ext uri="{FF2B5EF4-FFF2-40B4-BE49-F238E27FC236}">
                <a16:creationId xmlns:a16="http://schemas.microsoft.com/office/drawing/2014/main" id="{963CCF42-1318-4984-9E59-364F1865F8A9}"/>
              </a:ext>
            </a:extLst>
          </p:cNvPr>
          <p:cNvGrpSpPr/>
          <p:nvPr/>
        </p:nvGrpSpPr>
        <p:grpSpPr>
          <a:xfrm>
            <a:off x="5219469" y="2895797"/>
            <a:ext cx="774791" cy="774791"/>
            <a:chOff x="3853465" y="1249213"/>
            <a:chExt cx="1144834" cy="1144834"/>
          </a:xfrm>
        </p:grpSpPr>
        <p:sp>
          <p:nvSpPr>
            <p:cNvPr id="21" name="Oval 20">
              <a:extLst>
                <a:ext uri="{FF2B5EF4-FFF2-40B4-BE49-F238E27FC236}">
                  <a16:creationId xmlns:a16="http://schemas.microsoft.com/office/drawing/2014/main" id="{C07E9D45-0481-4B05-93AF-F8A5016E9A7E}"/>
                </a:ext>
              </a:extLst>
            </p:cNvPr>
            <p:cNvSpPr/>
            <p:nvPr/>
          </p:nvSpPr>
          <p:spPr>
            <a:xfrm>
              <a:off x="3853465" y="1249213"/>
              <a:ext cx="1144834" cy="114483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21" descr="A picture containing building, house, sign, toy&#10;&#10;Description automatically generated">
              <a:extLst>
                <a:ext uri="{FF2B5EF4-FFF2-40B4-BE49-F238E27FC236}">
                  <a16:creationId xmlns:a16="http://schemas.microsoft.com/office/drawing/2014/main" id="{BB64280D-771A-495C-813B-E9EBC6FE76D4}"/>
                </a:ext>
              </a:extLst>
            </p:cNvPr>
            <p:cNvPicPr>
              <a:picLocks noChangeAspect="1"/>
            </p:cNvPicPr>
            <p:nvPr/>
          </p:nvPicPr>
          <p:blipFill rotWithShape="1">
            <a:blip r:embed="rId7"/>
            <a:srcRect l="15420" t="-2200" r="14176" b="6427"/>
            <a:stretch/>
          </p:blipFill>
          <p:spPr>
            <a:xfrm>
              <a:off x="3873770" y="1263699"/>
              <a:ext cx="1111301" cy="1114424"/>
            </a:xfrm>
            <a:prstGeom prst="ellipse">
              <a:avLst/>
            </a:prstGeom>
          </p:spPr>
        </p:pic>
      </p:grpSp>
      <p:grpSp>
        <p:nvGrpSpPr>
          <p:cNvPr id="26" name="Group 25">
            <a:extLst>
              <a:ext uri="{FF2B5EF4-FFF2-40B4-BE49-F238E27FC236}">
                <a16:creationId xmlns:a16="http://schemas.microsoft.com/office/drawing/2014/main" id="{19E81274-0788-4E2E-AE3C-4E2DD4FEB43F}"/>
              </a:ext>
            </a:extLst>
          </p:cNvPr>
          <p:cNvGrpSpPr/>
          <p:nvPr/>
        </p:nvGrpSpPr>
        <p:grpSpPr>
          <a:xfrm>
            <a:off x="5217897" y="3820045"/>
            <a:ext cx="777934" cy="777934"/>
            <a:chOff x="6167666" y="1311874"/>
            <a:chExt cx="1149478" cy="1149478"/>
          </a:xfrm>
        </p:grpSpPr>
        <p:sp>
          <p:nvSpPr>
            <p:cNvPr id="27" name="Oval 26">
              <a:extLst>
                <a:ext uri="{FF2B5EF4-FFF2-40B4-BE49-F238E27FC236}">
                  <a16:creationId xmlns:a16="http://schemas.microsoft.com/office/drawing/2014/main" id="{4868A3E7-ECF0-4CED-BE35-47A353D232A3}"/>
                </a:ext>
              </a:extLst>
            </p:cNvPr>
            <p:cNvSpPr/>
            <p:nvPr/>
          </p:nvSpPr>
          <p:spPr>
            <a:xfrm>
              <a:off x="6167666" y="1311874"/>
              <a:ext cx="1149478" cy="114947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27" descr="A sign on an orange background&#10;&#10;Description automatically generated">
              <a:extLst>
                <a:ext uri="{FF2B5EF4-FFF2-40B4-BE49-F238E27FC236}">
                  <a16:creationId xmlns:a16="http://schemas.microsoft.com/office/drawing/2014/main" id="{B51CD7D7-8441-46A9-B784-1DCE561C00B2}"/>
                </a:ext>
              </a:extLst>
            </p:cNvPr>
            <p:cNvPicPr>
              <a:picLocks noChangeAspect="1"/>
            </p:cNvPicPr>
            <p:nvPr/>
          </p:nvPicPr>
          <p:blipFill rotWithShape="1">
            <a:blip r:embed="rId8"/>
            <a:srcRect l="7784" t="2609" r="15918" b="-8296"/>
            <a:stretch/>
          </p:blipFill>
          <p:spPr>
            <a:xfrm>
              <a:off x="6185695" y="1331120"/>
              <a:ext cx="1112044" cy="1109662"/>
            </a:xfrm>
            <a:prstGeom prst="ellipse">
              <a:avLst/>
            </a:prstGeom>
          </p:spPr>
        </p:pic>
      </p:grpSp>
      <p:pic>
        <p:nvPicPr>
          <p:cNvPr id="35" name="Picture 34">
            <a:extLst>
              <a:ext uri="{FF2B5EF4-FFF2-40B4-BE49-F238E27FC236}">
                <a16:creationId xmlns:a16="http://schemas.microsoft.com/office/drawing/2014/main" id="{58A963C1-92AD-4BDD-85AA-CFDE17D5D87F}"/>
              </a:ext>
            </a:extLst>
          </p:cNvPr>
          <p:cNvPicPr>
            <a:picLocks noChangeAspect="1"/>
          </p:cNvPicPr>
          <p:nvPr/>
        </p:nvPicPr>
        <p:blipFill>
          <a:blip r:embed="rId9"/>
          <a:stretch>
            <a:fillRect/>
          </a:stretch>
        </p:blipFill>
        <p:spPr>
          <a:xfrm>
            <a:off x="5736039" y="5424462"/>
            <a:ext cx="2219136" cy="1079086"/>
          </a:xfrm>
          <a:prstGeom prst="rect">
            <a:avLst/>
          </a:prstGeom>
        </p:spPr>
      </p:pic>
      <p:grpSp>
        <p:nvGrpSpPr>
          <p:cNvPr id="32" name="Group 31">
            <a:extLst>
              <a:ext uri="{FF2B5EF4-FFF2-40B4-BE49-F238E27FC236}">
                <a16:creationId xmlns:a16="http://schemas.microsoft.com/office/drawing/2014/main" id="{D7E439D4-C9EB-48AD-938B-1E2DC355B0F1}"/>
              </a:ext>
            </a:extLst>
          </p:cNvPr>
          <p:cNvGrpSpPr/>
          <p:nvPr/>
        </p:nvGrpSpPr>
        <p:grpSpPr>
          <a:xfrm>
            <a:off x="472861" y="2934430"/>
            <a:ext cx="774791" cy="774791"/>
            <a:chOff x="3875515" y="2042924"/>
            <a:chExt cx="774791" cy="774791"/>
          </a:xfrm>
        </p:grpSpPr>
        <p:sp>
          <p:nvSpPr>
            <p:cNvPr id="34" name="Oval 33">
              <a:extLst>
                <a:ext uri="{FF2B5EF4-FFF2-40B4-BE49-F238E27FC236}">
                  <a16:creationId xmlns:a16="http://schemas.microsoft.com/office/drawing/2014/main" id="{C2426007-F500-4AED-AD8E-A8B486E72047}"/>
                </a:ext>
              </a:extLst>
            </p:cNvPr>
            <p:cNvSpPr/>
            <p:nvPr/>
          </p:nvSpPr>
          <p:spPr>
            <a:xfrm>
              <a:off x="3875515" y="2042924"/>
              <a:ext cx="774791" cy="77479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1" name="Picture 30" descr="Diagram&#10;&#10;Description automatically generated">
              <a:extLst>
                <a:ext uri="{FF2B5EF4-FFF2-40B4-BE49-F238E27FC236}">
                  <a16:creationId xmlns:a16="http://schemas.microsoft.com/office/drawing/2014/main" id="{AE0EAC48-F3EF-4066-A491-460C7071F536}"/>
                </a:ext>
              </a:extLst>
            </p:cNvPr>
            <p:cNvPicPr>
              <a:picLocks noChangeAspect="1"/>
            </p:cNvPicPr>
            <p:nvPr/>
          </p:nvPicPr>
          <p:blipFill rotWithShape="1">
            <a:blip r:embed="rId10"/>
            <a:srcRect l="18259" t="-4006" r="20360" b="50546"/>
            <a:stretch/>
          </p:blipFill>
          <p:spPr>
            <a:xfrm>
              <a:off x="3887076" y="2060463"/>
              <a:ext cx="748225" cy="738188"/>
            </a:xfrm>
            <a:prstGeom prst="ellipse">
              <a:avLst/>
            </a:prstGeom>
          </p:spPr>
        </p:pic>
      </p:grpSp>
    </p:spTree>
    <p:extLst>
      <p:ext uri="{BB962C8B-B14F-4D97-AF65-F5344CB8AC3E}">
        <p14:creationId xmlns:p14="http://schemas.microsoft.com/office/powerpoint/2010/main" val="1457393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243059" y="178258"/>
            <a:ext cx="8212016" cy="771957"/>
          </a:xfrm>
        </p:spPr>
        <p:txBody>
          <a:bodyPr>
            <a:normAutofit fontScale="90000"/>
          </a:bodyPr>
          <a:lstStyle/>
          <a:p>
            <a:r>
              <a:rPr lang="en-US" dirty="0"/>
              <a:t>Regional Climate Mitigation and </a:t>
            </a:r>
            <a:br>
              <a:rPr lang="en-US" dirty="0"/>
            </a:br>
            <a:r>
              <a:rPr lang="en-US" dirty="0"/>
              <a:t>Resilience Goals</a:t>
            </a:r>
          </a:p>
        </p:txBody>
      </p:sp>
      <p:pic>
        <p:nvPicPr>
          <p:cNvPr id="24" name="Picture 23">
            <a:extLst>
              <a:ext uri="{FF2B5EF4-FFF2-40B4-BE49-F238E27FC236}">
                <a16:creationId xmlns:a16="http://schemas.microsoft.com/office/drawing/2014/main" id="{FCF30B01-554B-4DF5-3EAD-E83E1DCE8899}"/>
              </a:ext>
            </a:extLst>
          </p:cNvPr>
          <p:cNvPicPr>
            <a:picLocks noChangeAspect="1"/>
          </p:cNvPicPr>
          <p:nvPr/>
        </p:nvPicPr>
        <p:blipFill rotWithShape="1">
          <a:blip r:embed="rId3"/>
          <a:srcRect l="19710" t="11664" r="59710" b="21271"/>
          <a:stretch/>
        </p:blipFill>
        <p:spPr>
          <a:xfrm>
            <a:off x="146021" y="1202616"/>
            <a:ext cx="4425979" cy="5548062"/>
          </a:xfrm>
          <a:prstGeom prst="rect">
            <a:avLst/>
          </a:prstGeom>
          <a:ln>
            <a:solidFill>
              <a:schemeClr val="tx1"/>
            </a:solidFill>
          </a:ln>
          <a:effectLst>
            <a:outerShdw blurRad="50800" dist="38100" dir="5400000" algn="t" rotWithShape="0">
              <a:prstClr val="black">
                <a:alpha val="40000"/>
              </a:prstClr>
            </a:outerShdw>
          </a:effectLst>
        </p:spPr>
      </p:pic>
      <p:pic>
        <p:nvPicPr>
          <p:cNvPr id="37" name="Picture 36">
            <a:extLst>
              <a:ext uri="{FF2B5EF4-FFF2-40B4-BE49-F238E27FC236}">
                <a16:creationId xmlns:a16="http://schemas.microsoft.com/office/drawing/2014/main" id="{E09E2B62-2FF5-987B-169F-C7C6A97C0B15}"/>
              </a:ext>
            </a:extLst>
          </p:cNvPr>
          <p:cNvPicPr>
            <a:picLocks noChangeAspect="1"/>
          </p:cNvPicPr>
          <p:nvPr/>
        </p:nvPicPr>
        <p:blipFill rotWithShape="1">
          <a:blip r:embed="rId4"/>
          <a:srcRect l="20725" t="10534" r="61159" b="22779"/>
          <a:stretch/>
        </p:blipFill>
        <p:spPr>
          <a:xfrm>
            <a:off x="4863548" y="1202617"/>
            <a:ext cx="3868026" cy="5477126"/>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17395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4">
            <a:extLst>
              <a:ext uri="{FF2B5EF4-FFF2-40B4-BE49-F238E27FC236}">
                <a16:creationId xmlns:a16="http://schemas.microsoft.com/office/drawing/2014/main" id="{2A51CB36-672E-4909-89B8-498D465C83A9}"/>
              </a:ext>
            </a:extLst>
          </p:cNvPr>
          <p:cNvSpPr txBox="1">
            <a:spLocks/>
          </p:cNvSpPr>
          <p:nvPr/>
        </p:nvSpPr>
        <p:spPr>
          <a:xfrm>
            <a:off x="5570636" y="1993704"/>
            <a:ext cx="3644531" cy="2640012"/>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spcAft>
                <a:spcPts val="3600"/>
              </a:spcAft>
              <a:buNone/>
              <a:defRPr/>
            </a:pPr>
            <a:r>
              <a:rPr lang="en-US" sz="2100" b="1" dirty="0"/>
              <a:t>Environmental Conservation</a:t>
            </a:r>
            <a:endPar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a:p>
            <a:pPr marL="457200" marR="0" lvl="1" indent="0" algn="l" defTabSz="457200" rtl="0" eaLnBrk="1" fontAlgn="auto" latinLnBrk="0" hangingPunct="1">
              <a:lnSpc>
                <a:spcPct val="100000"/>
              </a:lnSpc>
              <a:spcBef>
                <a:spcPts val="0"/>
              </a:spcBef>
              <a:spcAft>
                <a:spcPts val="3600"/>
              </a:spcAft>
              <a:buClr>
                <a:srgbClr val="005EB8"/>
              </a:buClr>
              <a:buSzPct val="100000"/>
              <a:buNone/>
              <a:tabLst/>
              <a:defRPr/>
            </a:pPr>
            <a:r>
              <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rPr>
              <a:t>Sustainable Growth</a:t>
            </a:r>
          </a:p>
          <a:p>
            <a:pPr marL="457200" marR="0" lvl="1" indent="0" algn="l" defTabSz="457200" rtl="0" eaLnBrk="1" fontAlgn="auto" latinLnBrk="0" hangingPunct="1">
              <a:lnSpc>
                <a:spcPct val="100000"/>
              </a:lnSpc>
              <a:spcBef>
                <a:spcPts val="0"/>
              </a:spcBef>
              <a:spcAft>
                <a:spcPts val="3600"/>
              </a:spcAft>
              <a:buClr>
                <a:srgbClr val="005EB8"/>
              </a:buClr>
              <a:buSzPct val="100000"/>
              <a:buNone/>
              <a:tabLst/>
              <a:defRPr/>
            </a:pPr>
            <a:r>
              <a:rPr kumimoji="0" lang="en-US" sz="2100" b="1" i="0" u="none" strike="noStrike" kern="1200" cap="none" spc="0" normalizeH="0" baseline="0" noProof="0" dirty="0">
                <a:ln>
                  <a:noFill/>
                </a:ln>
                <a:solidFill>
                  <a:srgbClr val="005EB8"/>
                </a:solidFill>
                <a:effectLst/>
                <a:uLnTx/>
                <a:uFillTx/>
                <a:latin typeface="Open Sans" charset="0"/>
                <a:ea typeface="Open Sans" charset="0"/>
                <a:cs typeface="Open Sans" charset="0"/>
              </a:rPr>
              <a:t>Transportation &amp; Mobility</a:t>
            </a:r>
            <a:endParaRPr kumimoji="0" lang="en-US" sz="16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29" name="Content Placeholder 4">
            <a:extLst>
              <a:ext uri="{FF2B5EF4-FFF2-40B4-BE49-F238E27FC236}">
                <a16:creationId xmlns:a16="http://schemas.microsoft.com/office/drawing/2014/main" id="{1E6850A3-D96F-4626-8B79-3B0080D07D13}"/>
              </a:ext>
            </a:extLst>
          </p:cNvPr>
          <p:cNvSpPr txBox="1">
            <a:spLocks/>
          </p:cNvSpPr>
          <p:nvPr/>
        </p:nvSpPr>
        <p:spPr>
          <a:xfrm>
            <a:off x="388833" y="1277032"/>
            <a:ext cx="8532222" cy="1157381"/>
          </a:xfrm>
          <a:prstGeom prst="rect">
            <a:avLst/>
          </a:prstGeom>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
                <a:srgbClr val="005EB8"/>
              </a:buClr>
              <a:buSzPct val="100000"/>
              <a:buFont typeface="Arial" panose="020B0604020202020204" pitchFamily="34" charset="0"/>
              <a:buNone/>
              <a:tabLst/>
              <a:defRPr/>
            </a:pPr>
            <a:r>
              <a:rPr lang="en-US" dirty="0"/>
              <a:t>T</a:t>
            </a:r>
            <a:r>
              <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rPr>
              <a:t>he 2021 – 2024 Strategic Plan has seven focus areas:</a:t>
            </a:r>
          </a:p>
          <a:p>
            <a:pPr marL="285750" marR="0" lvl="0" indent="-285750" algn="l" defTabSz="457200" rtl="0" eaLnBrk="1" fontAlgn="auto" latinLnBrk="0" hangingPunct="1">
              <a:lnSpc>
                <a:spcPct val="100000"/>
              </a:lnSpc>
              <a:spcBef>
                <a:spcPts val="0"/>
              </a:spcBef>
              <a:spcAft>
                <a:spcPts val="1000"/>
              </a:spcAft>
              <a:buClr>
                <a:srgbClr val="005EB8"/>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a:p>
            <a:pPr marL="285750" marR="0" lvl="0" indent="-285750" algn="l" defTabSz="457200" rtl="0" eaLnBrk="1" fontAlgn="auto" latinLnBrk="0" hangingPunct="1">
              <a:lnSpc>
                <a:spcPct val="100000"/>
              </a:lnSpc>
              <a:spcBef>
                <a:spcPts val="0"/>
              </a:spcBef>
              <a:spcAft>
                <a:spcPts val="1000"/>
              </a:spcAft>
              <a:buClr>
                <a:srgbClr val="005EB8"/>
              </a:buClr>
              <a:buSzPct val="100000"/>
              <a:buFont typeface="Arial" panose="020B0604020202020204" pitchFamily="34" charset="0"/>
              <a:buChar char="•"/>
              <a:tabLst/>
              <a:defRPr/>
            </a:pPr>
            <a:endParaRPr kumimoji="0" lang="en-US" sz="18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5" name="Content Placeholder 4">
            <a:extLst>
              <a:ext uri="{FF2B5EF4-FFF2-40B4-BE49-F238E27FC236}">
                <a16:creationId xmlns:a16="http://schemas.microsoft.com/office/drawing/2014/main" id="{810DC35B-3C11-4349-B002-00DA6C63D723}"/>
              </a:ext>
            </a:extLst>
          </p:cNvPr>
          <p:cNvSpPr>
            <a:spLocks noGrp="1"/>
          </p:cNvSpPr>
          <p:nvPr>
            <p:ph idx="1"/>
          </p:nvPr>
        </p:nvSpPr>
        <p:spPr>
          <a:xfrm>
            <a:off x="828321" y="2037593"/>
            <a:ext cx="4266111" cy="3633116"/>
          </a:xfrm>
        </p:spPr>
        <p:txBody>
          <a:bodyPr anchor="t">
            <a:normAutofit lnSpcReduction="10000"/>
          </a:bodyPr>
          <a:lstStyle/>
          <a:p>
            <a:pPr marL="457200" lvl="1" indent="0">
              <a:spcAft>
                <a:spcPts val="2400"/>
              </a:spcAft>
              <a:buNone/>
            </a:pPr>
            <a:r>
              <a:rPr lang="en-US" sz="2100" b="1" dirty="0"/>
              <a:t>Health, Wellbeing &amp; Human Services</a:t>
            </a:r>
          </a:p>
          <a:p>
            <a:pPr marL="457200" lvl="1" indent="0">
              <a:spcAft>
                <a:spcPts val="2400"/>
              </a:spcAft>
              <a:buNone/>
            </a:pPr>
            <a:br>
              <a:rPr lang="en-US" sz="2100" b="1" dirty="0"/>
            </a:br>
            <a:r>
              <a:rPr lang="en-US" sz="2100" b="1" dirty="0"/>
              <a:t>Safe &amp; Secure Community</a:t>
            </a:r>
          </a:p>
          <a:p>
            <a:pPr marL="457200" lvl="1" indent="0">
              <a:spcAft>
                <a:spcPts val="2400"/>
              </a:spcAft>
              <a:buNone/>
            </a:pPr>
            <a:br>
              <a:rPr lang="en-US" sz="2100" b="1" dirty="0"/>
            </a:br>
            <a:r>
              <a:rPr lang="en-US" sz="2100" b="1" dirty="0"/>
              <a:t>Resilient Economy</a:t>
            </a:r>
            <a:endParaRPr lang="en-US" sz="2400" dirty="0"/>
          </a:p>
          <a:p>
            <a:pPr marL="457200" lvl="1" indent="0">
              <a:spcAft>
                <a:spcPts val="2400"/>
              </a:spcAft>
              <a:buNone/>
            </a:pPr>
            <a:br>
              <a:rPr lang="en-US" sz="2100" b="1" dirty="0"/>
            </a:br>
            <a:r>
              <a:rPr lang="en-US" sz="2100" b="1" dirty="0"/>
              <a:t>Quality Education &amp; Workforce Development</a:t>
            </a:r>
          </a:p>
        </p:txBody>
      </p:sp>
      <p:sp>
        <p:nvSpPr>
          <p:cNvPr id="2" name="Slide Number Placeholder 1">
            <a:extLst>
              <a:ext uri="{FF2B5EF4-FFF2-40B4-BE49-F238E27FC236}">
                <a16:creationId xmlns:a16="http://schemas.microsoft.com/office/drawing/2014/main" id="{B3D78B92-8CA7-4D64-B443-9CF588C45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3</a:t>
            </a:r>
            <a:endParaRPr kumimoji="0" lang="en-US" sz="1000" b="0" i="0" u="none" strike="noStrike" kern="1200" cap="none" spc="0" normalizeH="0" baseline="0" noProof="0" dirty="0">
              <a:ln>
                <a:noFill/>
              </a:ln>
              <a:solidFill>
                <a:srgbClr val="005EB8"/>
              </a:solidFill>
              <a:effectLst/>
              <a:uLnTx/>
              <a:uFillTx/>
              <a:latin typeface="Open Sans" charset="0"/>
              <a:ea typeface="Open Sans" charset="0"/>
              <a:cs typeface="Open Sans" charset="0"/>
            </a:endParaRPr>
          </a:p>
        </p:txBody>
      </p:sp>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388833" y="312041"/>
            <a:ext cx="8212016" cy="771957"/>
          </a:xfrm>
        </p:spPr>
        <p:txBody>
          <a:bodyPr/>
          <a:lstStyle/>
          <a:p>
            <a:r>
              <a:rPr lang="en-US" dirty="0"/>
              <a:t>Format of the Strategic Plan</a:t>
            </a:r>
          </a:p>
        </p:txBody>
      </p:sp>
      <p:grpSp>
        <p:nvGrpSpPr>
          <p:cNvPr id="7" name="Group 6">
            <a:extLst>
              <a:ext uri="{FF2B5EF4-FFF2-40B4-BE49-F238E27FC236}">
                <a16:creationId xmlns:a16="http://schemas.microsoft.com/office/drawing/2014/main" id="{583CACBE-1E73-42F8-9D58-017C6D6C3A87}"/>
              </a:ext>
            </a:extLst>
          </p:cNvPr>
          <p:cNvGrpSpPr/>
          <p:nvPr/>
        </p:nvGrpSpPr>
        <p:grpSpPr>
          <a:xfrm>
            <a:off x="472861" y="2012679"/>
            <a:ext cx="774791" cy="774791"/>
            <a:chOff x="2812065" y="1249213"/>
            <a:chExt cx="1144834" cy="1144834"/>
          </a:xfrm>
        </p:grpSpPr>
        <p:sp>
          <p:nvSpPr>
            <p:cNvPr id="8" name="Oval 7">
              <a:extLst>
                <a:ext uri="{FF2B5EF4-FFF2-40B4-BE49-F238E27FC236}">
                  <a16:creationId xmlns:a16="http://schemas.microsoft.com/office/drawing/2014/main" id="{7B5A59B3-6897-4CCA-91A0-148A1E574E8A}"/>
                </a:ext>
              </a:extLst>
            </p:cNvPr>
            <p:cNvSpPr/>
            <p:nvPr/>
          </p:nvSpPr>
          <p:spPr>
            <a:xfrm>
              <a:off x="2812065" y="1249213"/>
              <a:ext cx="1144834" cy="1144834"/>
            </a:xfrm>
            <a:prstGeom prst="ellipse">
              <a:avLst/>
            </a:prstGeom>
            <a:solidFill>
              <a:schemeClr val="bg1"/>
            </a:solidFill>
            <a:ln w="3810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descr="A picture containing light&#10;&#10;Description automatically generated">
              <a:extLst>
                <a:ext uri="{FF2B5EF4-FFF2-40B4-BE49-F238E27FC236}">
                  <a16:creationId xmlns:a16="http://schemas.microsoft.com/office/drawing/2014/main" id="{C3296538-1B31-44D2-B3FE-0A61185404ED}"/>
                </a:ext>
              </a:extLst>
            </p:cNvPr>
            <p:cNvPicPr>
              <a:picLocks noChangeAspect="1"/>
            </p:cNvPicPr>
            <p:nvPr/>
          </p:nvPicPr>
          <p:blipFill>
            <a:blip r:embed="rId3"/>
            <a:stretch>
              <a:fillRect/>
            </a:stretch>
          </p:blipFill>
          <p:spPr>
            <a:xfrm>
              <a:off x="2833393" y="1281153"/>
              <a:ext cx="1098894" cy="1098894"/>
            </a:xfrm>
            <a:prstGeom prst="ellipse">
              <a:avLst/>
            </a:prstGeom>
          </p:spPr>
        </p:pic>
      </p:grpSp>
      <p:grpSp>
        <p:nvGrpSpPr>
          <p:cNvPr id="10" name="Group 9">
            <a:extLst>
              <a:ext uri="{FF2B5EF4-FFF2-40B4-BE49-F238E27FC236}">
                <a16:creationId xmlns:a16="http://schemas.microsoft.com/office/drawing/2014/main" id="{C7622071-850A-46F6-BFD8-350501E839FA}"/>
              </a:ext>
            </a:extLst>
          </p:cNvPr>
          <p:cNvGrpSpPr/>
          <p:nvPr/>
        </p:nvGrpSpPr>
        <p:grpSpPr>
          <a:xfrm>
            <a:off x="5219469" y="1980096"/>
            <a:ext cx="774791" cy="774791"/>
            <a:chOff x="501172" y="1237494"/>
            <a:chExt cx="1144834" cy="1144834"/>
          </a:xfrm>
        </p:grpSpPr>
        <p:sp>
          <p:nvSpPr>
            <p:cNvPr id="11" name="Oval 10">
              <a:extLst>
                <a:ext uri="{FF2B5EF4-FFF2-40B4-BE49-F238E27FC236}">
                  <a16:creationId xmlns:a16="http://schemas.microsoft.com/office/drawing/2014/main" id="{0F957498-E781-4689-9258-BCD4B3AFFD61}"/>
                </a:ext>
              </a:extLst>
            </p:cNvPr>
            <p:cNvSpPr/>
            <p:nvPr/>
          </p:nvSpPr>
          <p:spPr>
            <a:xfrm>
              <a:off x="501172" y="1237494"/>
              <a:ext cx="1144834" cy="1144834"/>
            </a:xfrm>
            <a:prstGeom prst="ellipse">
              <a:avLst/>
            </a:prstGeom>
            <a:solidFill>
              <a:schemeClr val="bg1"/>
            </a:solidFill>
            <a:ln w="38100">
              <a:solidFill>
                <a:srgbClr val="B4A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descr="Logo, company name&#10;&#10;Description automatically generated">
              <a:extLst>
                <a:ext uri="{FF2B5EF4-FFF2-40B4-BE49-F238E27FC236}">
                  <a16:creationId xmlns:a16="http://schemas.microsoft.com/office/drawing/2014/main" id="{ED9296A5-F9D0-475F-8A2F-DA6DB0B48927}"/>
                </a:ext>
              </a:extLst>
            </p:cNvPr>
            <p:cNvPicPr>
              <a:picLocks noChangeAspect="1"/>
            </p:cNvPicPr>
            <p:nvPr/>
          </p:nvPicPr>
          <p:blipFill>
            <a:blip r:embed="rId4"/>
            <a:stretch>
              <a:fillRect/>
            </a:stretch>
          </p:blipFill>
          <p:spPr>
            <a:xfrm>
              <a:off x="607295" y="1336796"/>
              <a:ext cx="924692" cy="924692"/>
            </a:xfrm>
            <a:prstGeom prst="rect">
              <a:avLst/>
            </a:prstGeom>
          </p:spPr>
        </p:pic>
      </p:grpSp>
      <p:grpSp>
        <p:nvGrpSpPr>
          <p:cNvPr id="13" name="Group 12">
            <a:extLst>
              <a:ext uri="{FF2B5EF4-FFF2-40B4-BE49-F238E27FC236}">
                <a16:creationId xmlns:a16="http://schemas.microsoft.com/office/drawing/2014/main" id="{DD8994CB-4238-449F-81BB-7DAE9EFC607C}"/>
              </a:ext>
            </a:extLst>
          </p:cNvPr>
          <p:cNvGrpSpPr/>
          <p:nvPr/>
        </p:nvGrpSpPr>
        <p:grpSpPr>
          <a:xfrm>
            <a:off x="471289" y="3856181"/>
            <a:ext cx="777934" cy="808284"/>
            <a:chOff x="7412627" y="1234962"/>
            <a:chExt cx="1149478" cy="1194324"/>
          </a:xfrm>
        </p:grpSpPr>
        <p:sp>
          <p:nvSpPr>
            <p:cNvPr id="14" name="Oval 13">
              <a:extLst>
                <a:ext uri="{FF2B5EF4-FFF2-40B4-BE49-F238E27FC236}">
                  <a16:creationId xmlns:a16="http://schemas.microsoft.com/office/drawing/2014/main" id="{ACB69581-D901-46C5-9CF1-C03F8D0346C4}"/>
                </a:ext>
              </a:extLst>
            </p:cNvPr>
            <p:cNvSpPr/>
            <p:nvPr/>
          </p:nvSpPr>
          <p:spPr>
            <a:xfrm>
              <a:off x="7412627" y="1279808"/>
              <a:ext cx="1149478" cy="1149478"/>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10CD9B4E-04C6-46C9-9563-6BA1682988CB}"/>
                </a:ext>
              </a:extLst>
            </p:cNvPr>
            <p:cNvPicPr>
              <a:picLocks noChangeAspect="1"/>
            </p:cNvPicPr>
            <p:nvPr/>
          </p:nvPicPr>
          <p:blipFill rotWithShape="1">
            <a:blip r:embed="rId5"/>
            <a:srcRect l="-8799" t="-18121" r="-9513" b="22015"/>
            <a:stretch/>
          </p:blipFill>
          <p:spPr>
            <a:xfrm>
              <a:off x="7412627" y="1307516"/>
              <a:ext cx="1149478" cy="1104713"/>
            </a:xfrm>
            <a:prstGeom prst="ellipse">
              <a:avLst/>
            </a:prstGeom>
          </p:spPr>
        </p:pic>
        <p:sp>
          <p:nvSpPr>
            <p:cNvPr id="16" name="TextBox 15">
              <a:extLst>
                <a:ext uri="{FF2B5EF4-FFF2-40B4-BE49-F238E27FC236}">
                  <a16:creationId xmlns:a16="http://schemas.microsoft.com/office/drawing/2014/main" id="{99BA7A78-DEEF-430F-8451-5A1886E03E98}"/>
                </a:ext>
              </a:extLst>
            </p:cNvPr>
            <p:cNvSpPr txBox="1"/>
            <p:nvPr/>
          </p:nvSpPr>
          <p:spPr>
            <a:xfrm>
              <a:off x="7473375" y="1234962"/>
              <a:ext cx="65223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FFFFFF">
                        <a:lumMod val="95000"/>
                      </a:srgbClr>
                    </a:solidFill>
                  </a:ln>
                  <a:solidFill>
                    <a:srgbClr val="578C3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grpSp>
      <p:grpSp>
        <p:nvGrpSpPr>
          <p:cNvPr id="17" name="Group 16">
            <a:extLst>
              <a:ext uri="{FF2B5EF4-FFF2-40B4-BE49-F238E27FC236}">
                <a16:creationId xmlns:a16="http://schemas.microsoft.com/office/drawing/2014/main" id="{6F419F4C-3AB1-48BE-9322-60FC8AAB1817}"/>
              </a:ext>
            </a:extLst>
          </p:cNvPr>
          <p:cNvGrpSpPr/>
          <p:nvPr/>
        </p:nvGrpSpPr>
        <p:grpSpPr>
          <a:xfrm>
            <a:off x="471289" y="4811425"/>
            <a:ext cx="777934" cy="777934"/>
            <a:chOff x="5134203" y="1309491"/>
            <a:chExt cx="1149478" cy="1149478"/>
          </a:xfrm>
        </p:grpSpPr>
        <p:sp>
          <p:nvSpPr>
            <p:cNvPr id="18" name="Oval 17">
              <a:extLst>
                <a:ext uri="{FF2B5EF4-FFF2-40B4-BE49-F238E27FC236}">
                  <a16:creationId xmlns:a16="http://schemas.microsoft.com/office/drawing/2014/main" id="{63B3CCD7-8210-4BE0-A4E4-A484A368231C}"/>
                </a:ext>
              </a:extLst>
            </p:cNvPr>
            <p:cNvSpPr/>
            <p:nvPr/>
          </p:nvSpPr>
          <p:spPr>
            <a:xfrm>
              <a:off x="5134203" y="1309491"/>
              <a:ext cx="1149478" cy="1149478"/>
            </a:xfrm>
            <a:prstGeom prst="ellipse">
              <a:avLst/>
            </a:prstGeom>
            <a:solidFill>
              <a:schemeClr val="bg1"/>
            </a:solidFill>
            <a:ln w="38100">
              <a:solidFill>
                <a:srgbClr val="652C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9" name="Picture 18" descr="A picture containing diagram&#10;&#10;Description automatically generated">
              <a:extLst>
                <a:ext uri="{FF2B5EF4-FFF2-40B4-BE49-F238E27FC236}">
                  <a16:creationId xmlns:a16="http://schemas.microsoft.com/office/drawing/2014/main" id="{2A51FD5F-B32A-4330-89F6-DCBFA40C8676}"/>
                </a:ext>
              </a:extLst>
            </p:cNvPr>
            <p:cNvPicPr>
              <a:picLocks noChangeAspect="1"/>
            </p:cNvPicPr>
            <p:nvPr/>
          </p:nvPicPr>
          <p:blipFill rotWithShape="1">
            <a:blip r:embed="rId6"/>
            <a:srcRect l="21495" t="15806" r="28310" b="26644"/>
            <a:stretch/>
          </p:blipFill>
          <p:spPr>
            <a:xfrm>
              <a:off x="5156132" y="1327150"/>
              <a:ext cx="1108143" cy="1111662"/>
            </a:xfrm>
            <a:prstGeom prst="ellipse">
              <a:avLst/>
            </a:prstGeom>
          </p:spPr>
        </p:pic>
      </p:grpSp>
      <p:grpSp>
        <p:nvGrpSpPr>
          <p:cNvPr id="20" name="Group 19">
            <a:extLst>
              <a:ext uri="{FF2B5EF4-FFF2-40B4-BE49-F238E27FC236}">
                <a16:creationId xmlns:a16="http://schemas.microsoft.com/office/drawing/2014/main" id="{963CCF42-1318-4984-9E59-364F1865F8A9}"/>
              </a:ext>
            </a:extLst>
          </p:cNvPr>
          <p:cNvGrpSpPr/>
          <p:nvPr/>
        </p:nvGrpSpPr>
        <p:grpSpPr>
          <a:xfrm>
            <a:off x="5219469" y="2895797"/>
            <a:ext cx="774791" cy="774791"/>
            <a:chOff x="3853465" y="1249213"/>
            <a:chExt cx="1144834" cy="1144834"/>
          </a:xfrm>
        </p:grpSpPr>
        <p:sp>
          <p:nvSpPr>
            <p:cNvPr id="21" name="Oval 20">
              <a:extLst>
                <a:ext uri="{FF2B5EF4-FFF2-40B4-BE49-F238E27FC236}">
                  <a16:creationId xmlns:a16="http://schemas.microsoft.com/office/drawing/2014/main" id="{C07E9D45-0481-4B05-93AF-F8A5016E9A7E}"/>
                </a:ext>
              </a:extLst>
            </p:cNvPr>
            <p:cNvSpPr/>
            <p:nvPr/>
          </p:nvSpPr>
          <p:spPr>
            <a:xfrm>
              <a:off x="3853465" y="1249213"/>
              <a:ext cx="1144834" cy="114483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2" name="Picture 21" descr="A picture containing building, house, sign, toy&#10;&#10;Description automatically generated">
              <a:extLst>
                <a:ext uri="{FF2B5EF4-FFF2-40B4-BE49-F238E27FC236}">
                  <a16:creationId xmlns:a16="http://schemas.microsoft.com/office/drawing/2014/main" id="{BB64280D-771A-495C-813B-E9EBC6FE76D4}"/>
                </a:ext>
              </a:extLst>
            </p:cNvPr>
            <p:cNvPicPr>
              <a:picLocks noChangeAspect="1"/>
            </p:cNvPicPr>
            <p:nvPr/>
          </p:nvPicPr>
          <p:blipFill rotWithShape="1">
            <a:blip r:embed="rId7"/>
            <a:srcRect l="15420" t="-2200" r="14176" b="6427"/>
            <a:stretch/>
          </p:blipFill>
          <p:spPr>
            <a:xfrm>
              <a:off x="3873770" y="1263699"/>
              <a:ext cx="1111301" cy="1114424"/>
            </a:xfrm>
            <a:prstGeom prst="ellipse">
              <a:avLst/>
            </a:prstGeom>
          </p:spPr>
        </p:pic>
      </p:grpSp>
      <p:grpSp>
        <p:nvGrpSpPr>
          <p:cNvPr id="26" name="Group 25">
            <a:extLst>
              <a:ext uri="{FF2B5EF4-FFF2-40B4-BE49-F238E27FC236}">
                <a16:creationId xmlns:a16="http://schemas.microsoft.com/office/drawing/2014/main" id="{19E81274-0788-4E2E-AE3C-4E2DD4FEB43F}"/>
              </a:ext>
            </a:extLst>
          </p:cNvPr>
          <p:cNvGrpSpPr/>
          <p:nvPr/>
        </p:nvGrpSpPr>
        <p:grpSpPr>
          <a:xfrm>
            <a:off x="5217897" y="3820045"/>
            <a:ext cx="777934" cy="777934"/>
            <a:chOff x="6167666" y="1311874"/>
            <a:chExt cx="1149478" cy="1149478"/>
          </a:xfrm>
        </p:grpSpPr>
        <p:sp>
          <p:nvSpPr>
            <p:cNvPr id="27" name="Oval 26">
              <a:extLst>
                <a:ext uri="{FF2B5EF4-FFF2-40B4-BE49-F238E27FC236}">
                  <a16:creationId xmlns:a16="http://schemas.microsoft.com/office/drawing/2014/main" id="{4868A3E7-ECF0-4CED-BE35-47A353D232A3}"/>
                </a:ext>
              </a:extLst>
            </p:cNvPr>
            <p:cNvSpPr/>
            <p:nvPr/>
          </p:nvSpPr>
          <p:spPr>
            <a:xfrm>
              <a:off x="6167666" y="1311874"/>
              <a:ext cx="1149478" cy="1149478"/>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8" name="Picture 27" descr="A sign on an orange background&#10;&#10;Description automatically generated">
              <a:extLst>
                <a:ext uri="{FF2B5EF4-FFF2-40B4-BE49-F238E27FC236}">
                  <a16:creationId xmlns:a16="http://schemas.microsoft.com/office/drawing/2014/main" id="{B51CD7D7-8441-46A9-B784-1DCE561C00B2}"/>
                </a:ext>
              </a:extLst>
            </p:cNvPr>
            <p:cNvPicPr>
              <a:picLocks noChangeAspect="1"/>
            </p:cNvPicPr>
            <p:nvPr/>
          </p:nvPicPr>
          <p:blipFill rotWithShape="1">
            <a:blip r:embed="rId8"/>
            <a:srcRect l="7784" t="2609" r="15918" b="-8296"/>
            <a:stretch/>
          </p:blipFill>
          <p:spPr>
            <a:xfrm>
              <a:off x="6185695" y="1331120"/>
              <a:ext cx="1112044" cy="1109662"/>
            </a:xfrm>
            <a:prstGeom prst="ellipse">
              <a:avLst/>
            </a:prstGeom>
          </p:spPr>
        </p:pic>
      </p:grpSp>
      <p:pic>
        <p:nvPicPr>
          <p:cNvPr id="35" name="Picture 34">
            <a:extLst>
              <a:ext uri="{FF2B5EF4-FFF2-40B4-BE49-F238E27FC236}">
                <a16:creationId xmlns:a16="http://schemas.microsoft.com/office/drawing/2014/main" id="{58A963C1-92AD-4BDD-85AA-CFDE17D5D87F}"/>
              </a:ext>
            </a:extLst>
          </p:cNvPr>
          <p:cNvPicPr>
            <a:picLocks noChangeAspect="1"/>
          </p:cNvPicPr>
          <p:nvPr/>
        </p:nvPicPr>
        <p:blipFill>
          <a:blip r:embed="rId9"/>
          <a:stretch>
            <a:fillRect/>
          </a:stretch>
        </p:blipFill>
        <p:spPr>
          <a:xfrm>
            <a:off x="5736039" y="5424462"/>
            <a:ext cx="2219136" cy="1079086"/>
          </a:xfrm>
          <a:prstGeom prst="rect">
            <a:avLst/>
          </a:prstGeom>
        </p:spPr>
      </p:pic>
      <p:grpSp>
        <p:nvGrpSpPr>
          <p:cNvPr id="32" name="Group 31">
            <a:extLst>
              <a:ext uri="{FF2B5EF4-FFF2-40B4-BE49-F238E27FC236}">
                <a16:creationId xmlns:a16="http://schemas.microsoft.com/office/drawing/2014/main" id="{D7E439D4-C9EB-48AD-938B-1E2DC355B0F1}"/>
              </a:ext>
            </a:extLst>
          </p:cNvPr>
          <p:cNvGrpSpPr/>
          <p:nvPr/>
        </p:nvGrpSpPr>
        <p:grpSpPr>
          <a:xfrm>
            <a:off x="472861" y="2934430"/>
            <a:ext cx="774791" cy="774791"/>
            <a:chOff x="3875515" y="2042924"/>
            <a:chExt cx="774791" cy="774791"/>
          </a:xfrm>
        </p:grpSpPr>
        <p:sp>
          <p:nvSpPr>
            <p:cNvPr id="34" name="Oval 33">
              <a:extLst>
                <a:ext uri="{FF2B5EF4-FFF2-40B4-BE49-F238E27FC236}">
                  <a16:creationId xmlns:a16="http://schemas.microsoft.com/office/drawing/2014/main" id="{C2426007-F500-4AED-AD8E-A8B486E72047}"/>
                </a:ext>
              </a:extLst>
            </p:cNvPr>
            <p:cNvSpPr/>
            <p:nvPr/>
          </p:nvSpPr>
          <p:spPr>
            <a:xfrm>
              <a:off x="3875515" y="2042924"/>
              <a:ext cx="774791" cy="774791"/>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1" name="Picture 30" descr="Diagram&#10;&#10;Description automatically generated">
              <a:extLst>
                <a:ext uri="{FF2B5EF4-FFF2-40B4-BE49-F238E27FC236}">
                  <a16:creationId xmlns:a16="http://schemas.microsoft.com/office/drawing/2014/main" id="{AE0EAC48-F3EF-4066-A491-460C7071F536}"/>
                </a:ext>
              </a:extLst>
            </p:cNvPr>
            <p:cNvPicPr>
              <a:picLocks noChangeAspect="1"/>
            </p:cNvPicPr>
            <p:nvPr/>
          </p:nvPicPr>
          <p:blipFill rotWithShape="1">
            <a:blip r:embed="rId10"/>
            <a:srcRect l="18259" t="-4006" r="20360" b="50546"/>
            <a:stretch/>
          </p:blipFill>
          <p:spPr>
            <a:xfrm>
              <a:off x="3887076" y="2060463"/>
              <a:ext cx="748225" cy="738188"/>
            </a:xfrm>
            <a:prstGeom prst="ellipse">
              <a:avLst/>
            </a:prstGeom>
          </p:spPr>
        </p:pic>
      </p:grpSp>
    </p:spTree>
    <p:extLst>
      <p:ext uri="{BB962C8B-B14F-4D97-AF65-F5344CB8AC3E}">
        <p14:creationId xmlns:p14="http://schemas.microsoft.com/office/powerpoint/2010/main" val="3277266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7167"/>
            <a:ext cx="417516" cy="377825"/>
          </a:xfrm>
        </p:spPr>
        <p:txBody>
          <a:bodyPr/>
          <a:lstStyle/>
          <a:p>
            <a:fld id="{17DD336F-4D98-054F-B475-E0C8EAAB90EF}" type="slidenum">
              <a:rPr lang="en-US" smtClean="0"/>
              <a:pPr/>
              <a:t>4</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60278" y="264094"/>
            <a:ext cx="8212016" cy="771957"/>
          </a:xfrm>
        </p:spPr>
        <p:txBody>
          <a:bodyPr>
            <a:noAutofit/>
          </a:bodyPr>
          <a:lstStyle/>
          <a:p>
            <a:r>
              <a:rPr lang="en-US" sz="2400" dirty="0"/>
              <a:t>WHO DO WE WORK WITH?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pic>
        <p:nvPicPr>
          <p:cNvPr id="8" name="Picture 7">
            <a:extLst>
              <a:ext uri="{FF2B5EF4-FFF2-40B4-BE49-F238E27FC236}">
                <a16:creationId xmlns:a16="http://schemas.microsoft.com/office/drawing/2014/main" id="{D859AF0B-6EA9-4AA3-A120-80E82CF45D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0786" y="1957524"/>
            <a:ext cx="2573109" cy="8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F6D22FF1-3179-46BA-B8D6-19D5F4620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5583" y="1715222"/>
            <a:ext cx="1328072" cy="132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ECF5E5A-5C47-455F-8672-FBEA72284E7B}"/>
              </a:ext>
            </a:extLst>
          </p:cNvPr>
          <p:cNvPicPr>
            <a:picLocks noChangeAspect="1"/>
          </p:cNvPicPr>
          <p:nvPr/>
        </p:nvPicPr>
        <p:blipFill>
          <a:blip r:embed="rId4"/>
          <a:stretch>
            <a:fillRect/>
          </a:stretch>
        </p:blipFill>
        <p:spPr>
          <a:xfrm>
            <a:off x="368506" y="3668163"/>
            <a:ext cx="2232458" cy="623671"/>
          </a:xfrm>
          <a:prstGeom prst="rect">
            <a:avLst/>
          </a:prstGeom>
        </p:spPr>
      </p:pic>
      <p:pic>
        <p:nvPicPr>
          <p:cNvPr id="15" name="Picture 14">
            <a:extLst>
              <a:ext uri="{FF2B5EF4-FFF2-40B4-BE49-F238E27FC236}">
                <a16:creationId xmlns:a16="http://schemas.microsoft.com/office/drawing/2014/main" id="{64006B86-4B37-4610-AA0B-187CD570D639}"/>
              </a:ext>
            </a:extLst>
          </p:cNvPr>
          <p:cNvPicPr>
            <a:picLocks noChangeAspect="1"/>
          </p:cNvPicPr>
          <p:nvPr/>
        </p:nvPicPr>
        <p:blipFill rotWithShape="1">
          <a:blip r:embed="rId5"/>
          <a:srcRect l="12919" t="8273" r="14093" b="13333"/>
          <a:stretch/>
        </p:blipFill>
        <p:spPr>
          <a:xfrm>
            <a:off x="631003" y="1818474"/>
            <a:ext cx="1328072" cy="1426452"/>
          </a:xfrm>
          <a:prstGeom prst="rect">
            <a:avLst/>
          </a:prstGeom>
        </p:spPr>
      </p:pic>
      <p:pic>
        <p:nvPicPr>
          <p:cNvPr id="16" name="Graphic 15">
            <a:extLst>
              <a:ext uri="{FF2B5EF4-FFF2-40B4-BE49-F238E27FC236}">
                <a16:creationId xmlns:a16="http://schemas.microsoft.com/office/drawing/2014/main" id="{F70BF6E1-D280-4C8E-AD17-E9A0364E3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6772" y="3369947"/>
            <a:ext cx="2606533" cy="741696"/>
          </a:xfrm>
          <a:prstGeom prst="rect">
            <a:avLst/>
          </a:prstGeom>
        </p:spPr>
      </p:pic>
      <p:pic>
        <p:nvPicPr>
          <p:cNvPr id="20" name="Picture 19">
            <a:extLst>
              <a:ext uri="{FF2B5EF4-FFF2-40B4-BE49-F238E27FC236}">
                <a16:creationId xmlns:a16="http://schemas.microsoft.com/office/drawing/2014/main" id="{5A3A2214-1497-4911-8202-BEBA87C23FCE}"/>
              </a:ext>
            </a:extLst>
          </p:cNvPr>
          <p:cNvPicPr>
            <a:picLocks noChangeAspect="1"/>
          </p:cNvPicPr>
          <p:nvPr/>
        </p:nvPicPr>
        <p:blipFill>
          <a:blip r:embed="rId8"/>
          <a:stretch>
            <a:fillRect/>
          </a:stretch>
        </p:blipFill>
        <p:spPr>
          <a:xfrm>
            <a:off x="2902800" y="3071714"/>
            <a:ext cx="2774390" cy="514706"/>
          </a:xfrm>
          <a:prstGeom prst="rect">
            <a:avLst/>
          </a:prstGeom>
        </p:spPr>
      </p:pic>
      <p:pic>
        <p:nvPicPr>
          <p:cNvPr id="22" name="Picture 21">
            <a:extLst>
              <a:ext uri="{FF2B5EF4-FFF2-40B4-BE49-F238E27FC236}">
                <a16:creationId xmlns:a16="http://schemas.microsoft.com/office/drawing/2014/main" id="{A9FE4FE3-5442-4F29-8B8F-D2257EDA5E27}"/>
              </a:ext>
            </a:extLst>
          </p:cNvPr>
          <p:cNvPicPr>
            <a:picLocks noChangeAspect="1"/>
          </p:cNvPicPr>
          <p:nvPr/>
        </p:nvPicPr>
        <p:blipFill rotWithShape="1">
          <a:blip r:embed="rId9"/>
          <a:srcRect t="27149" b="22479"/>
          <a:stretch/>
        </p:blipFill>
        <p:spPr>
          <a:xfrm>
            <a:off x="3094320" y="3789679"/>
            <a:ext cx="2711231" cy="883159"/>
          </a:xfrm>
          <a:prstGeom prst="rect">
            <a:avLst/>
          </a:prstGeom>
        </p:spPr>
      </p:pic>
      <p:sp>
        <p:nvSpPr>
          <p:cNvPr id="23" name="Rectangle 22">
            <a:extLst>
              <a:ext uri="{FF2B5EF4-FFF2-40B4-BE49-F238E27FC236}">
                <a16:creationId xmlns:a16="http://schemas.microsoft.com/office/drawing/2014/main" id="{961C694E-BE5C-4D53-99B9-AD02CE72B4F2}"/>
              </a:ext>
            </a:extLst>
          </p:cNvPr>
          <p:cNvSpPr/>
          <p:nvPr/>
        </p:nvSpPr>
        <p:spPr>
          <a:xfrm>
            <a:off x="0" y="1214715"/>
            <a:ext cx="8212016" cy="437043"/>
          </a:xfrm>
          <a:prstGeom prst="rect">
            <a:avLst/>
          </a:prstGeom>
        </p:spPr>
        <p:txBody>
          <a:bodyPr wrap="square">
            <a:spAutoFit/>
          </a:bodyPr>
          <a:lstStyle/>
          <a:p>
            <a:pPr>
              <a:lnSpc>
                <a:spcPct val="120000"/>
              </a:lnSpc>
              <a:spcAft>
                <a:spcPts val="600"/>
              </a:spcAft>
            </a:pPr>
            <a:r>
              <a:rPr lang="en-US" altLang="en-US" sz="2000" b="1" dirty="0">
                <a:solidFill>
                  <a:srgbClr val="005EB8"/>
                </a:solidFill>
                <a:cs typeface="Calibri" panose="020F0502020204030204" pitchFamily="34" charset="0"/>
              </a:rPr>
              <a:t>Funding, implementation, and mobility partners include the following</a:t>
            </a:r>
            <a:r>
              <a:rPr lang="en-US" altLang="en-US" sz="1600" b="1" dirty="0">
                <a:solidFill>
                  <a:srgbClr val="005EB8"/>
                </a:solidFill>
                <a:cs typeface="Calibri" panose="020F0502020204030204" pitchFamily="34" charset="0"/>
              </a:rPr>
              <a:t>:</a:t>
            </a:r>
          </a:p>
        </p:txBody>
      </p:sp>
      <p:pic>
        <p:nvPicPr>
          <p:cNvPr id="6" name="Picture 5">
            <a:extLst>
              <a:ext uri="{FF2B5EF4-FFF2-40B4-BE49-F238E27FC236}">
                <a16:creationId xmlns:a16="http://schemas.microsoft.com/office/drawing/2014/main" id="{51B33C8F-0DE5-4E6B-8971-B2BEFD86522D}"/>
              </a:ext>
            </a:extLst>
          </p:cNvPr>
          <p:cNvPicPr>
            <a:picLocks noChangeAspect="1"/>
          </p:cNvPicPr>
          <p:nvPr/>
        </p:nvPicPr>
        <p:blipFill rotWithShape="1">
          <a:blip r:embed="rId10"/>
          <a:srcRect t="32291" b="29054"/>
          <a:stretch/>
        </p:blipFill>
        <p:spPr>
          <a:xfrm>
            <a:off x="6794810" y="4653827"/>
            <a:ext cx="1577484" cy="609778"/>
          </a:xfrm>
          <a:prstGeom prst="rect">
            <a:avLst/>
          </a:prstGeom>
        </p:spPr>
      </p:pic>
      <p:pic>
        <p:nvPicPr>
          <p:cNvPr id="13" name="Picture 12">
            <a:extLst>
              <a:ext uri="{FF2B5EF4-FFF2-40B4-BE49-F238E27FC236}">
                <a16:creationId xmlns:a16="http://schemas.microsoft.com/office/drawing/2014/main" id="{681DE7A2-6F30-4251-97A5-773ECBEEF409}"/>
              </a:ext>
            </a:extLst>
          </p:cNvPr>
          <p:cNvPicPr>
            <a:picLocks noChangeAspect="1"/>
          </p:cNvPicPr>
          <p:nvPr/>
        </p:nvPicPr>
        <p:blipFill>
          <a:blip r:embed="rId11"/>
          <a:stretch>
            <a:fillRect/>
          </a:stretch>
        </p:blipFill>
        <p:spPr>
          <a:xfrm>
            <a:off x="521642" y="4993280"/>
            <a:ext cx="1829577" cy="475690"/>
          </a:xfrm>
          <a:prstGeom prst="rect">
            <a:avLst/>
          </a:prstGeom>
        </p:spPr>
      </p:pic>
      <p:pic>
        <p:nvPicPr>
          <p:cNvPr id="17" name="Picture 16">
            <a:extLst>
              <a:ext uri="{FF2B5EF4-FFF2-40B4-BE49-F238E27FC236}">
                <a16:creationId xmlns:a16="http://schemas.microsoft.com/office/drawing/2014/main" id="{713B5C86-EEF3-4A8D-8259-ACE01CB48957}"/>
              </a:ext>
            </a:extLst>
          </p:cNvPr>
          <p:cNvPicPr>
            <a:picLocks noChangeAspect="1"/>
          </p:cNvPicPr>
          <p:nvPr/>
        </p:nvPicPr>
        <p:blipFill>
          <a:blip r:embed="rId12"/>
          <a:stretch>
            <a:fillRect/>
          </a:stretch>
        </p:blipFill>
        <p:spPr>
          <a:xfrm>
            <a:off x="3239219" y="4786315"/>
            <a:ext cx="2566332" cy="549928"/>
          </a:xfrm>
          <a:prstGeom prst="rect">
            <a:avLst/>
          </a:prstGeom>
        </p:spPr>
      </p:pic>
      <p:pic>
        <p:nvPicPr>
          <p:cNvPr id="24" name="Picture 23">
            <a:extLst>
              <a:ext uri="{FF2B5EF4-FFF2-40B4-BE49-F238E27FC236}">
                <a16:creationId xmlns:a16="http://schemas.microsoft.com/office/drawing/2014/main" id="{6AC4CE7E-1478-46CB-BDFF-F2B1C4243030}"/>
              </a:ext>
            </a:extLst>
          </p:cNvPr>
          <p:cNvPicPr>
            <a:picLocks noChangeAspect="1"/>
          </p:cNvPicPr>
          <p:nvPr/>
        </p:nvPicPr>
        <p:blipFill>
          <a:blip r:embed="rId13"/>
          <a:stretch>
            <a:fillRect/>
          </a:stretch>
        </p:blipFill>
        <p:spPr>
          <a:xfrm>
            <a:off x="7432849" y="5672905"/>
            <a:ext cx="972048" cy="972048"/>
          </a:xfrm>
          <a:prstGeom prst="rect">
            <a:avLst/>
          </a:prstGeom>
        </p:spPr>
      </p:pic>
      <p:pic>
        <p:nvPicPr>
          <p:cNvPr id="26" name="Picture 25">
            <a:extLst>
              <a:ext uri="{FF2B5EF4-FFF2-40B4-BE49-F238E27FC236}">
                <a16:creationId xmlns:a16="http://schemas.microsoft.com/office/drawing/2014/main" id="{93AF9BF2-3390-46D6-9618-E7065569C9E7}"/>
              </a:ext>
            </a:extLst>
          </p:cNvPr>
          <p:cNvPicPr>
            <a:picLocks noChangeAspect="1"/>
          </p:cNvPicPr>
          <p:nvPr/>
        </p:nvPicPr>
        <p:blipFill>
          <a:blip r:embed="rId14"/>
          <a:stretch>
            <a:fillRect/>
          </a:stretch>
        </p:blipFill>
        <p:spPr>
          <a:xfrm>
            <a:off x="6260701" y="5794392"/>
            <a:ext cx="850561" cy="850561"/>
          </a:xfrm>
          <a:prstGeom prst="rect">
            <a:avLst/>
          </a:prstGeom>
        </p:spPr>
      </p:pic>
      <p:pic>
        <p:nvPicPr>
          <p:cNvPr id="28" name="Picture 27">
            <a:extLst>
              <a:ext uri="{FF2B5EF4-FFF2-40B4-BE49-F238E27FC236}">
                <a16:creationId xmlns:a16="http://schemas.microsoft.com/office/drawing/2014/main" id="{4750E6CF-105D-4911-83D4-306BE4FF51EC}"/>
              </a:ext>
            </a:extLst>
          </p:cNvPr>
          <p:cNvPicPr>
            <a:picLocks noChangeAspect="1"/>
          </p:cNvPicPr>
          <p:nvPr/>
        </p:nvPicPr>
        <p:blipFill>
          <a:blip r:embed="rId15"/>
          <a:stretch>
            <a:fillRect/>
          </a:stretch>
        </p:blipFill>
        <p:spPr>
          <a:xfrm>
            <a:off x="5088552" y="5769763"/>
            <a:ext cx="850562" cy="850562"/>
          </a:xfrm>
          <a:prstGeom prst="rect">
            <a:avLst/>
          </a:prstGeom>
        </p:spPr>
      </p:pic>
      <p:pic>
        <p:nvPicPr>
          <p:cNvPr id="32" name="Picture 31">
            <a:extLst>
              <a:ext uri="{FF2B5EF4-FFF2-40B4-BE49-F238E27FC236}">
                <a16:creationId xmlns:a16="http://schemas.microsoft.com/office/drawing/2014/main" id="{7BA3E250-7A6A-4629-852D-1E329BCB437B}"/>
              </a:ext>
            </a:extLst>
          </p:cNvPr>
          <p:cNvPicPr>
            <a:picLocks noChangeAspect="1"/>
          </p:cNvPicPr>
          <p:nvPr/>
        </p:nvPicPr>
        <p:blipFill>
          <a:blip r:embed="rId16"/>
          <a:stretch>
            <a:fillRect/>
          </a:stretch>
        </p:blipFill>
        <p:spPr>
          <a:xfrm>
            <a:off x="4106008" y="5794280"/>
            <a:ext cx="688354" cy="850673"/>
          </a:xfrm>
          <a:prstGeom prst="rect">
            <a:avLst/>
          </a:prstGeom>
        </p:spPr>
      </p:pic>
      <p:pic>
        <p:nvPicPr>
          <p:cNvPr id="34" name="Picture 33">
            <a:extLst>
              <a:ext uri="{FF2B5EF4-FFF2-40B4-BE49-F238E27FC236}">
                <a16:creationId xmlns:a16="http://schemas.microsoft.com/office/drawing/2014/main" id="{1644886C-4BC0-4A8F-BBD0-7D12919A6459}"/>
              </a:ext>
            </a:extLst>
          </p:cNvPr>
          <p:cNvPicPr>
            <a:picLocks noChangeAspect="1"/>
          </p:cNvPicPr>
          <p:nvPr/>
        </p:nvPicPr>
        <p:blipFill>
          <a:blip r:embed="rId17"/>
          <a:stretch>
            <a:fillRect/>
          </a:stretch>
        </p:blipFill>
        <p:spPr>
          <a:xfrm>
            <a:off x="3035872" y="5811039"/>
            <a:ext cx="836173" cy="850673"/>
          </a:xfrm>
          <a:prstGeom prst="rect">
            <a:avLst/>
          </a:prstGeom>
        </p:spPr>
      </p:pic>
      <p:pic>
        <p:nvPicPr>
          <p:cNvPr id="36" name="Picture 35">
            <a:extLst>
              <a:ext uri="{FF2B5EF4-FFF2-40B4-BE49-F238E27FC236}">
                <a16:creationId xmlns:a16="http://schemas.microsoft.com/office/drawing/2014/main" id="{ADC7F7A6-C643-446B-ABE8-29A17A984780}"/>
              </a:ext>
            </a:extLst>
          </p:cNvPr>
          <p:cNvPicPr>
            <a:picLocks noChangeAspect="1"/>
          </p:cNvPicPr>
          <p:nvPr/>
        </p:nvPicPr>
        <p:blipFill>
          <a:blip r:embed="rId18"/>
          <a:stretch>
            <a:fillRect/>
          </a:stretch>
        </p:blipFill>
        <p:spPr>
          <a:xfrm>
            <a:off x="1928787" y="5846832"/>
            <a:ext cx="844865" cy="844865"/>
          </a:xfrm>
          <a:prstGeom prst="rect">
            <a:avLst/>
          </a:prstGeom>
        </p:spPr>
      </p:pic>
      <p:pic>
        <p:nvPicPr>
          <p:cNvPr id="40" name="Picture 39">
            <a:extLst>
              <a:ext uri="{FF2B5EF4-FFF2-40B4-BE49-F238E27FC236}">
                <a16:creationId xmlns:a16="http://schemas.microsoft.com/office/drawing/2014/main" id="{A419E4CC-5033-4C28-8F74-C6406F39EB9C}"/>
              </a:ext>
            </a:extLst>
          </p:cNvPr>
          <p:cNvPicPr>
            <a:picLocks noChangeAspect="1"/>
          </p:cNvPicPr>
          <p:nvPr/>
        </p:nvPicPr>
        <p:blipFill>
          <a:blip r:embed="rId19"/>
          <a:stretch>
            <a:fillRect/>
          </a:stretch>
        </p:blipFill>
        <p:spPr>
          <a:xfrm>
            <a:off x="826048" y="5843571"/>
            <a:ext cx="836173" cy="795582"/>
          </a:xfrm>
          <a:prstGeom prst="rect">
            <a:avLst/>
          </a:prstGeom>
        </p:spPr>
      </p:pic>
    </p:spTree>
    <p:extLst>
      <p:ext uri="{BB962C8B-B14F-4D97-AF65-F5344CB8AC3E}">
        <p14:creationId xmlns:p14="http://schemas.microsoft.com/office/powerpoint/2010/main" val="1325725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243059" y="178258"/>
            <a:ext cx="8212016" cy="771957"/>
          </a:xfrm>
        </p:spPr>
        <p:txBody>
          <a:bodyPr>
            <a:normAutofit fontScale="90000"/>
          </a:bodyPr>
          <a:lstStyle/>
          <a:p>
            <a:r>
              <a:rPr lang="en-US" dirty="0"/>
              <a:t>TPB 2021 Climate </a:t>
            </a:r>
            <a:br>
              <a:rPr lang="en-US" dirty="0"/>
            </a:br>
            <a:r>
              <a:rPr lang="en-US" dirty="0"/>
              <a:t>Mitigation Study</a:t>
            </a:r>
          </a:p>
        </p:txBody>
      </p:sp>
      <p:pic>
        <p:nvPicPr>
          <p:cNvPr id="5" name="Picture 4">
            <a:extLst>
              <a:ext uri="{FF2B5EF4-FFF2-40B4-BE49-F238E27FC236}">
                <a16:creationId xmlns:a16="http://schemas.microsoft.com/office/drawing/2014/main" id="{B159F6C5-B499-B904-087D-FB0F04C934F3}"/>
              </a:ext>
            </a:extLst>
          </p:cNvPr>
          <p:cNvPicPr>
            <a:picLocks noChangeAspect="1"/>
          </p:cNvPicPr>
          <p:nvPr/>
        </p:nvPicPr>
        <p:blipFill rotWithShape="1">
          <a:blip r:embed="rId3"/>
          <a:srcRect l="68165" t="50000" r="1101" b="8440"/>
          <a:stretch/>
        </p:blipFill>
        <p:spPr>
          <a:xfrm>
            <a:off x="118646" y="1566642"/>
            <a:ext cx="8906707" cy="4632821"/>
          </a:xfrm>
          <a:prstGeom prst="rect">
            <a:avLst/>
          </a:prstGeom>
          <a:ln>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68348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243059" y="178258"/>
            <a:ext cx="8212016" cy="771957"/>
          </a:xfrm>
        </p:spPr>
        <p:txBody>
          <a:bodyPr>
            <a:normAutofit fontScale="90000"/>
          </a:bodyPr>
          <a:lstStyle/>
          <a:p>
            <a:r>
              <a:rPr lang="en-US" dirty="0"/>
              <a:t>TPB 2021 Climate </a:t>
            </a:r>
            <a:br>
              <a:rPr lang="en-US" dirty="0"/>
            </a:br>
            <a:r>
              <a:rPr lang="en-US" dirty="0"/>
              <a:t>Mitigation Study</a:t>
            </a:r>
          </a:p>
        </p:txBody>
      </p:sp>
      <p:pic>
        <p:nvPicPr>
          <p:cNvPr id="3" name="Picture 2">
            <a:extLst>
              <a:ext uri="{FF2B5EF4-FFF2-40B4-BE49-F238E27FC236}">
                <a16:creationId xmlns:a16="http://schemas.microsoft.com/office/drawing/2014/main" id="{CF33F3F5-FB12-4A13-6C0B-3C8D9EEC8B7D}"/>
              </a:ext>
            </a:extLst>
          </p:cNvPr>
          <p:cNvPicPr>
            <a:picLocks noChangeAspect="1"/>
          </p:cNvPicPr>
          <p:nvPr/>
        </p:nvPicPr>
        <p:blipFill rotWithShape="1">
          <a:blip r:embed="rId3"/>
          <a:srcRect l="68165" t="50000" r="2202" b="9633"/>
          <a:stretch/>
        </p:blipFill>
        <p:spPr>
          <a:xfrm>
            <a:off x="243058" y="1625366"/>
            <a:ext cx="8585209" cy="4498597"/>
          </a:xfrm>
          <a:prstGeom prst="rect">
            <a:avLst/>
          </a:prstGeom>
          <a:ln>
            <a:solidFill>
              <a:schemeClr val="accent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17641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401DC-6EAD-49D2-BD37-6B7CA786AEB6}"/>
              </a:ext>
            </a:extLst>
          </p:cNvPr>
          <p:cNvSpPr>
            <a:spLocks noGrp="1"/>
          </p:cNvSpPr>
          <p:nvPr>
            <p:ph type="title"/>
          </p:nvPr>
        </p:nvSpPr>
        <p:spPr>
          <a:xfrm>
            <a:off x="243059" y="178258"/>
            <a:ext cx="8212016" cy="771957"/>
          </a:xfrm>
        </p:spPr>
        <p:txBody>
          <a:bodyPr>
            <a:normAutofit fontScale="90000"/>
          </a:bodyPr>
          <a:lstStyle/>
          <a:p>
            <a:r>
              <a:rPr lang="en-US" dirty="0"/>
              <a:t>TPB Pathways to </a:t>
            </a:r>
            <a:br>
              <a:rPr lang="en-US" dirty="0"/>
            </a:br>
            <a:r>
              <a:rPr lang="en-US" dirty="0"/>
              <a:t>Achieve GHG Goals</a:t>
            </a:r>
          </a:p>
        </p:txBody>
      </p:sp>
      <p:pic>
        <p:nvPicPr>
          <p:cNvPr id="3" name="Picture 2">
            <a:extLst>
              <a:ext uri="{FF2B5EF4-FFF2-40B4-BE49-F238E27FC236}">
                <a16:creationId xmlns:a16="http://schemas.microsoft.com/office/drawing/2014/main" id="{4D0CA339-0483-B5CA-87E1-086F000BBD0D}"/>
              </a:ext>
            </a:extLst>
          </p:cNvPr>
          <p:cNvPicPr>
            <a:picLocks noChangeAspect="1"/>
          </p:cNvPicPr>
          <p:nvPr/>
        </p:nvPicPr>
        <p:blipFill rotWithShape="1">
          <a:blip r:embed="rId3"/>
          <a:srcRect l="10844" t="11089" r="53413" b="18188"/>
          <a:stretch/>
        </p:blipFill>
        <p:spPr>
          <a:xfrm>
            <a:off x="1020930" y="1274237"/>
            <a:ext cx="7102140" cy="5405505"/>
          </a:xfrm>
          <a:prstGeom prst="rect">
            <a:avLst/>
          </a:prstGeom>
          <a:ln>
            <a:solidFill>
              <a:schemeClr val="tx1"/>
            </a:solidFill>
          </a:ln>
        </p:spPr>
      </p:pic>
      <p:pic>
        <p:nvPicPr>
          <p:cNvPr id="6" name="Picture 5">
            <a:extLst>
              <a:ext uri="{FF2B5EF4-FFF2-40B4-BE49-F238E27FC236}">
                <a16:creationId xmlns:a16="http://schemas.microsoft.com/office/drawing/2014/main" id="{E4CFF232-7D78-B0E7-5720-84D3B4D8AA03}"/>
              </a:ext>
            </a:extLst>
          </p:cNvPr>
          <p:cNvPicPr>
            <a:picLocks noChangeAspect="1"/>
          </p:cNvPicPr>
          <p:nvPr/>
        </p:nvPicPr>
        <p:blipFill rotWithShape="1">
          <a:blip r:embed="rId4"/>
          <a:srcRect l="10694" t="12088" r="53333" b="18948"/>
          <a:stretch/>
        </p:blipFill>
        <p:spPr>
          <a:xfrm>
            <a:off x="9434341" y="525176"/>
            <a:ext cx="4638100" cy="3420377"/>
          </a:xfrm>
          <a:prstGeom prst="rect">
            <a:avLst/>
          </a:prstGeom>
          <a:ln>
            <a:solidFill>
              <a:schemeClr val="tx1"/>
            </a:solidFill>
          </a:ln>
        </p:spPr>
      </p:pic>
      <p:pic>
        <p:nvPicPr>
          <p:cNvPr id="8" name="Picture 7">
            <a:extLst>
              <a:ext uri="{FF2B5EF4-FFF2-40B4-BE49-F238E27FC236}">
                <a16:creationId xmlns:a16="http://schemas.microsoft.com/office/drawing/2014/main" id="{2E09CF78-0BCB-0AF6-48FC-22DB4A2B27AD}"/>
              </a:ext>
            </a:extLst>
          </p:cNvPr>
          <p:cNvPicPr>
            <a:picLocks noChangeAspect="1"/>
          </p:cNvPicPr>
          <p:nvPr/>
        </p:nvPicPr>
        <p:blipFill rotWithShape="1">
          <a:blip r:embed="rId5"/>
          <a:srcRect l="10833" t="10284" r="54167" b="23313"/>
          <a:stretch/>
        </p:blipFill>
        <p:spPr>
          <a:xfrm>
            <a:off x="9582150" y="3571875"/>
            <a:ext cx="3783193" cy="2760949"/>
          </a:xfrm>
          <a:prstGeom prst="rect">
            <a:avLst/>
          </a:prstGeom>
          <a:ln>
            <a:solidFill>
              <a:schemeClr val="tx1"/>
            </a:solidFill>
          </a:ln>
        </p:spPr>
      </p:pic>
    </p:spTree>
    <p:extLst>
      <p:ext uri="{BB962C8B-B14F-4D97-AF65-F5344CB8AC3E}">
        <p14:creationId xmlns:p14="http://schemas.microsoft.com/office/powerpoint/2010/main" val="3953618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714FA4-799B-48BB-A276-3A63D9D41FE9}"/>
              </a:ext>
            </a:extLst>
          </p:cNvPr>
          <p:cNvSpPr>
            <a:spLocks noGrp="1"/>
          </p:cNvSpPr>
          <p:nvPr>
            <p:ph type="title"/>
          </p:nvPr>
        </p:nvSpPr>
        <p:spPr/>
        <p:txBody>
          <a:bodyPr/>
          <a:lstStyle/>
          <a:p>
            <a:r>
              <a:rPr lang="en-US" dirty="0"/>
              <a:t>DOT Resources</a:t>
            </a:r>
          </a:p>
        </p:txBody>
      </p:sp>
      <p:pic>
        <p:nvPicPr>
          <p:cNvPr id="6" name="Content Placeholder 5" descr="Map&#10;&#10;Description automatically generated">
            <a:extLst>
              <a:ext uri="{FF2B5EF4-FFF2-40B4-BE49-F238E27FC236}">
                <a16:creationId xmlns:a16="http://schemas.microsoft.com/office/drawing/2014/main" id="{7072D3BF-2E23-4F8C-B9AC-5E8AF3C179AE}"/>
              </a:ext>
            </a:extLst>
          </p:cNvPr>
          <p:cNvPicPr>
            <a:picLocks noGrp="1" noChangeAspect="1"/>
          </p:cNvPicPr>
          <p:nvPr>
            <p:ph idx="1"/>
          </p:nvPr>
        </p:nvPicPr>
        <p:blipFill>
          <a:blip r:embed="rId2"/>
          <a:stretch>
            <a:fillRect/>
          </a:stretch>
        </p:blipFill>
        <p:spPr>
          <a:xfrm>
            <a:off x="5212401" y="2053572"/>
            <a:ext cx="3687285" cy="3285781"/>
          </a:xfrm>
        </p:spPr>
      </p:pic>
      <p:sp>
        <p:nvSpPr>
          <p:cNvPr id="7" name="TextBox 6">
            <a:extLst>
              <a:ext uri="{FF2B5EF4-FFF2-40B4-BE49-F238E27FC236}">
                <a16:creationId xmlns:a16="http://schemas.microsoft.com/office/drawing/2014/main" id="{714A40AC-730E-43EA-B912-DCE62502D4F0}"/>
              </a:ext>
            </a:extLst>
          </p:cNvPr>
          <p:cNvSpPr txBox="1"/>
          <p:nvPr/>
        </p:nvSpPr>
        <p:spPr>
          <a:xfrm>
            <a:off x="91481" y="1372265"/>
            <a:ext cx="5120920" cy="5816977"/>
          </a:xfrm>
          <a:prstGeom prst="rect">
            <a:avLst/>
          </a:prstGeom>
          <a:noFill/>
        </p:spPr>
        <p:txBody>
          <a:bodyPr wrap="square" rtlCol="0">
            <a:spAutoFit/>
          </a:bodyPr>
          <a:lstStyle/>
          <a:p>
            <a:pPr algn="ctr"/>
            <a:r>
              <a:rPr lang="en-US" sz="1600" b="1" dirty="0"/>
              <a:t>Prince William County</a:t>
            </a:r>
          </a:p>
          <a:p>
            <a:pPr algn="ctr"/>
            <a:r>
              <a:rPr lang="en-US" sz="1600" b="1" dirty="0"/>
              <a:t> Department of Transportation</a:t>
            </a:r>
            <a:endParaRPr lang="en-US" sz="1400" dirty="0"/>
          </a:p>
          <a:p>
            <a:pPr algn="ctr"/>
            <a:r>
              <a:rPr lang="en-US" sz="1400" dirty="0"/>
              <a:t>(703) 792-6825</a:t>
            </a:r>
          </a:p>
          <a:p>
            <a:pPr algn="ctr"/>
            <a:r>
              <a:rPr lang="en-US" sz="1400" dirty="0">
                <a:hlinkClick r:id="rId3"/>
              </a:rPr>
              <a:t>Transportation@pwcgov.org</a:t>
            </a:r>
            <a:r>
              <a:rPr lang="en-US" sz="1400" dirty="0"/>
              <a:t> </a:t>
            </a:r>
          </a:p>
          <a:p>
            <a:pPr algn="ctr"/>
            <a:endParaRPr lang="en-US" sz="1400" dirty="0"/>
          </a:p>
          <a:p>
            <a:pPr algn="ctr"/>
            <a:r>
              <a:rPr lang="en-US" sz="1400" dirty="0"/>
              <a:t>Elizabeth Scullin, Assistant Director of Transportation</a:t>
            </a:r>
          </a:p>
          <a:p>
            <a:pPr algn="ctr"/>
            <a:r>
              <a:rPr lang="en-US" sz="1400" dirty="0"/>
              <a:t>703.792.4051 / </a:t>
            </a:r>
            <a:r>
              <a:rPr lang="en-US" sz="1400" dirty="0">
                <a:hlinkClick r:id="rId4"/>
              </a:rPr>
              <a:t>escullin@pwcgov.org</a:t>
            </a:r>
            <a:r>
              <a:rPr lang="en-US" sz="1400" dirty="0"/>
              <a:t> </a:t>
            </a:r>
          </a:p>
          <a:p>
            <a:pPr algn="ctr"/>
            <a:endParaRPr lang="en-US" sz="1400" dirty="0"/>
          </a:p>
          <a:p>
            <a:pPr algn="ctr"/>
            <a:r>
              <a:rPr lang="en-US" sz="1400" dirty="0"/>
              <a:t>Paolo Belita, Transportation Planning Manager</a:t>
            </a:r>
          </a:p>
          <a:p>
            <a:pPr algn="ctr"/>
            <a:r>
              <a:rPr lang="en-US" sz="1400" dirty="0"/>
              <a:t>703.792.6273 / </a:t>
            </a:r>
            <a:r>
              <a:rPr lang="en-US" sz="1400" dirty="0">
                <a:hlinkClick r:id="rId5"/>
              </a:rPr>
              <a:t>Pbelita@pwcgov.org</a:t>
            </a:r>
            <a:r>
              <a:rPr lang="en-US" sz="1400" dirty="0"/>
              <a:t> </a:t>
            </a:r>
          </a:p>
          <a:p>
            <a:pPr algn="ctr"/>
            <a:endParaRPr lang="en-US" sz="1400" dirty="0"/>
          </a:p>
          <a:p>
            <a:pPr algn="ctr"/>
            <a:r>
              <a:rPr lang="en-US" sz="1400" dirty="0"/>
              <a:t>Meagan Landis, Regional Coordinator</a:t>
            </a:r>
          </a:p>
          <a:p>
            <a:pPr algn="ctr"/>
            <a:r>
              <a:rPr lang="en-US" sz="1400" dirty="0"/>
              <a:t>703.792.5622 / </a:t>
            </a:r>
            <a:r>
              <a:rPr lang="en-US" sz="1400" dirty="0">
                <a:hlinkClick r:id="rId6"/>
              </a:rPr>
              <a:t>MLandis@pwcgov.org</a:t>
            </a:r>
            <a:r>
              <a:rPr lang="en-US" sz="1400" dirty="0"/>
              <a:t> </a:t>
            </a:r>
          </a:p>
          <a:p>
            <a:pPr algn="ctr"/>
            <a:endParaRPr lang="en-US" sz="1400" dirty="0"/>
          </a:p>
          <a:p>
            <a:endParaRPr lang="en-US" sz="1400" dirty="0"/>
          </a:p>
          <a:p>
            <a:r>
              <a:rPr lang="en-US" sz="1400" dirty="0"/>
              <a:t>Visit the PWC DOT Website for:</a:t>
            </a:r>
          </a:p>
          <a:p>
            <a:endParaRPr lang="en-US" sz="1400" dirty="0"/>
          </a:p>
          <a:p>
            <a:pPr marL="285750" indent="-285750">
              <a:buFont typeface="Wingdings" panose="05000000000000000000" pitchFamily="2" charset="2"/>
              <a:buChar char="Ø"/>
            </a:pPr>
            <a:r>
              <a:rPr lang="en-US" sz="1400" dirty="0"/>
              <a:t>Interactive Map of Current Road Projects</a:t>
            </a:r>
          </a:p>
          <a:p>
            <a:pPr marL="285750" indent="-285750">
              <a:buFont typeface="Wingdings" panose="05000000000000000000" pitchFamily="2" charset="2"/>
              <a:buChar char="Ø"/>
            </a:pPr>
            <a:r>
              <a:rPr lang="en-US" sz="1400" dirty="0"/>
              <a:t>Virtual Presentations</a:t>
            </a:r>
          </a:p>
          <a:p>
            <a:pPr marL="285750" indent="-285750">
              <a:buFont typeface="Wingdings" panose="05000000000000000000" pitchFamily="2" charset="2"/>
              <a:buChar char="Ø"/>
            </a:pPr>
            <a:r>
              <a:rPr lang="en-US" sz="1400" dirty="0"/>
              <a:t>Site Development Issues for Residents and Developers</a:t>
            </a:r>
          </a:p>
          <a:p>
            <a:pPr marL="285750" indent="-285750">
              <a:buFont typeface="Wingdings" panose="05000000000000000000" pitchFamily="2" charset="2"/>
              <a:buChar char="Ø"/>
            </a:pPr>
            <a:r>
              <a:rPr lang="en-US" sz="1400" dirty="0"/>
              <a:t>Traffic Safety Projects</a:t>
            </a:r>
          </a:p>
          <a:p>
            <a:pPr marL="285750" indent="-285750">
              <a:buFont typeface="Wingdings" panose="05000000000000000000" pitchFamily="2" charset="2"/>
              <a:buChar char="Ø"/>
            </a:pPr>
            <a:r>
              <a:rPr lang="en-US" sz="1400" dirty="0"/>
              <a:t>Commuter Information</a:t>
            </a:r>
          </a:p>
          <a:p>
            <a:endParaRPr lang="en-US" sz="1400" dirty="0"/>
          </a:p>
          <a:p>
            <a:r>
              <a:rPr lang="en-US" sz="1400" dirty="0">
                <a:hlinkClick r:id="rId7"/>
              </a:rPr>
              <a:t>https://www.pwcgov.org/government/dept/dot/Pages/default.aspx</a:t>
            </a:r>
            <a:r>
              <a:rPr lang="en-US" sz="1400" dirty="0"/>
              <a:t> </a:t>
            </a:r>
          </a:p>
          <a:p>
            <a:endParaRPr lang="en-US" dirty="0"/>
          </a:p>
        </p:txBody>
      </p:sp>
      <p:sp>
        <p:nvSpPr>
          <p:cNvPr id="2" name="Slide Number Placeholder 1">
            <a:extLst>
              <a:ext uri="{FF2B5EF4-FFF2-40B4-BE49-F238E27FC236}">
                <a16:creationId xmlns:a16="http://schemas.microsoft.com/office/drawing/2014/main" id="{C3AABEBA-6CF1-CAE7-5371-8E28E16527E4}"/>
              </a:ext>
            </a:extLst>
          </p:cNvPr>
          <p:cNvSpPr>
            <a:spLocks noGrp="1"/>
          </p:cNvSpPr>
          <p:nvPr>
            <p:ph type="sldNum" sz="quarter" idx="12"/>
          </p:nvPr>
        </p:nvSpPr>
        <p:spPr/>
        <p:txBody>
          <a:bodyPr/>
          <a:lstStyle/>
          <a:p>
            <a:fld id="{17DD336F-4D98-054F-B475-E0C8EAAB90EF}" type="slidenum">
              <a:rPr lang="en-US" smtClean="0"/>
              <a:pPr/>
              <a:t>43</a:t>
            </a:fld>
            <a:endParaRPr lang="en-US" dirty="0"/>
          </a:p>
        </p:txBody>
      </p:sp>
    </p:spTree>
    <p:extLst>
      <p:ext uri="{BB962C8B-B14F-4D97-AF65-F5344CB8AC3E}">
        <p14:creationId xmlns:p14="http://schemas.microsoft.com/office/powerpoint/2010/main" val="1960601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261B4-F6D8-4D05-9AD5-B3C2D01023A7}"/>
              </a:ext>
            </a:extLst>
          </p:cNvPr>
          <p:cNvSpPr>
            <a:spLocks noGrp="1"/>
          </p:cNvSpPr>
          <p:nvPr>
            <p:ph type="sldNum" sz="quarter" idx="12"/>
          </p:nvPr>
        </p:nvSpPr>
        <p:spPr>
          <a:xfrm>
            <a:off x="8726484" y="6516461"/>
            <a:ext cx="417516" cy="377825"/>
          </a:xfrm>
        </p:spPr>
        <p:txBody>
          <a:bodyPr/>
          <a:lstStyle/>
          <a:p>
            <a:fld id="{17DD336F-4D98-054F-B475-E0C8EAAB90EF}" type="slidenum">
              <a:rPr lang="en-US" smtClean="0"/>
              <a:pPr/>
              <a:t>44</a:t>
            </a:fld>
            <a:endParaRPr lang="en-US" dirty="0"/>
          </a:p>
        </p:txBody>
      </p:sp>
      <p:sp>
        <p:nvSpPr>
          <p:cNvPr id="4" name="Title 3">
            <a:extLst>
              <a:ext uri="{FF2B5EF4-FFF2-40B4-BE49-F238E27FC236}">
                <a16:creationId xmlns:a16="http://schemas.microsoft.com/office/drawing/2014/main" id="{7F801F53-1742-4D21-BFFC-28A33FA8B2C6}"/>
              </a:ext>
            </a:extLst>
          </p:cNvPr>
          <p:cNvSpPr>
            <a:spLocks noGrp="1"/>
          </p:cNvSpPr>
          <p:nvPr>
            <p:ph type="title"/>
          </p:nvPr>
        </p:nvSpPr>
        <p:spPr/>
        <p:txBody>
          <a:bodyPr/>
          <a:lstStyle/>
          <a:p>
            <a:endParaRPr lang="en-US" dirty="0"/>
          </a:p>
        </p:txBody>
      </p:sp>
      <p:sp>
        <p:nvSpPr>
          <p:cNvPr id="11" name="TextBox 10">
            <a:extLst>
              <a:ext uri="{FF2B5EF4-FFF2-40B4-BE49-F238E27FC236}">
                <a16:creationId xmlns:a16="http://schemas.microsoft.com/office/drawing/2014/main" id="{4EB284DA-50C8-4376-8B67-2741CA3CA3B7}"/>
              </a:ext>
            </a:extLst>
          </p:cNvPr>
          <p:cNvSpPr txBox="1"/>
          <p:nvPr/>
        </p:nvSpPr>
        <p:spPr>
          <a:xfrm>
            <a:off x="2786781" y="3509498"/>
            <a:ext cx="4642176" cy="2751587"/>
          </a:xfrm>
          <a:prstGeom prst="rect">
            <a:avLst/>
          </a:prstGeom>
          <a:noFill/>
        </p:spPr>
        <p:txBody>
          <a:bodyPr wrap="square">
            <a:spAutoFit/>
          </a:bodyPr>
          <a:lstStyle/>
          <a:p>
            <a:pPr marL="685800" lvl="1">
              <a:lnSpc>
                <a:spcPct val="107000"/>
              </a:lnSpc>
              <a:spcBef>
                <a:spcPts val="960"/>
              </a:spcBef>
              <a:spcAft>
                <a:spcPts val="960"/>
              </a:spcAft>
            </a:pPr>
            <a:r>
              <a:rPr lang="en-US" sz="2800" dirty="0">
                <a:solidFill>
                  <a:srgbClr val="005EB8"/>
                </a:solidFill>
                <a:latin typeface="Open Sans" panose="020B0606030504020204" pitchFamily="34" charset="0"/>
                <a:ea typeface="Open Sans" panose="020B0606030504020204" pitchFamily="34" charset="0"/>
                <a:cs typeface="Times New Roman" panose="02020603050405020304" pitchFamily="18" charset="0"/>
              </a:rPr>
              <a:t>QUESTIONS</a:t>
            </a: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Times New Roman" panose="02020603050405020304" pitchFamily="18" charset="0"/>
            </a:endParaRPr>
          </a:p>
          <a:p>
            <a:pPr marL="971550" lvl="1" indent="-285750">
              <a:lnSpc>
                <a:spcPct val="107000"/>
              </a:lnSpc>
              <a:spcBef>
                <a:spcPts val="960"/>
              </a:spcBef>
              <a:spcAft>
                <a:spcPts val="960"/>
              </a:spcAft>
              <a:buFont typeface="Arial" panose="020B0604020202020204" pitchFamily="34" charset="0"/>
              <a:buChar char="•"/>
            </a:pPr>
            <a:endParaRPr lang="en-US" dirty="0">
              <a:effectLst/>
              <a:latin typeface="Open Sans" panose="020B0606030504020204" pitchFamily="34" charset="0"/>
              <a:ea typeface="Open Sans" panose="020B0606030504020204" pitchFamily="34" charset="0"/>
              <a:cs typeface="Times New Roman" panose="02020603050405020304" pitchFamily="18" charset="0"/>
            </a:endParaRPr>
          </a:p>
          <a:p>
            <a:pPr marL="914400" marR="0" indent="-685800">
              <a:lnSpc>
                <a:spcPct val="107000"/>
              </a:lnSpc>
              <a:spcBef>
                <a:spcPts val="960"/>
              </a:spcBef>
              <a:spcAft>
                <a:spcPts val="96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564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5</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60278" y="205361"/>
            <a:ext cx="8212016" cy="771957"/>
          </a:xfrm>
        </p:spPr>
        <p:txBody>
          <a:bodyPr>
            <a:noAutofit/>
          </a:bodyPr>
          <a:lstStyle/>
          <a:p>
            <a:r>
              <a:rPr lang="en-US" sz="2400" dirty="0"/>
              <a:t>WHO DO WE WORK WITH?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7" name="Content Placeholder 10">
            <a:extLst>
              <a:ext uri="{FF2B5EF4-FFF2-40B4-BE49-F238E27FC236}">
                <a16:creationId xmlns:a16="http://schemas.microsoft.com/office/drawing/2014/main" id="{53DDB664-5046-4D9D-8B48-452B85AEA125}"/>
              </a:ext>
            </a:extLst>
          </p:cNvPr>
          <p:cNvSpPr>
            <a:spLocks noGrp="1"/>
          </p:cNvSpPr>
          <p:nvPr>
            <p:ph idx="1"/>
          </p:nvPr>
        </p:nvSpPr>
        <p:spPr>
          <a:xfrm>
            <a:off x="67998" y="1253296"/>
            <a:ext cx="5032507" cy="5415791"/>
          </a:xfrm>
        </p:spPr>
        <p:txBody>
          <a:bodyPr>
            <a:normAutofit/>
          </a:bodyPr>
          <a:lstStyle/>
          <a:p>
            <a:pPr marL="0" indent="0">
              <a:buNone/>
            </a:pPr>
            <a:r>
              <a:rPr lang="en-US" sz="1600" b="1" dirty="0" err="1"/>
              <a:t>OmniRide</a:t>
            </a:r>
            <a:r>
              <a:rPr lang="en-US" sz="1600" b="1" dirty="0"/>
              <a:t> / Potomac and Rappahannock Transportation Commission (PRTC)</a:t>
            </a:r>
          </a:p>
          <a:p>
            <a:r>
              <a:rPr lang="en-US" sz="1400" dirty="0" err="1"/>
              <a:t>OmniRide</a:t>
            </a:r>
            <a:r>
              <a:rPr lang="en-US" sz="1400" dirty="0"/>
              <a:t> is the operating name for the mobility and transit services offered by PRTC.</a:t>
            </a:r>
          </a:p>
          <a:p>
            <a:r>
              <a:rPr lang="en-US" sz="1400" dirty="0"/>
              <a:t>Operates Express and Local bus services in neighborhoods surrounded by the I-95 and I-66 corridors. Promotes carpools and vanpools throughout Northern Virginia.</a:t>
            </a:r>
          </a:p>
          <a:p>
            <a:r>
              <a:rPr lang="en-US" sz="1400" dirty="0"/>
              <a:t>The PRTC Board of Commissioners has 17 members. 13 are locally elected officials from its six member jurisdictions: Prince William County (6), Manassas City (1), Manassas Park City (1), Stafford County (2), Spotsylvania County (2), and Fredericksburg City (1). </a:t>
            </a:r>
          </a:p>
          <a:p>
            <a:r>
              <a:rPr lang="en-US" sz="1400" dirty="0"/>
              <a:t>Each PRTC jurisdiction member collects a 2.1% motor fuels tax. The tax revenue is used to subsidize transit services. In Prince William County, this tax revenue is used to subsidize PRTC.</a:t>
            </a:r>
          </a:p>
          <a:p>
            <a:r>
              <a:rPr lang="en-US" sz="1400" dirty="0"/>
              <a:t>Other </a:t>
            </a:r>
            <a:r>
              <a:rPr lang="en-US" sz="1400" dirty="0" err="1"/>
              <a:t>OmniRide</a:t>
            </a:r>
            <a:r>
              <a:rPr lang="en-US" sz="1400" dirty="0"/>
              <a:t> funding sources include passenger fares as well as federal, state and regional monies. </a:t>
            </a:r>
          </a:p>
          <a:p>
            <a:r>
              <a:rPr lang="en-US" sz="1400" dirty="0"/>
              <a:t>PRTC operates the Virginia Railway Express (with the Northern Virginia Transportation Commission).</a:t>
            </a:r>
          </a:p>
        </p:txBody>
      </p:sp>
      <p:pic>
        <p:nvPicPr>
          <p:cNvPr id="8" name="Graphic 7">
            <a:extLst>
              <a:ext uri="{FF2B5EF4-FFF2-40B4-BE49-F238E27FC236}">
                <a16:creationId xmlns:a16="http://schemas.microsoft.com/office/drawing/2014/main" id="{6C96C34C-26B4-4A82-A2F7-510EA00B2D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98419" y="1236848"/>
            <a:ext cx="2603651" cy="740876"/>
          </a:xfrm>
          <a:prstGeom prst="rect">
            <a:avLst/>
          </a:prstGeom>
        </p:spPr>
      </p:pic>
      <p:pic>
        <p:nvPicPr>
          <p:cNvPr id="10" name="Picture 9">
            <a:extLst>
              <a:ext uri="{FF2B5EF4-FFF2-40B4-BE49-F238E27FC236}">
                <a16:creationId xmlns:a16="http://schemas.microsoft.com/office/drawing/2014/main" id="{77C16C09-5130-4FDC-9D0B-ADEEB805688C}"/>
              </a:ext>
            </a:extLst>
          </p:cNvPr>
          <p:cNvPicPr>
            <a:picLocks noChangeAspect="1"/>
          </p:cNvPicPr>
          <p:nvPr/>
        </p:nvPicPr>
        <p:blipFill>
          <a:blip r:embed="rId4"/>
          <a:stretch>
            <a:fillRect/>
          </a:stretch>
        </p:blipFill>
        <p:spPr>
          <a:xfrm>
            <a:off x="5159326" y="2059328"/>
            <a:ext cx="3770295" cy="2269732"/>
          </a:xfrm>
          <a:prstGeom prst="rect">
            <a:avLst/>
          </a:prstGeom>
          <a:ln>
            <a:solidFill>
              <a:schemeClr val="accent1"/>
            </a:solidFill>
          </a:ln>
        </p:spPr>
      </p:pic>
      <p:pic>
        <p:nvPicPr>
          <p:cNvPr id="11" name="Picture 10">
            <a:extLst>
              <a:ext uri="{FF2B5EF4-FFF2-40B4-BE49-F238E27FC236}">
                <a16:creationId xmlns:a16="http://schemas.microsoft.com/office/drawing/2014/main" id="{5906D0E6-4078-4ABF-8720-FED31F1B1DAE}"/>
              </a:ext>
            </a:extLst>
          </p:cNvPr>
          <p:cNvPicPr>
            <a:picLocks noChangeAspect="1"/>
          </p:cNvPicPr>
          <p:nvPr/>
        </p:nvPicPr>
        <p:blipFill>
          <a:blip r:embed="rId5"/>
          <a:stretch>
            <a:fillRect/>
          </a:stretch>
        </p:blipFill>
        <p:spPr>
          <a:xfrm>
            <a:off x="5159327" y="4410665"/>
            <a:ext cx="3770295" cy="1979405"/>
          </a:xfrm>
          <a:prstGeom prst="rect">
            <a:avLst/>
          </a:prstGeom>
          <a:ln>
            <a:solidFill>
              <a:schemeClr val="accent1"/>
            </a:solidFill>
          </a:ln>
        </p:spPr>
      </p:pic>
      <p:sp>
        <p:nvSpPr>
          <p:cNvPr id="12" name="Content Placeholder 10">
            <a:extLst>
              <a:ext uri="{FF2B5EF4-FFF2-40B4-BE49-F238E27FC236}">
                <a16:creationId xmlns:a16="http://schemas.microsoft.com/office/drawing/2014/main" id="{B83BC867-80EA-4CB0-8F21-5B14C56A35A7}"/>
              </a:ext>
            </a:extLst>
          </p:cNvPr>
          <p:cNvSpPr txBox="1">
            <a:spLocks/>
          </p:cNvSpPr>
          <p:nvPr/>
        </p:nvSpPr>
        <p:spPr>
          <a:xfrm>
            <a:off x="5293647" y="3772279"/>
            <a:ext cx="4784790" cy="5415791"/>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panose="020B0604020202020204" pitchFamily="34" charset="0"/>
              <a:buNone/>
            </a:pPr>
            <a:r>
              <a:rPr lang="en-US" sz="900" dirty="0"/>
              <a:t>WESTERN MAINTENANCE FACILITY GROUNDBREAKING</a:t>
            </a:r>
          </a:p>
        </p:txBody>
      </p:sp>
    </p:spTree>
    <p:extLst>
      <p:ext uri="{BB962C8B-B14F-4D97-AF65-F5344CB8AC3E}">
        <p14:creationId xmlns:p14="http://schemas.microsoft.com/office/powerpoint/2010/main" val="3893472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6</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60278" y="205361"/>
            <a:ext cx="8212016" cy="771957"/>
          </a:xfrm>
        </p:spPr>
        <p:txBody>
          <a:bodyPr>
            <a:noAutofit/>
          </a:bodyPr>
          <a:lstStyle/>
          <a:p>
            <a:r>
              <a:rPr lang="en-US" sz="2400" dirty="0"/>
              <a:t>WHO DO WE WORK WITH?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7" name="Content Placeholder 10">
            <a:extLst>
              <a:ext uri="{FF2B5EF4-FFF2-40B4-BE49-F238E27FC236}">
                <a16:creationId xmlns:a16="http://schemas.microsoft.com/office/drawing/2014/main" id="{C821813F-BAD2-4BBC-802B-73D73A35EFEE}"/>
              </a:ext>
            </a:extLst>
          </p:cNvPr>
          <p:cNvSpPr>
            <a:spLocks noGrp="1"/>
          </p:cNvSpPr>
          <p:nvPr>
            <p:ph idx="1"/>
          </p:nvPr>
        </p:nvSpPr>
        <p:spPr>
          <a:xfrm>
            <a:off x="40179" y="1153144"/>
            <a:ext cx="4968076" cy="5656609"/>
          </a:xfrm>
        </p:spPr>
        <p:txBody>
          <a:bodyPr>
            <a:normAutofit/>
          </a:bodyPr>
          <a:lstStyle/>
          <a:p>
            <a:pPr marL="0" indent="0">
              <a:buNone/>
            </a:pPr>
            <a:r>
              <a:rPr lang="en-US" sz="1600" b="1" dirty="0"/>
              <a:t>Virginia Railway Express (VRE)</a:t>
            </a:r>
          </a:p>
          <a:p>
            <a:r>
              <a:rPr lang="en-US" sz="1200" dirty="0"/>
              <a:t>VRE is owned by the Northern Virginia Transportation Commission (NVTC) and the Potomac and Rappahannock Transportation Commission.</a:t>
            </a:r>
          </a:p>
          <a:p>
            <a:r>
              <a:rPr lang="en-US" sz="1200" dirty="0"/>
              <a:t>Provides commuter rail service from the Northern Virginia suburbs to Alexandria, Crystal City and downtown Washington, D.C., along the I-66 and I-95 corridors.</a:t>
            </a:r>
          </a:p>
          <a:p>
            <a:r>
              <a:rPr lang="en-US" sz="1200" dirty="0"/>
              <a:t>Services began in 1992, operating 16 trains from 16 stations and carried, on average, 5,800 passengers daily. Now, VRE operates 32 revenue trains from 19 stations and carry, on average, 20,000 passengers daily.</a:t>
            </a:r>
          </a:p>
          <a:p>
            <a:r>
              <a:rPr lang="en-US" sz="1200" dirty="0"/>
              <a:t>Overseen by the VRE Operations Board, consisting of members from each of the jurisdictions that supports VRE, which supervises all operating aspects of the Virginia Railway Express. </a:t>
            </a:r>
          </a:p>
          <a:p>
            <a:r>
              <a:rPr lang="en-US" sz="1200" dirty="0"/>
              <a:t>In 2021, Prince William County has three members on the board including one officer (Chair).</a:t>
            </a:r>
          </a:p>
          <a:p>
            <a:r>
              <a:rPr lang="en-US" sz="1200" dirty="0"/>
              <a:t>VRE’s participating and contributing jurisdictions share subsidies using a formula described in the Master Agreement. A ridership survey is taken each year to determine share of subsidies.</a:t>
            </a:r>
            <a:endParaRPr lang="en-US" dirty="0"/>
          </a:p>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4B1BF6BE-3C1C-47EA-AF56-243424DE47E5}"/>
              </a:ext>
            </a:extLst>
          </p:cNvPr>
          <p:cNvPicPr>
            <a:picLocks noChangeAspect="1"/>
          </p:cNvPicPr>
          <p:nvPr/>
        </p:nvPicPr>
        <p:blipFill>
          <a:blip r:embed="rId2"/>
          <a:stretch>
            <a:fillRect/>
          </a:stretch>
        </p:blipFill>
        <p:spPr>
          <a:xfrm>
            <a:off x="4857225" y="1620434"/>
            <a:ext cx="1544410" cy="1525077"/>
          </a:xfrm>
          <a:prstGeom prst="rect">
            <a:avLst/>
          </a:prstGeom>
        </p:spPr>
      </p:pic>
      <p:pic>
        <p:nvPicPr>
          <p:cNvPr id="10" name="Picture 9">
            <a:extLst>
              <a:ext uri="{FF2B5EF4-FFF2-40B4-BE49-F238E27FC236}">
                <a16:creationId xmlns:a16="http://schemas.microsoft.com/office/drawing/2014/main" id="{97CAF476-515F-4C71-81C9-22804F0B5E2A}"/>
              </a:ext>
            </a:extLst>
          </p:cNvPr>
          <p:cNvPicPr>
            <a:picLocks noChangeAspect="1"/>
          </p:cNvPicPr>
          <p:nvPr/>
        </p:nvPicPr>
        <p:blipFill>
          <a:blip r:embed="rId3"/>
          <a:stretch>
            <a:fillRect/>
          </a:stretch>
        </p:blipFill>
        <p:spPr>
          <a:xfrm>
            <a:off x="5048590" y="3837469"/>
            <a:ext cx="3616573" cy="2708615"/>
          </a:xfrm>
          <a:prstGeom prst="rect">
            <a:avLst/>
          </a:prstGeom>
          <a:ln>
            <a:solidFill>
              <a:schemeClr val="accent1"/>
            </a:solidFill>
          </a:ln>
        </p:spPr>
      </p:pic>
      <p:pic>
        <p:nvPicPr>
          <p:cNvPr id="11" name="Picture 10">
            <a:extLst>
              <a:ext uri="{FF2B5EF4-FFF2-40B4-BE49-F238E27FC236}">
                <a16:creationId xmlns:a16="http://schemas.microsoft.com/office/drawing/2014/main" id="{87724586-A189-455B-A578-93BBDD75478D}"/>
              </a:ext>
            </a:extLst>
          </p:cNvPr>
          <p:cNvPicPr>
            <a:picLocks noChangeAspect="1"/>
          </p:cNvPicPr>
          <p:nvPr/>
        </p:nvPicPr>
        <p:blipFill rotWithShape="1">
          <a:blip r:embed="rId4"/>
          <a:srcRect r="12790"/>
          <a:stretch/>
        </p:blipFill>
        <p:spPr>
          <a:xfrm>
            <a:off x="6409662" y="1336947"/>
            <a:ext cx="2602048" cy="2092053"/>
          </a:xfrm>
          <a:prstGeom prst="rect">
            <a:avLst/>
          </a:prstGeom>
          <a:ln>
            <a:solidFill>
              <a:schemeClr val="accent1"/>
            </a:solidFill>
          </a:ln>
        </p:spPr>
      </p:pic>
    </p:spTree>
    <p:extLst>
      <p:ext uri="{BB962C8B-B14F-4D97-AF65-F5344CB8AC3E}">
        <p14:creationId xmlns:p14="http://schemas.microsoft.com/office/powerpoint/2010/main" val="1960423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7</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60278" y="205361"/>
            <a:ext cx="8212016" cy="771957"/>
          </a:xfrm>
        </p:spPr>
        <p:txBody>
          <a:bodyPr>
            <a:noAutofit/>
          </a:bodyPr>
          <a:lstStyle/>
          <a:p>
            <a:r>
              <a:rPr lang="en-US" sz="2400" dirty="0"/>
              <a:t>WHO DO WE WORK WITH?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pic>
        <p:nvPicPr>
          <p:cNvPr id="7" name="Picture 6">
            <a:extLst>
              <a:ext uri="{FF2B5EF4-FFF2-40B4-BE49-F238E27FC236}">
                <a16:creationId xmlns:a16="http://schemas.microsoft.com/office/drawing/2014/main" id="{D6BAF79F-D7AD-4025-A2B6-23B862C152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1293" y="1833424"/>
            <a:ext cx="2573109" cy="8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0AB4658-B011-4CA5-BFA4-19AE5ECE9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336" y="3127416"/>
            <a:ext cx="2492057" cy="3102611"/>
          </a:xfrm>
          <a:prstGeom prst="rect">
            <a:avLst/>
          </a:prstGeom>
        </p:spPr>
      </p:pic>
      <p:sp>
        <p:nvSpPr>
          <p:cNvPr id="10" name="Content Placeholder 4">
            <a:extLst>
              <a:ext uri="{FF2B5EF4-FFF2-40B4-BE49-F238E27FC236}">
                <a16:creationId xmlns:a16="http://schemas.microsoft.com/office/drawing/2014/main" id="{4D6CB1CD-A41D-47E8-84C7-EA06AB01ECFE}"/>
              </a:ext>
            </a:extLst>
          </p:cNvPr>
          <p:cNvSpPr>
            <a:spLocks noGrp="1"/>
          </p:cNvSpPr>
          <p:nvPr>
            <p:ph idx="1"/>
          </p:nvPr>
        </p:nvSpPr>
        <p:spPr>
          <a:xfrm>
            <a:off x="179267" y="1480657"/>
            <a:ext cx="6172467" cy="5377343"/>
          </a:xfrm>
        </p:spPr>
        <p:txBody>
          <a:bodyPr>
            <a:normAutofit fontScale="77500" lnSpcReduction="20000"/>
          </a:bodyPr>
          <a:lstStyle/>
          <a:p>
            <a:pPr marL="0" indent="0">
              <a:lnSpc>
                <a:spcPct val="120000"/>
              </a:lnSpc>
              <a:buNone/>
            </a:pPr>
            <a:r>
              <a:rPr lang="en-US" sz="2300" b="1" dirty="0"/>
              <a:t>Virginia Department of Transportation (VDOT)</a:t>
            </a:r>
          </a:p>
          <a:p>
            <a:pPr>
              <a:lnSpc>
                <a:spcPct val="120000"/>
              </a:lnSpc>
            </a:pPr>
            <a:r>
              <a:rPr lang="en-US" sz="2200" dirty="0"/>
              <a:t>VDOT is responsible for building, maintaining and operating state roads, bridges, tunnels and commuter lots. </a:t>
            </a:r>
          </a:p>
          <a:p>
            <a:pPr>
              <a:lnSpc>
                <a:spcPct val="120000"/>
              </a:lnSpc>
            </a:pPr>
            <a:r>
              <a:rPr lang="en-US" sz="2200" dirty="0"/>
              <a:t>Provides technical assistance for Prince William County transportation projects; including Strategically Targeted Affordable Roadway Solution (STARS) and Pre-Scoping Studies. </a:t>
            </a:r>
          </a:p>
          <a:p>
            <a:pPr>
              <a:lnSpc>
                <a:spcPct val="120000"/>
              </a:lnSpc>
            </a:pPr>
            <a:r>
              <a:rPr lang="en-US" sz="2200" dirty="0"/>
              <a:t>Prince William County is part of VDOT’s Northern Virginia District, and the Prince William County Department of Transportation works closely with the District Office to improve the safety and operation of state-maintained roads, transfer locally administered road projects into the state road network and secure funding for transportation projects.</a:t>
            </a:r>
          </a:p>
          <a:p>
            <a:pPr lvl="1">
              <a:lnSpc>
                <a:spcPct val="120000"/>
              </a:lnSpc>
            </a:pPr>
            <a:r>
              <a:rPr lang="en-US" sz="1800" dirty="0"/>
              <a:t>The Northern Virginia District includes more than 17,000 lane miles of roads in the counties of Fairfax, Arlington, Loudoun and Prince William.</a:t>
            </a:r>
          </a:p>
          <a:p>
            <a:pPr>
              <a:lnSpc>
                <a:spcPct val="110000"/>
              </a:lnSpc>
            </a:pPr>
            <a:endParaRPr lang="en-US" sz="2200" dirty="0"/>
          </a:p>
          <a:p>
            <a:pPr>
              <a:lnSpc>
                <a:spcPct val="110000"/>
              </a:lnSpc>
            </a:pPr>
            <a:endParaRPr lang="en-US" sz="2200" dirty="0"/>
          </a:p>
        </p:txBody>
      </p:sp>
    </p:spTree>
    <p:extLst>
      <p:ext uri="{BB962C8B-B14F-4D97-AF65-F5344CB8AC3E}">
        <p14:creationId xmlns:p14="http://schemas.microsoft.com/office/powerpoint/2010/main" val="316961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8</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60278" y="205361"/>
            <a:ext cx="8212016" cy="771957"/>
          </a:xfrm>
        </p:spPr>
        <p:txBody>
          <a:bodyPr>
            <a:noAutofit/>
          </a:bodyPr>
          <a:lstStyle/>
          <a:p>
            <a:r>
              <a:rPr lang="en-US" sz="2400" dirty="0"/>
              <a:t>WHO DO WE WORK WITH?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23" name="Rectangle 22">
            <a:extLst>
              <a:ext uri="{FF2B5EF4-FFF2-40B4-BE49-F238E27FC236}">
                <a16:creationId xmlns:a16="http://schemas.microsoft.com/office/drawing/2014/main" id="{961C694E-BE5C-4D53-99B9-AD02CE72B4F2}"/>
              </a:ext>
            </a:extLst>
          </p:cNvPr>
          <p:cNvSpPr/>
          <p:nvPr/>
        </p:nvSpPr>
        <p:spPr>
          <a:xfrm>
            <a:off x="176844" y="1214715"/>
            <a:ext cx="5751443" cy="5552995"/>
          </a:xfrm>
          <a:prstGeom prst="rect">
            <a:avLst/>
          </a:prstGeom>
        </p:spPr>
        <p:txBody>
          <a:bodyPr wrap="square">
            <a:spAutoFit/>
          </a:bodyPr>
          <a:lstStyle/>
          <a:p>
            <a:pPr>
              <a:lnSpc>
                <a:spcPct val="120000"/>
              </a:lnSpc>
              <a:spcAft>
                <a:spcPts val="600"/>
              </a:spcAft>
            </a:pPr>
            <a:r>
              <a:rPr lang="en-US" altLang="en-US" sz="2000" b="1" dirty="0">
                <a:solidFill>
                  <a:srgbClr val="005EB8"/>
                </a:solidFill>
                <a:latin typeface="Open Sans" panose="020B0606030504020204" pitchFamily="34" charset="0"/>
                <a:ea typeface="Open Sans" panose="020B0606030504020204" pitchFamily="34" charset="0"/>
                <a:cs typeface="Open Sans" panose="020B0606030504020204" pitchFamily="34" charset="0"/>
              </a:rPr>
              <a:t>Northern Virginia Transportation Authority</a:t>
            </a:r>
          </a:p>
          <a:p>
            <a:pPr marL="285750" indent="-285750">
              <a:lnSpc>
                <a:spcPct val="120000"/>
              </a:lnSpc>
              <a:spcAft>
                <a:spcPts val="600"/>
              </a:spcAft>
              <a:buFont typeface="Arial" panose="020B0604020202020204" pitchFamily="34" charset="0"/>
              <a:buChar char="•"/>
            </a:pPr>
            <a:r>
              <a:rPr lang="en-US" alt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rPr>
              <a:t>NVTA is a regional governmental entity established to plan, prioritize and fund regional transportation programs.</a:t>
            </a:r>
          </a:p>
          <a:p>
            <a:pPr marL="285750" indent="-285750">
              <a:lnSpc>
                <a:spcPct val="120000"/>
              </a:lnSpc>
              <a:spcAft>
                <a:spcPts val="600"/>
              </a:spcAft>
              <a:buFont typeface="Arial" panose="020B0604020202020204" pitchFamily="34" charset="0"/>
              <a:buChar char="•"/>
            </a:pPr>
            <a:r>
              <a:rPr lang="en-US" alt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rPr>
              <a:t>Covers Arlington, Fairfax, Loudoun and Prince William Counties and the Cities of Alexandria, Fairfax, Falls Church, Manassas and Manassas Park.</a:t>
            </a:r>
          </a:p>
          <a:p>
            <a:pPr marL="285750" indent="-285750">
              <a:lnSpc>
                <a:spcPct val="120000"/>
              </a:lnSpc>
              <a:spcAft>
                <a:spcPts val="600"/>
              </a:spcAft>
              <a:buFont typeface="Arial" panose="020B0604020202020204" pitchFamily="34" charset="0"/>
              <a:buChar char="•"/>
            </a:pPr>
            <a:r>
              <a:rPr lang="en-US" alt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rPr>
              <a:t>Responsible for long range transportation project planning, prioritization and funding for regional transportation projects in Northern Virginia. </a:t>
            </a:r>
          </a:p>
          <a:p>
            <a:pPr marL="285750" indent="-285750">
              <a:lnSpc>
                <a:spcPct val="120000"/>
              </a:lnSpc>
              <a:spcAft>
                <a:spcPts val="600"/>
              </a:spcAft>
              <a:buFont typeface="Arial" panose="020B0604020202020204" pitchFamily="34" charset="0"/>
              <a:buChar char="•"/>
            </a:pPr>
            <a:r>
              <a:rPr lang="en-US" alt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rPr>
              <a:t>The NVTA's policies and priorities are guided by two overarching goals: reduce congestion and move the greatest number of people in the most cost-effective manner. </a:t>
            </a:r>
          </a:p>
          <a:p>
            <a:pPr marL="285750" indent="-285750">
              <a:lnSpc>
                <a:spcPct val="120000"/>
              </a:lnSpc>
              <a:spcAft>
                <a:spcPts val="600"/>
              </a:spcAft>
              <a:buFont typeface="Arial" panose="020B0604020202020204" pitchFamily="34" charset="0"/>
              <a:buChar char="•"/>
            </a:pPr>
            <a:r>
              <a:rPr lang="en-US" alt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rPr>
              <a:t>The Authority is also charged with developing and updating the long-range regional transportation plan for Northern Virginia, currently </a:t>
            </a:r>
            <a:r>
              <a:rPr lang="en-US" altLang="en-US" sz="1600" dirty="0" err="1">
                <a:solidFill>
                  <a:srgbClr val="005EB8"/>
                </a:solidFill>
                <a:latin typeface="Open Sans" panose="020B0606030504020204" pitchFamily="34" charset="0"/>
                <a:ea typeface="Open Sans" panose="020B0606030504020204" pitchFamily="34" charset="0"/>
                <a:cs typeface="Open Sans" panose="020B0606030504020204" pitchFamily="34" charset="0"/>
              </a:rPr>
              <a:t>TransAction</a:t>
            </a:r>
            <a:r>
              <a:rPr lang="en-US" altLang="en-US" sz="1600" dirty="0">
                <a:solidFill>
                  <a:srgbClr val="005EB8"/>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6" name="Picture 5">
            <a:extLst>
              <a:ext uri="{FF2B5EF4-FFF2-40B4-BE49-F238E27FC236}">
                <a16:creationId xmlns:a16="http://schemas.microsoft.com/office/drawing/2014/main" id="{1907BAAD-F4CD-4C6D-8007-FCDE735D3D28}"/>
              </a:ext>
            </a:extLst>
          </p:cNvPr>
          <p:cNvPicPr>
            <a:picLocks noChangeAspect="1"/>
          </p:cNvPicPr>
          <p:nvPr/>
        </p:nvPicPr>
        <p:blipFill rotWithShape="1">
          <a:blip r:embed="rId2"/>
          <a:srcRect l="12919" t="8273" r="14093" b="13333"/>
          <a:stretch/>
        </p:blipFill>
        <p:spPr>
          <a:xfrm>
            <a:off x="6781046" y="1267964"/>
            <a:ext cx="1534766" cy="1648457"/>
          </a:xfrm>
          <a:prstGeom prst="rect">
            <a:avLst/>
          </a:prstGeom>
        </p:spPr>
      </p:pic>
      <p:graphicFrame>
        <p:nvGraphicFramePr>
          <p:cNvPr id="7" name="Object 6">
            <a:extLst>
              <a:ext uri="{FF2B5EF4-FFF2-40B4-BE49-F238E27FC236}">
                <a16:creationId xmlns:a16="http://schemas.microsoft.com/office/drawing/2014/main" id="{91C64CB4-C1C1-465B-A266-D7C38E38E8C2}"/>
              </a:ext>
            </a:extLst>
          </p:cNvPr>
          <p:cNvGraphicFramePr>
            <a:graphicFrameLocks noChangeAspect="1"/>
          </p:cNvGraphicFramePr>
          <p:nvPr>
            <p:extLst>
              <p:ext uri="{D42A27DB-BD31-4B8C-83A1-F6EECF244321}">
                <p14:modId xmlns:p14="http://schemas.microsoft.com/office/powerpoint/2010/main" val="232971448"/>
              </p:ext>
            </p:extLst>
          </p:nvPr>
        </p:nvGraphicFramePr>
        <p:xfrm>
          <a:off x="6091435" y="2985064"/>
          <a:ext cx="2843807" cy="3684023"/>
        </p:xfrm>
        <a:graphic>
          <a:graphicData uri="http://schemas.openxmlformats.org/presentationml/2006/ole">
            <mc:AlternateContent xmlns:mc="http://schemas.openxmlformats.org/markup-compatibility/2006">
              <mc:Choice xmlns:v="urn:schemas-microsoft-com:vml" Requires="v">
                <p:oleObj name="Acrobat Document" r:id="rId3" imgW="5828987" imgH="7543800" progId="AcroExch.Document.7">
                  <p:embed/>
                </p:oleObj>
              </mc:Choice>
              <mc:Fallback>
                <p:oleObj name="Acrobat Document" r:id="rId3" imgW="5828987" imgH="7543800" progId="AcroExch.Document.7">
                  <p:embed/>
                  <p:pic>
                    <p:nvPicPr>
                      <p:cNvPr id="7" name="Object 6">
                        <a:extLst>
                          <a:ext uri="{FF2B5EF4-FFF2-40B4-BE49-F238E27FC236}">
                            <a16:creationId xmlns:a16="http://schemas.microsoft.com/office/drawing/2014/main" id="{91C64CB4-C1C1-465B-A266-D7C38E38E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435" y="2985064"/>
                        <a:ext cx="2843807" cy="3684023"/>
                      </a:xfrm>
                      <a:prstGeom prst="rect">
                        <a:avLst/>
                      </a:prstGeom>
                      <a:noFill/>
                    </p:spPr>
                  </p:pic>
                </p:oleObj>
              </mc:Fallback>
            </mc:AlternateContent>
          </a:graphicData>
        </a:graphic>
      </p:graphicFrame>
    </p:spTree>
    <p:extLst>
      <p:ext uri="{BB962C8B-B14F-4D97-AF65-F5344CB8AC3E}">
        <p14:creationId xmlns:p14="http://schemas.microsoft.com/office/powerpoint/2010/main" val="343550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A1BD0-06B7-4125-9672-9F4270CEE0EF}"/>
              </a:ext>
            </a:extLst>
          </p:cNvPr>
          <p:cNvSpPr>
            <a:spLocks noGrp="1"/>
          </p:cNvSpPr>
          <p:nvPr>
            <p:ph type="sldNum" sz="quarter" idx="12"/>
          </p:nvPr>
        </p:nvSpPr>
        <p:spPr>
          <a:xfrm>
            <a:off x="8726484" y="6480175"/>
            <a:ext cx="417516" cy="377825"/>
          </a:xfrm>
        </p:spPr>
        <p:txBody>
          <a:bodyPr/>
          <a:lstStyle/>
          <a:p>
            <a:fld id="{17DD336F-4D98-054F-B475-E0C8EAAB90EF}" type="slidenum">
              <a:rPr lang="en-US" smtClean="0"/>
              <a:pPr/>
              <a:t>9</a:t>
            </a:fld>
            <a:endParaRPr lang="en-US" dirty="0"/>
          </a:p>
        </p:txBody>
      </p:sp>
      <p:sp>
        <p:nvSpPr>
          <p:cNvPr id="3" name="Title 2">
            <a:extLst>
              <a:ext uri="{FF2B5EF4-FFF2-40B4-BE49-F238E27FC236}">
                <a16:creationId xmlns:a16="http://schemas.microsoft.com/office/drawing/2014/main" id="{44FB2FC6-BFF1-425E-9986-38372B5C783B}"/>
              </a:ext>
            </a:extLst>
          </p:cNvPr>
          <p:cNvSpPr>
            <a:spLocks noGrp="1"/>
          </p:cNvSpPr>
          <p:nvPr>
            <p:ph type="title"/>
          </p:nvPr>
        </p:nvSpPr>
        <p:spPr>
          <a:xfrm>
            <a:off x="160278" y="205361"/>
            <a:ext cx="8212016" cy="771957"/>
          </a:xfrm>
        </p:spPr>
        <p:txBody>
          <a:bodyPr>
            <a:noAutofit/>
          </a:bodyPr>
          <a:lstStyle/>
          <a:p>
            <a:r>
              <a:rPr lang="en-US" sz="2400" dirty="0"/>
              <a:t>WHO DO WE WORK WITH?</a:t>
            </a:r>
          </a:p>
        </p:txBody>
      </p:sp>
      <p:sp>
        <p:nvSpPr>
          <p:cNvPr id="9" name="Rectangle 3">
            <a:extLst>
              <a:ext uri="{FF2B5EF4-FFF2-40B4-BE49-F238E27FC236}">
                <a16:creationId xmlns:a16="http://schemas.microsoft.com/office/drawing/2014/main" id="{2188966F-A41D-4C52-8306-358BCF38406B}"/>
              </a:ext>
            </a:extLst>
          </p:cNvPr>
          <p:cNvSpPr txBox="1">
            <a:spLocks noChangeArrowheads="1"/>
          </p:cNvSpPr>
          <p:nvPr/>
        </p:nvSpPr>
        <p:spPr>
          <a:xfrm>
            <a:off x="0" y="1214715"/>
            <a:ext cx="7720245" cy="588068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lnSpc>
                <a:spcPct val="90000"/>
              </a:lnSpc>
              <a:buFont typeface="Arial" panose="020B0604020202020204" pitchFamily="34" charset="0"/>
              <a:buNone/>
              <a:defRPr/>
            </a:pPr>
            <a:endParaRPr lang="en-US" altLang="en-US" sz="2100" dirty="0"/>
          </a:p>
          <a:p>
            <a:pPr marL="471487" lvl="1" indent="0">
              <a:lnSpc>
                <a:spcPct val="90000"/>
              </a:lnSpc>
              <a:buFont typeface="Wingdings" panose="05000000000000000000" pitchFamily="2" charset="2"/>
              <a:buNone/>
              <a:defRPr/>
            </a:pPr>
            <a:endParaRPr lang="en-US" altLang="en-US" sz="1800" dirty="0"/>
          </a:p>
        </p:txBody>
      </p:sp>
      <p:sp>
        <p:nvSpPr>
          <p:cNvPr id="23" name="Rectangle 22">
            <a:extLst>
              <a:ext uri="{FF2B5EF4-FFF2-40B4-BE49-F238E27FC236}">
                <a16:creationId xmlns:a16="http://schemas.microsoft.com/office/drawing/2014/main" id="{961C694E-BE5C-4D53-99B9-AD02CE72B4F2}"/>
              </a:ext>
            </a:extLst>
          </p:cNvPr>
          <p:cNvSpPr/>
          <p:nvPr/>
        </p:nvSpPr>
        <p:spPr>
          <a:xfrm>
            <a:off x="120650" y="1253571"/>
            <a:ext cx="8212016" cy="4790029"/>
          </a:xfrm>
          <a:prstGeom prst="rect">
            <a:avLst/>
          </a:prstGeom>
        </p:spPr>
        <p:txBody>
          <a:bodyPr wrap="square">
            <a:spAutoFit/>
          </a:bodyPr>
          <a:lstStyle/>
          <a:p>
            <a:pPr>
              <a:lnSpc>
                <a:spcPct val="120000"/>
              </a:lnSpc>
              <a:spcBef>
                <a:spcPts val="600"/>
              </a:spcBef>
              <a:spcAft>
                <a:spcPts val="600"/>
              </a:spcAft>
            </a:pPr>
            <a:r>
              <a:rPr lang="en-US" altLang="en-US" sz="1400" b="1" dirty="0">
                <a:solidFill>
                  <a:srgbClr val="005EB8"/>
                </a:solidFill>
                <a:cs typeface="Calibri" panose="020F0502020204030204" pitchFamily="34" charset="0"/>
              </a:rPr>
              <a:t>In addition, we also work with County agencies, state/regional/federal agencies, various organizations/groups, and entities to include the following:</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All County Agencies to include the Service Authority and Prince William County Public Schools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Northern Virginia Transportation Alliance</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Northern Virginia Transportation Commission</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Northern Virginia Regional Commission</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Transportation Planning Board</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Virginia Department of Rail and Public Transportation</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Virginia Department of Environmental Quality</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Federal Highway Agency and other US Department of Transportation Agencies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United States Army Corps of Engineers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Marine Corps Base Quantico</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Manassas and Stafford Airports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Utilities Companies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Developers and Business Community</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Civic Groups and Organizations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Homeowner Associations</a:t>
            </a:r>
          </a:p>
          <a:p>
            <a:pPr marL="285750" indent="-285750">
              <a:spcBef>
                <a:spcPts val="200"/>
              </a:spcBef>
              <a:buFont typeface="Arial" panose="020B0604020202020204" pitchFamily="34" charset="0"/>
              <a:buChar char="•"/>
            </a:pPr>
            <a:r>
              <a:rPr lang="en-US" altLang="en-US" sz="1400" dirty="0">
                <a:solidFill>
                  <a:srgbClr val="005EB8"/>
                </a:solidFill>
                <a:cs typeface="Calibri" panose="020F0502020204030204" pitchFamily="34" charset="0"/>
              </a:rPr>
              <a:t>All Northern Virginia Jurisdictions, Cities, and Towns</a:t>
            </a:r>
          </a:p>
          <a:p>
            <a:pPr marL="285750" indent="-285750">
              <a:buFont typeface="Arial" panose="020B0604020202020204" pitchFamily="34" charset="0"/>
              <a:buChar char="•"/>
            </a:pPr>
            <a:endParaRPr lang="en-US" altLang="en-US" sz="1600" b="1" dirty="0">
              <a:solidFill>
                <a:srgbClr val="005EB8"/>
              </a:solidFill>
              <a:cs typeface="Calibri" panose="020F0502020204030204" pitchFamily="34" charset="0"/>
            </a:endParaRPr>
          </a:p>
        </p:txBody>
      </p:sp>
    </p:spTree>
    <p:extLst>
      <p:ext uri="{BB962C8B-B14F-4D97-AF65-F5344CB8AC3E}">
        <p14:creationId xmlns:p14="http://schemas.microsoft.com/office/powerpoint/2010/main" val="39597279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PWC Colors 1">
      <a:dk1>
        <a:srgbClr val="000000"/>
      </a:dk1>
      <a:lt1>
        <a:srgbClr val="FFFFFF"/>
      </a:lt1>
      <a:dk2>
        <a:srgbClr val="18276C"/>
      </a:dk2>
      <a:lt2>
        <a:srgbClr val="EBEBEB"/>
      </a:lt2>
      <a:accent1>
        <a:srgbClr val="005EB8"/>
      </a:accent1>
      <a:accent2>
        <a:srgbClr val="FF8200"/>
      </a:accent2>
      <a:accent3>
        <a:srgbClr val="309B41"/>
      </a:accent3>
      <a:accent4>
        <a:srgbClr val="90BA4C"/>
      </a:accent4>
      <a:accent5>
        <a:srgbClr val="DD9D31"/>
      </a:accent5>
      <a:accent6>
        <a:srgbClr val="97999B"/>
      </a:accent6>
      <a:hlink>
        <a:srgbClr val="005EB8"/>
      </a:hlink>
      <a:folHlink>
        <a:srgbClr val="33A0F1"/>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23281</TotalTime>
  <Words>4280</Words>
  <Application>Microsoft Office PowerPoint</Application>
  <PresentationFormat>On-screen Show (4:3)</PresentationFormat>
  <Paragraphs>532</Paragraphs>
  <Slides>44</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3" baseType="lpstr">
      <vt:lpstr>Arial</vt:lpstr>
      <vt:lpstr>Calibri</vt:lpstr>
      <vt:lpstr>MinionPro-Regular</vt:lpstr>
      <vt:lpstr>Open Sans</vt:lpstr>
      <vt:lpstr>Open Sans Extrabold</vt:lpstr>
      <vt:lpstr>Symbol</vt:lpstr>
      <vt:lpstr>Wingdings</vt:lpstr>
      <vt:lpstr>Celestial</vt:lpstr>
      <vt:lpstr>Acrobat Document</vt:lpstr>
      <vt:lpstr>Sustainability Commission Meeting  Mobility in Prince William County  Department of Transportation Overview  </vt:lpstr>
      <vt:lpstr>WHO ARE WE?</vt:lpstr>
      <vt:lpstr>WHAT DO WE DO?</vt:lpstr>
      <vt:lpstr>WHO DO WE WORK WITH?</vt:lpstr>
      <vt:lpstr>WHO DO WE WORK WITH?</vt:lpstr>
      <vt:lpstr>WHO DO WE WORK WITH?</vt:lpstr>
      <vt:lpstr>WHO DO WE WORK WITH?</vt:lpstr>
      <vt:lpstr>WHO DO WE WORK WITH?</vt:lpstr>
      <vt:lpstr>WHO DO WE WORK WITH?</vt:lpstr>
      <vt:lpstr>HOW CAN WE HELP YOU?</vt:lpstr>
      <vt:lpstr>Capital Projects Division </vt:lpstr>
      <vt:lpstr>Capital Projects Division </vt:lpstr>
      <vt:lpstr>Capital Projects Division </vt:lpstr>
      <vt:lpstr>Capital Projects Division </vt:lpstr>
      <vt:lpstr>Planning and Programming Division</vt:lpstr>
      <vt:lpstr>Planning and Programming Division</vt:lpstr>
      <vt:lpstr>PowerPoint Presentation</vt:lpstr>
      <vt:lpstr>Planning and Programming Division</vt:lpstr>
      <vt:lpstr>Planning and Programming Division</vt:lpstr>
      <vt:lpstr>PowerPoint Presentation</vt:lpstr>
      <vt:lpstr>Financial Management Branch</vt:lpstr>
      <vt:lpstr>Financial Management Branch</vt:lpstr>
      <vt:lpstr>Mobility Chapter – Outline</vt:lpstr>
      <vt:lpstr>Mobility Chapter</vt:lpstr>
      <vt:lpstr>Mobility Chapter  Recommended Roadway Plan</vt:lpstr>
      <vt:lpstr>Mobility - Trails Map</vt:lpstr>
      <vt:lpstr>Future Transit </vt:lpstr>
      <vt:lpstr>Transit Connectivity </vt:lpstr>
      <vt:lpstr>Mobility Chapter – Draft Policies</vt:lpstr>
      <vt:lpstr>Mobility Chapter – Draft Policies</vt:lpstr>
      <vt:lpstr>Mobility Chapter – Draft Policies</vt:lpstr>
      <vt:lpstr>Mobility Chapter – Draft Policies</vt:lpstr>
      <vt:lpstr>Strategic Plan</vt:lpstr>
      <vt:lpstr>Strategic Plan</vt:lpstr>
      <vt:lpstr>Strategic Plan</vt:lpstr>
      <vt:lpstr>Format of the Strategic Plan</vt:lpstr>
      <vt:lpstr>Format of the Strategic Plan</vt:lpstr>
      <vt:lpstr>Regional Climate Mitigation and  Resilience Goals</vt:lpstr>
      <vt:lpstr>Format of the Strategic Plan</vt:lpstr>
      <vt:lpstr>TPB 2021 Climate  Mitigation Study</vt:lpstr>
      <vt:lpstr>TPB 2021 Climate  Mitigation Study</vt:lpstr>
      <vt:lpstr>TPB Pathways to  Achieve GHG Goals</vt:lpstr>
      <vt:lpstr>DOT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 Wenrich</dc:creator>
  <cp:lastModifiedBy>Belita, Paolo J.</cp:lastModifiedBy>
  <cp:revision>301</cp:revision>
  <cp:lastPrinted>2022-07-27T17:48:22Z</cp:lastPrinted>
  <dcterms:created xsi:type="dcterms:W3CDTF">2017-05-22T19:11:50Z</dcterms:created>
  <dcterms:modified xsi:type="dcterms:W3CDTF">2022-07-27T21:19:35Z</dcterms:modified>
</cp:coreProperties>
</file>