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2" r:id="rId1"/>
  </p:sldMasterIdLst>
  <p:notesMasterIdLst>
    <p:notesMasterId r:id="rId25"/>
  </p:notesMasterIdLst>
  <p:handoutMasterIdLst>
    <p:handoutMasterId r:id="rId26"/>
  </p:handoutMasterIdLst>
  <p:sldIdLst>
    <p:sldId id="285" r:id="rId2"/>
    <p:sldId id="256" r:id="rId3"/>
    <p:sldId id="257" r:id="rId4"/>
    <p:sldId id="278" r:id="rId5"/>
    <p:sldId id="277" r:id="rId6"/>
    <p:sldId id="280" r:id="rId7"/>
    <p:sldId id="275" r:id="rId8"/>
    <p:sldId id="273" r:id="rId9"/>
    <p:sldId id="274" r:id="rId10"/>
    <p:sldId id="276" r:id="rId11"/>
    <p:sldId id="279" r:id="rId12"/>
    <p:sldId id="269" r:id="rId13"/>
    <p:sldId id="282" r:id="rId14"/>
    <p:sldId id="263" r:id="rId15"/>
    <p:sldId id="265" r:id="rId16"/>
    <p:sldId id="266" r:id="rId17"/>
    <p:sldId id="264" r:id="rId18"/>
    <p:sldId id="267" r:id="rId19"/>
    <p:sldId id="268" r:id="rId20"/>
    <p:sldId id="288" r:id="rId21"/>
    <p:sldId id="287" r:id="rId22"/>
    <p:sldId id="283" r:id="rId23"/>
    <p:sldId id="272" r:id="rId24"/>
  </p:sldIdLst>
  <p:sldSz cx="12192000" cy="6858000"/>
  <p:notesSz cx="6950075" cy="923607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Walker, Rosemari C." initials="WRC" lastIdx="1" clrIdx="0">
    <p:extLst>
      <p:ext uri="{19B8F6BF-5375-455C-9EA6-DF929625EA0E}">
        <p15:presenceInfo xmlns:p15="http://schemas.microsoft.com/office/powerpoint/2012/main" userId="S::rwalker@pwcgov.org::b0104194-e9d2-4e15-affc-74844cf3b2ff"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F40B8CA-85EB-421D-BEEE-BD332A8B093E}" v="13" dt="2023-10-13T20:38:35.34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6" autoAdjust="0"/>
    <p:restoredTop sz="94660"/>
  </p:normalViewPr>
  <p:slideViewPr>
    <p:cSldViewPr snapToGrid="0">
      <p:cViewPr varScale="1">
        <p:scale>
          <a:sx n="116" d="100"/>
          <a:sy n="116" d="100"/>
        </p:scale>
        <p:origin x="102" y="34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commentAuthors" Target="commentAuthors.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148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37000" y="0"/>
            <a:ext cx="3011488" cy="463550"/>
          </a:xfrm>
          <a:prstGeom prst="rect">
            <a:avLst/>
          </a:prstGeom>
        </p:spPr>
        <p:txBody>
          <a:bodyPr vert="horz" lIns="91440" tIns="45720" rIns="91440" bIns="45720" rtlCol="0"/>
          <a:lstStyle>
            <a:lvl1pPr algn="r">
              <a:defRPr sz="1200"/>
            </a:lvl1pPr>
          </a:lstStyle>
          <a:p>
            <a:fld id="{02B34903-FCF4-4A7E-8A49-0DDE94CF0F9A}" type="datetimeFigureOut">
              <a:rPr lang="en-US" smtClean="0"/>
              <a:t>11/6/2023</a:t>
            </a:fld>
            <a:endParaRPr lang="en-US" dirty="0"/>
          </a:p>
        </p:txBody>
      </p:sp>
      <p:sp>
        <p:nvSpPr>
          <p:cNvPr id="4" name="Footer Placeholder 3"/>
          <p:cNvSpPr>
            <a:spLocks noGrp="1"/>
          </p:cNvSpPr>
          <p:nvPr>
            <p:ph type="ftr" sz="quarter" idx="2"/>
          </p:nvPr>
        </p:nvSpPr>
        <p:spPr>
          <a:xfrm>
            <a:off x="0" y="8772525"/>
            <a:ext cx="301148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37000" y="8772525"/>
            <a:ext cx="3011488" cy="463550"/>
          </a:xfrm>
          <a:prstGeom prst="rect">
            <a:avLst/>
          </a:prstGeom>
        </p:spPr>
        <p:txBody>
          <a:bodyPr vert="horz" lIns="91440" tIns="45720" rIns="91440" bIns="45720" rtlCol="0" anchor="b"/>
          <a:lstStyle>
            <a:lvl1pPr algn="r">
              <a:defRPr sz="1200"/>
            </a:lvl1pPr>
          </a:lstStyle>
          <a:p>
            <a:fld id="{200A95E3-6C91-4EF0-A76E-BE4890FDF6C0}" type="slidenum">
              <a:rPr lang="en-US" smtClean="0"/>
              <a:t>‹#›</a:t>
            </a:fld>
            <a:endParaRPr lang="en-US" dirty="0"/>
          </a:p>
        </p:txBody>
      </p:sp>
    </p:spTree>
    <p:extLst>
      <p:ext uri="{BB962C8B-B14F-4D97-AF65-F5344CB8AC3E}">
        <p14:creationId xmlns:p14="http://schemas.microsoft.com/office/powerpoint/2010/main" val="150618846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148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937000" y="0"/>
            <a:ext cx="3011488" cy="463550"/>
          </a:xfrm>
          <a:prstGeom prst="rect">
            <a:avLst/>
          </a:prstGeom>
        </p:spPr>
        <p:txBody>
          <a:bodyPr vert="horz" lIns="91440" tIns="45720" rIns="91440" bIns="45720" rtlCol="0"/>
          <a:lstStyle>
            <a:lvl1pPr algn="r">
              <a:defRPr sz="1200"/>
            </a:lvl1pPr>
          </a:lstStyle>
          <a:p>
            <a:fld id="{7D3CFC16-76C5-4691-9863-AFA991751E94}" type="datetimeFigureOut">
              <a:rPr lang="en-US" smtClean="0"/>
              <a:t>11/6/2023</a:t>
            </a:fld>
            <a:endParaRPr lang="en-US" dirty="0"/>
          </a:p>
        </p:txBody>
      </p:sp>
      <p:sp>
        <p:nvSpPr>
          <p:cNvPr id="4" name="Slide Image Placeholder 3"/>
          <p:cNvSpPr>
            <a:spLocks noGrp="1" noRot="1" noChangeAspect="1"/>
          </p:cNvSpPr>
          <p:nvPr>
            <p:ph type="sldImg" idx="2"/>
          </p:nvPr>
        </p:nvSpPr>
        <p:spPr>
          <a:xfrm>
            <a:off x="703263" y="1154113"/>
            <a:ext cx="5543550" cy="311785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95325" y="4445000"/>
            <a:ext cx="5559425" cy="3636963"/>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772525"/>
            <a:ext cx="3011488" cy="46355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37000" y="8772525"/>
            <a:ext cx="3011488" cy="463550"/>
          </a:xfrm>
          <a:prstGeom prst="rect">
            <a:avLst/>
          </a:prstGeom>
        </p:spPr>
        <p:txBody>
          <a:bodyPr vert="horz" lIns="91440" tIns="45720" rIns="91440" bIns="45720" rtlCol="0" anchor="b"/>
          <a:lstStyle>
            <a:lvl1pPr algn="r">
              <a:defRPr sz="1200"/>
            </a:lvl1pPr>
          </a:lstStyle>
          <a:p>
            <a:fld id="{3F9B15ED-A695-490C-A57D-F93A9B9534D3}" type="slidenum">
              <a:rPr lang="en-US" smtClean="0"/>
              <a:t>‹#›</a:t>
            </a:fld>
            <a:endParaRPr lang="en-US" dirty="0"/>
          </a:p>
        </p:txBody>
      </p:sp>
    </p:spTree>
    <p:extLst>
      <p:ext uri="{BB962C8B-B14F-4D97-AF65-F5344CB8AC3E}">
        <p14:creationId xmlns:p14="http://schemas.microsoft.com/office/powerpoint/2010/main" val="345453212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F9B15ED-A695-490C-A57D-F93A9B9534D3}" type="slidenum">
              <a:rPr lang="en-US" smtClean="0"/>
              <a:t>2</a:t>
            </a:fld>
            <a:endParaRPr lang="en-US" dirty="0"/>
          </a:p>
        </p:txBody>
      </p:sp>
    </p:spTree>
    <p:extLst>
      <p:ext uri="{BB962C8B-B14F-4D97-AF65-F5344CB8AC3E}">
        <p14:creationId xmlns:p14="http://schemas.microsoft.com/office/powerpoint/2010/main" val="76181688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F9B15ED-A695-490C-A57D-F93A9B9534D3}" type="slidenum">
              <a:rPr lang="en-US" smtClean="0"/>
              <a:t>11</a:t>
            </a:fld>
            <a:endParaRPr lang="en-US"/>
          </a:p>
        </p:txBody>
      </p:sp>
    </p:spTree>
    <p:extLst>
      <p:ext uri="{BB962C8B-B14F-4D97-AF65-F5344CB8AC3E}">
        <p14:creationId xmlns:p14="http://schemas.microsoft.com/office/powerpoint/2010/main" val="30507830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F9B15ED-A695-490C-A57D-F93A9B9534D3}" type="slidenum">
              <a:rPr lang="en-US" smtClean="0"/>
              <a:t>12</a:t>
            </a:fld>
            <a:endParaRPr lang="en-US"/>
          </a:p>
        </p:txBody>
      </p:sp>
    </p:spTree>
    <p:extLst>
      <p:ext uri="{BB962C8B-B14F-4D97-AF65-F5344CB8AC3E}">
        <p14:creationId xmlns:p14="http://schemas.microsoft.com/office/powerpoint/2010/main" val="206890421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F9B15ED-A695-490C-A57D-F93A9B9534D3}" type="slidenum">
              <a:rPr lang="en-US" smtClean="0"/>
              <a:t>13</a:t>
            </a:fld>
            <a:endParaRPr lang="en-US"/>
          </a:p>
        </p:txBody>
      </p:sp>
    </p:spTree>
    <p:extLst>
      <p:ext uri="{BB962C8B-B14F-4D97-AF65-F5344CB8AC3E}">
        <p14:creationId xmlns:p14="http://schemas.microsoft.com/office/powerpoint/2010/main" val="355331926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F9B15ED-A695-490C-A57D-F93A9B9534D3}" type="slidenum">
              <a:rPr lang="en-US" smtClean="0"/>
              <a:t>14</a:t>
            </a:fld>
            <a:endParaRPr lang="en-US"/>
          </a:p>
        </p:txBody>
      </p:sp>
    </p:spTree>
    <p:extLst>
      <p:ext uri="{BB962C8B-B14F-4D97-AF65-F5344CB8AC3E}">
        <p14:creationId xmlns:p14="http://schemas.microsoft.com/office/powerpoint/2010/main" val="73182569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F9B15ED-A695-490C-A57D-F93A9B9534D3}" type="slidenum">
              <a:rPr lang="en-US" smtClean="0"/>
              <a:t>15</a:t>
            </a:fld>
            <a:endParaRPr lang="en-US"/>
          </a:p>
        </p:txBody>
      </p:sp>
    </p:spTree>
    <p:extLst>
      <p:ext uri="{BB962C8B-B14F-4D97-AF65-F5344CB8AC3E}">
        <p14:creationId xmlns:p14="http://schemas.microsoft.com/office/powerpoint/2010/main" val="300473218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F9B15ED-A695-490C-A57D-F93A9B9534D3}" type="slidenum">
              <a:rPr lang="en-US" smtClean="0"/>
              <a:t>16</a:t>
            </a:fld>
            <a:endParaRPr lang="en-US"/>
          </a:p>
        </p:txBody>
      </p:sp>
    </p:spTree>
    <p:extLst>
      <p:ext uri="{BB962C8B-B14F-4D97-AF65-F5344CB8AC3E}">
        <p14:creationId xmlns:p14="http://schemas.microsoft.com/office/powerpoint/2010/main" val="325925228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F9B15ED-A695-490C-A57D-F93A9B9534D3}" type="slidenum">
              <a:rPr lang="en-US" smtClean="0"/>
              <a:t>17</a:t>
            </a:fld>
            <a:endParaRPr lang="en-US"/>
          </a:p>
        </p:txBody>
      </p:sp>
    </p:spTree>
    <p:extLst>
      <p:ext uri="{BB962C8B-B14F-4D97-AF65-F5344CB8AC3E}">
        <p14:creationId xmlns:p14="http://schemas.microsoft.com/office/powerpoint/2010/main" val="402894521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F9B15ED-A695-490C-A57D-F93A9B9534D3}" type="slidenum">
              <a:rPr lang="en-US" smtClean="0"/>
              <a:t>18</a:t>
            </a:fld>
            <a:endParaRPr lang="en-US"/>
          </a:p>
        </p:txBody>
      </p:sp>
    </p:spTree>
    <p:extLst>
      <p:ext uri="{BB962C8B-B14F-4D97-AF65-F5344CB8AC3E}">
        <p14:creationId xmlns:p14="http://schemas.microsoft.com/office/powerpoint/2010/main" val="189360659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F9B15ED-A695-490C-A57D-F93A9B9534D3}" type="slidenum">
              <a:rPr lang="en-US" smtClean="0"/>
              <a:t>19</a:t>
            </a:fld>
            <a:endParaRPr lang="en-US"/>
          </a:p>
        </p:txBody>
      </p:sp>
    </p:spTree>
    <p:extLst>
      <p:ext uri="{BB962C8B-B14F-4D97-AF65-F5344CB8AC3E}">
        <p14:creationId xmlns:p14="http://schemas.microsoft.com/office/powerpoint/2010/main" val="334549103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F9B15ED-A695-490C-A57D-F93A9B9534D3}" type="slidenum">
              <a:rPr lang="en-US" smtClean="0"/>
              <a:t>22</a:t>
            </a:fld>
            <a:endParaRPr lang="en-US" dirty="0"/>
          </a:p>
        </p:txBody>
      </p:sp>
    </p:spTree>
    <p:extLst>
      <p:ext uri="{BB962C8B-B14F-4D97-AF65-F5344CB8AC3E}">
        <p14:creationId xmlns:p14="http://schemas.microsoft.com/office/powerpoint/2010/main" val="224036507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F9B15ED-A695-490C-A57D-F93A9B9534D3}" type="slidenum">
              <a:rPr lang="en-US" smtClean="0"/>
              <a:t>3</a:t>
            </a:fld>
            <a:endParaRPr lang="en-US" dirty="0"/>
          </a:p>
        </p:txBody>
      </p:sp>
    </p:spTree>
    <p:extLst>
      <p:ext uri="{BB962C8B-B14F-4D97-AF65-F5344CB8AC3E}">
        <p14:creationId xmlns:p14="http://schemas.microsoft.com/office/powerpoint/2010/main" val="58496303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F9B15ED-A695-490C-A57D-F93A9B9534D3}" type="slidenum">
              <a:rPr lang="en-US" smtClean="0"/>
              <a:t>23</a:t>
            </a:fld>
            <a:endParaRPr lang="en-US" dirty="0"/>
          </a:p>
        </p:txBody>
      </p:sp>
    </p:spTree>
    <p:extLst>
      <p:ext uri="{BB962C8B-B14F-4D97-AF65-F5344CB8AC3E}">
        <p14:creationId xmlns:p14="http://schemas.microsoft.com/office/powerpoint/2010/main" val="91125928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F9B15ED-A695-490C-A57D-F93A9B9534D3}" type="slidenum">
              <a:rPr lang="en-US" smtClean="0"/>
              <a:t>4</a:t>
            </a:fld>
            <a:endParaRPr lang="en-US" dirty="0"/>
          </a:p>
        </p:txBody>
      </p:sp>
    </p:spTree>
    <p:extLst>
      <p:ext uri="{BB962C8B-B14F-4D97-AF65-F5344CB8AC3E}">
        <p14:creationId xmlns:p14="http://schemas.microsoft.com/office/powerpoint/2010/main" val="378973980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F9B15ED-A695-490C-A57D-F93A9B9534D3}" type="slidenum">
              <a:rPr lang="en-US" smtClean="0"/>
              <a:t>5</a:t>
            </a:fld>
            <a:endParaRPr lang="en-US" dirty="0"/>
          </a:p>
        </p:txBody>
      </p:sp>
    </p:spTree>
    <p:extLst>
      <p:ext uri="{BB962C8B-B14F-4D97-AF65-F5344CB8AC3E}">
        <p14:creationId xmlns:p14="http://schemas.microsoft.com/office/powerpoint/2010/main" val="353212284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F9B15ED-A695-490C-A57D-F93A9B9534D3}" type="slidenum">
              <a:rPr lang="en-US" smtClean="0"/>
              <a:t>6</a:t>
            </a:fld>
            <a:endParaRPr lang="en-US" dirty="0"/>
          </a:p>
        </p:txBody>
      </p:sp>
    </p:spTree>
    <p:extLst>
      <p:ext uri="{BB962C8B-B14F-4D97-AF65-F5344CB8AC3E}">
        <p14:creationId xmlns:p14="http://schemas.microsoft.com/office/powerpoint/2010/main" val="370499169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F9B15ED-A695-490C-A57D-F93A9B9534D3}" type="slidenum">
              <a:rPr lang="en-US" smtClean="0"/>
              <a:t>7</a:t>
            </a:fld>
            <a:endParaRPr lang="en-US" dirty="0"/>
          </a:p>
        </p:txBody>
      </p:sp>
    </p:spTree>
    <p:extLst>
      <p:ext uri="{BB962C8B-B14F-4D97-AF65-F5344CB8AC3E}">
        <p14:creationId xmlns:p14="http://schemas.microsoft.com/office/powerpoint/2010/main" val="322858030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F9B15ED-A695-490C-A57D-F93A9B9534D3}" type="slidenum">
              <a:rPr lang="en-US" smtClean="0"/>
              <a:t>8</a:t>
            </a:fld>
            <a:endParaRPr lang="en-US" dirty="0"/>
          </a:p>
        </p:txBody>
      </p:sp>
    </p:spTree>
    <p:extLst>
      <p:ext uri="{BB962C8B-B14F-4D97-AF65-F5344CB8AC3E}">
        <p14:creationId xmlns:p14="http://schemas.microsoft.com/office/powerpoint/2010/main" val="345934279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F9B15ED-A695-490C-A57D-F93A9B9534D3}" type="slidenum">
              <a:rPr lang="en-US" smtClean="0"/>
              <a:t>9</a:t>
            </a:fld>
            <a:endParaRPr lang="en-US" dirty="0"/>
          </a:p>
        </p:txBody>
      </p:sp>
    </p:spTree>
    <p:extLst>
      <p:ext uri="{BB962C8B-B14F-4D97-AF65-F5344CB8AC3E}">
        <p14:creationId xmlns:p14="http://schemas.microsoft.com/office/powerpoint/2010/main" val="159640275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F9B15ED-A695-490C-A57D-F93A9B9534D3}" type="slidenum">
              <a:rPr lang="en-US" smtClean="0"/>
              <a:t>10</a:t>
            </a:fld>
            <a:endParaRPr lang="en-US"/>
          </a:p>
        </p:txBody>
      </p:sp>
    </p:spTree>
    <p:extLst>
      <p:ext uri="{BB962C8B-B14F-4D97-AF65-F5344CB8AC3E}">
        <p14:creationId xmlns:p14="http://schemas.microsoft.com/office/powerpoint/2010/main" val="2452930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DD3CDFF-5DCA-4AAE-9B73-E793EC8F4C81}" type="datetime1">
              <a:rPr lang="en-US" smtClean="0"/>
              <a:t>11/6/2023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F654394-CF82-464D-ABA2-2BB668DA1228}" type="slidenum">
              <a:rPr lang="en-US" smtClean="0"/>
              <a:t>‹#›</a:t>
            </a:fld>
            <a:endParaRPr lang="en-US" dirty="0"/>
          </a:p>
        </p:txBody>
      </p:sp>
    </p:spTree>
    <p:extLst>
      <p:ext uri="{BB962C8B-B14F-4D97-AF65-F5344CB8AC3E}">
        <p14:creationId xmlns:p14="http://schemas.microsoft.com/office/powerpoint/2010/main" val="16304824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8DC4CFC-A4EF-4F58-A852-B9A00CA18B5A}" type="datetime1">
              <a:rPr lang="en-US" smtClean="0"/>
              <a:t>11/6/2023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F654394-CF82-464D-ABA2-2BB668DA1228}" type="slidenum">
              <a:rPr lang="en-US" smtClean="0"/>
              <a:t>‹#›</a:t>
            </a:fld>
            <a:endParaRPr lang="en-US" dirty="0"/>
          </a:p>
        </p:txBody>
      </p:sp>
    </p:spTree>
    <p:extLst>
      <p:ext uri="{BB962C8B-B14F-4D97-AF65-F5344CB8AC3E}">
        <p14:creationId xmlns:p14="http://schemas.microsoft.com/office/powerpoint/2010/main" val="29221974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8912DBA-6B36-4B86-B3E7-BA780BFC5338}" type="datetime1">
              <a:rPr lang="en-US" smtClean="0"/>
              <a:t>11/6/2023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F654394-CF82-464D-ABA2-2BB668DA1228}" type="slidenum">
              <a:rPr lang="en-US" smtClean="0"/>
              <a:t>‹#›</a:t>
            </a:fld>
            <a:endParaRPr lang="en-US" dirty="0"/>
          </a:p>
        </p:txBody>
      </p:sp>
    </p:spTree>
    <p:extLst>
      <p:ext uri="{BB962C8B-B14F-4D97-AF65-F5344CB8AC3E}">
        <p14:creationId xmlns:p14="http://schemas.microsoft.com/office/powerpoint/2010/main" val="1943646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C9D1285-2298-485E-B6CF-B6C72A6DA162}" type="datetime1">
              <a:rPr lang="en-US" smtClean="0"/>
              <a:t>11/6/2023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F654394-CF82-464D-ABA2-2BB668DA1228}" type="slidenum">
              <a:rPr lang="en-US" smtClean="0"/>
              <a:t>‹#›</a:t>
            </a:fld>
            <a:endParaRPr lang="en-US" dirty="0"/>
          </a:p>
        </p:txBody>
      </p:sp>
    </p:spTree>
    <p:extLst>
      <p:ext uri="{BB962C8B-B14F-4D97-AF65-F5344CB8AC3E}">
        <p14:creationId xmlns:p14="http://schemas.microsoft.com/office/powerpoint/2010/main" val="38032061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61DE0A5-4696-4D0E-844F-8D9D3663E9BF}" type="datetime1">
              <a:rPr lang="en-US" smtClean="0"/>
              <a:t>11/6/2023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F654394-CF82-464D-ABA2-2BB668DA1228}" type="slidenum">
              <a:rPr lang="en-US" smtClean="0"/>
              <a:t>‹#›</a:t>
            </a:fld>
            <a:endParaRPr lang="en-US" dirty="0"/>
          </a:p>
        </p:txBody>
      </p:sp>
    </p:spTree>
    <p:extLst>
      <p:ext uri="{BB962C8B-B14F-4D97-AF65-F5344CB8AC3E}">
        <p14:creationId xmlns:p14="http://schemas.microsoft.com/office/powerpoint/2010/main" val="37812487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DB8171E-7856-4E45-A882-648BB5018C95}" type="datetime1">
              <a:rPr lang="en-US" smtClean="0"/>
              <a:t>11/6/2023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F654394-CF82-464D-ABA2-2BB668DA1228}" type="slidenum">
              <a:rPr lang="en-US" smtClean="0"/>
              <a:t>‹#›</a:t>
            </a:fld>
            <a:endParaRPr lang="en-US" dirty="0"/>
          </a:p>
        </p:txBody>
      </p:sp>
    </p:spTree>
    <p:extLst>
      <p:ext uri="{BB962C8B-B14F-4D97-AF65-F5344CB8AC3E}">
        <p14:creationId xmlns:p14="http://schemas.microsoft.com/office/powerpoint/2010/main" val="13598672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25BE349E-2C52-4F9C-8DCC-434A8D055D91}" type="datetime1">
              <a:rPr lang="en-US" smtClean="0"/>
              <a:t>11/6/2023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0F654394-CF82-464D-ABA2-2BB668DA1228}" type="slidenum">
              <a:rPr lang="en-US" smtClean="0"/>
              <a:t>‹#›</a:t>
            </a:fld>
            <a:endParaRPr lang="en-US" dirty="0"/>
          </a:p>
        </p:txBody>
      </p:sp>
    </p:spTree>
    <p:extLst>
      <p:ext uri="{BB962C8B-B14F-4D97-AF65-F5344CB8AC3E}">
        <p14:creationId xmlns:p14="http://schemas.microsoft.com/office/powerpoint/2010/main" val="1237136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69AF53EC-8533-4529-B605-572F2187428A}" type="datetime1">
              <a:rPr lang="en-US" smtClean="0"/>
              <a:t>11/6/2023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0F654394-CF82-464D-ABA2-2BB668DA1228}" type="slidenum">
              <a:rPr lang="en-US" smtClean="0"/>
              <a:t>‹#›</a:t>
            </a:fld>
            <a:endParaRPr lang="en-US" dirty="0"/>
          </a:p>
        </p:txBody>
      </p:sp>
    </p:spTree>
    <p:extLst>
      <p:ext uri="{BB962C8B-B14F-4D97-AF65-F5344CB8AC3E}">
        <p14:creationId xmlns:p14="http://schemas.microsoft.com/office/powerpoint/2010/main" val="20092014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2E61F3A-E790-44D9-AC2D-FC349AC99343}" type="datetime1">
              <a:rPr lang="en-US" smtClean="0"/>
              <a:t>11/6/2023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0F654394-CF82-464D-ABA2-2BB668DA1228}" type="slidenum">
              <a:rPr lang="en-US" smtClean="0"/>
              <a:t>‹#›</a:t>
            </a:fld>
            <a:endParaRPr lang="en-US" dirty="0"/>
          </a:p>
        </p:txBody>
      </p:sp>
    </p:spTree>
    <p:extLst>
      <p:ext uri="{BB962C8B-B14F-4D97-AF65-F5344CB8AC3E}">
        <p14:creationId xmlns:p14="http://schemas.microsoft.com/office/powerpoint/2010/main" val="32720473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F762A123-59C4-41B9-8E4C-F6C204D47A2A}" type="datetime1">
              <a:rPr lang="en-US" smtClean="0"/>
              <a:t>11/6/2023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F654394-CF82-464D-ABA2-2BB668DA1228}" type="slidenum">
              <a:rPr lang="en-US" smtClean="0"/>
              <a:t>‹#›</a:t>
            </a:fld>
            <a:endParaRPr lang="en-US" dirty="0"/>
          </a:p>
        </p:txBody>
      </p:sp>
    </p:spTree>
    <p:extLst>
      <p:ext uri="{BB962C8B-B14F-4D97-AF65-F5344CB8AC3E}">
        <p14:creationId xmlns:p14="http://schemas.microsoft.com/office/powerpoint/2010/main" val="26740315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84B64CE-B501-49C5-8478-B1A07E3C0E21}" type="datetime1">
              <a:rPr lang="en-US" smtClean="0"/>
              <a:t>11/6/2023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F654394-CF82-464D-ABA2-2BB668DA1228}" type="slidenum">
              <a:rPr lang="en-US" smtClean="0"/>
              <a:t>‹#›</a:t>
            </a:fld>
            <a:endParaRPr lang="en-US" dirty="0"/>
          </a:p>
        </p:txBody>
      </p:sp>
    </p:spTree>
    <p:extLst>
      <p:ext uri="{BB962C8B-B14F-4D97-AF65-F5344CB8AC3E}">
        <p14:creationId xmlns:p14="http://schemas.microsoft.com/office/powerpoint/2010/main" val="13009672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1DC00FC-EF39-487C-B72B-8CA0684374BC}" type="datetime1">
              <a:rPr lang="en-US" smtClean="0"/>
              <a:t>11/6/2023</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F654394-CF82-464D-ABA2-2BB668DA1228}" type="slidenum">
              <a:rPr lang="en-US" smtClean="0"/>
              <a:t>‹#›</a:t>
            </a:fld>
            <a:endParaRPr lang="en-US" dirty="0"/>
          </a:p>
        </p:txBody>
      </p:sp>
    </p:spTree>
    <p:extLst>
      <p:ext uri="{BB962C8B-B14F-4D97-AF65-F5344CB8AC3E}">
        <p14:creationId xmlns:p14="http://schemas.microsoft.com/office/powerpoint/2010/main" val="4253474871"/>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8" Type="http://schemas.openxmlformats.org/officeDocument/2006/relationships/hyperlink" Target="http://www.medicareinteractive.org/page2.php?topic=counselor&amp;page=script&amp;script_id=923" TargetMode="External"/><Relationship Id="rId3" Type="http://schemas.openxmlformats.org/officeDocument/2006/relationships/hyperlink" Target="http://www.medicareinteractive.org/page2.php?topic=counselor&amp;page=section&amp;toc_id=13" TargetMode="External"/><Relationship Id="rId7" Type="http://schemas.openxmlformats.org/officeDocument/2006/relationships/hyperlink" Target="http://www.medicareinteractive.org/page2.php?topic=counselor&amp;page=script&amp;script_id=353"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hyperlink" Target="http://www.medicareinteractive.org/page2.php?topic=counselor&amp;page=script&amp;script_id=387" TargetMode="External"/><Relationship Id="rId5" Type="http://schemas.openxmlformats.org/officeDocument/2006/relationships/hyperlink" Target="http://www.medicareinteractive.org/page2.php?topic=counselor&amp;page=script&amp;script_id=1246" TargetMode="External"/><Relationship Id="rId4" Type="http://schemas.openxmlformats.org/officeDocument/2006/relationships/hyperlink" Target="http://www.medicareinteractive.org/page2.php?topic=counselor&amp;page=script&amp;script_id=188" TargetMode="External"/><Relationship Id="rId9" Type="http://schemas.openxmlformats.org/officeDocument/2006/relationships/hyperlink" Target="http://www.medicareinteractive.org/page2.php?topic=counselor&amp;page=script&amp;script_id=66" TargetMode="Externa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oleObject" Target="../embeddings/oleObject1.bin"/><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8" Type="http://schemas.openxmlformats.org/officeDocument/2006/relationships/hyperlink" Target="https://www.medicareinteractive.org/" TargetMode="External"/><Relationship Id="rId3" Type="http://schemas.openxmlformats.org/officeDocument/2006/relationships/hyperlink" Target="https://www.medicare.gov/" TargetMode="External"/><Relationship Id="rId7" Type="http://schemas.openxmlformats.org/officeDocument/2006/relationships/hyperlink" Target="https://www.medicarerights.org/" TargetMode="External"/><Relationship Id="rId2" Type="http://schemas.openxmlformats.org/officeDocument/2006/relationships/notesSlide" Target="../notesSlides/notesSlide19.xml"/><Relationship Id="rId1" Type="http://schemas.openxmlformats.org/officeDocument/2006/relationships/slideLayout" Target="../slideLayouts/slideLayout2.xml"/><Relationship Id="rId6" Type="http://schemas.openxmlformats.org/officeDocument/2006/relationships/hyperlink" Target="http://ncoa.org/" TargetMode="External"/><Relationship Id="rId5" Type="http://schemas.openxmlformats.org/officeDocument/2006/relationships/hyperlink" Target="https://commonhelp.virginia.gov/access/" TargetMode="External"/><Relationship Id="rId4" Type="http://schemas.openxmlformats.org/officeDocument/2006/relationships/hyperlink" Target="https://www.ssa.gov/" TargetMode="External"/><Relationship Id="rId9" Type="http://schemas.openxmlformats.org/officeDocument/2006/relationships/hyperlink" Target="https://q1medicare.com/" TargetMode="Externa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www.medicareinteractive.org/page2.php?topic=counselor&amp;page=section&amp;toc_id=8"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hyperlink" Target="http://www.medicareinteractive.org/page2.php?topic=counselor&amp;page=script&amp;script_id=159" TargetMode="External"/><Relationship Id="rId5" Type="http://schemas.openxmlformats.org/officeDocument/2006/relationships/hyperlink" Target="http://www.medicareinteractive.org/page2.php?topic=counselor&amp;page=script&amp;script_id=66" TargetMode="External"/><Relationship Id="rId4" Type="http://schemas.openxmlformats.org/officeDocument/2006/relationships/hyperlink" Target="http://www.medicareinteractive.org/page2.php?topic=counselor&amp;page=script&amp;script_id=56" TargetMode="Externa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7228F749-A67E-43AD-8BF2-272D089D7B83}"/>
              </a:ext>
            </a:extLst>
          </p:cNvPr>
          <p:cNvSpPr>
            <a:spLocks noGrp="1"/>
          </p:cNvSpPr>
          <p:nvPr>
            <p:ph type="sldNum" sz="quarter" idx="12"/>
          </p:nvPr>
        </p:nvSpPr>
        <p:spPr/>
        <p:txBody>
          <a:bodyPr/>
          <a:lstStyle/>
          <a:p>
            <a:fld id="{0F654394-CF82-464D-ABA2-2BB668DA1228}" type="slidenum">
              <a:rPr lang="en-US" smtClean="0"/>
              <a:t>1</a:t>
            </a:fld>
            <a:endParaRPr lang="en-US" dirty="0"/>
          </a:p>
        </p:txBody>
      </p:sp>
      <p:pic>
        <p:nvPicPr>
          <p:cNvPr id="3" name="Picture 2">
            <a:extLst>
              <a:ext uri="{FF2B5EF4-FFF2-40B4-BE49-F238E27FC236}">
                <a16:creationId xmlns:a16="http://schemas.microsoft.com/office/drawing/2014/main" id="{B27C5AE3-E92B-4015-8C10-17D11D3788D5}"/>
              </a:ext>
            </a:extLst>
          </p:cNvPr>
          <p:cNvPicPr>
            <a:picLocks noChangeAspect="1"/>
          </p:cNvPicPr>
          <p:nvPr/>
        </p:nvPicPr>
        <p:blipFill>
          <a:blip r:embed="rId2"/>
          <a:stretch>
            <a:fillRect/>
          </a:stretch>
        </p:blipFill>
        <p:spPr>
          <a:xfrm>
            <a:off x="2633662" y="2767012"/>
            <a:ext cx="6924675" cy="1323975"/>
          </a:xfrm>
          <a:prstGeom prst="rect">
            <a:avLst/>
          </a:prstGeom>
        </p:spPr>
      </p:pic>
    </p:spTree>
    <p:extLst>
      <p:ext uri="{BB962C8B-B14F-4D97-AF65-F5344CB8AC3E}">
        <p14:creationId xmlns:p14="http://schemas.microsoft.com/office/powerpoint/2010/main" val="240502388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4200" y="263526"/>
            <a:ext cx="10515600" cy="884126"/>
          </a:xfrm>
        </p:spPr>
        <p:txBody>
          <a:bodyPr>
            <a:normAutofit/>
          </a:bodyPr>
          <a:lstStyle/>
          <a:p>
            <a:pPr algn="ctr"/>
            <a:r>
              <a:rPr lang="en-US" sz="4000" b="1" dirty="0">
                <a:solidFill>
                  <a:srgbClr val="000000"/>
                </a:solidFill>
                <a:latin typeface="+mn-lt"/>
              </a:rPr>
              <a:t>Part B - Medical Insurance</a:t>
            </a:r>
            <a:endParaRPr lang="en-US" sz="4000" dirty="0">
              <a:latin typeface="+mn-lt"/>
            </a:endParaRPr>
          </a:p>
        </p:txBody>
      </p:sp>
      <p:sp>
        <p:nvSpPr>
          <p:cNvPr id="3" name="Content Placeholder 2"/>
          <p:cNvSpPr>
            <a:spLocks noGrp="1"/>
          </p:cNvSpPr>
          <p:nvPr>
            <p:ph idx="1"/>
          </p:nvPr>
        </p:nvSpPr>
        <p:spPr>
          <a:xfrm>
            <a:off x="206062" y="1365161"/>
            <a:ext cx="11706896" cy="5356314"/>
          </a:xfrm>
        </p:spPr>
        <p:txBody>
          <a:bodyPr>
            <a:normAutofit fontScale="55000" lnSpcReduction="20000"/>
          </a:bodyPr>
          <a:lstStyle/>
          <a:p>
            <a:pPr marL="0" indent="0">
              <a:buNone/>
            </a:pPr>
            <a:r>
              <a:rPr lang="en-US" b="1" dirty="0"/>
              <a:t>Medicare Part B helps pay for many common types of health care:</a:t>
            </a:r>
          </a:p>
          <a:p>
            <a:pPr lvl="0"/>
            <a:r>
              <a:rPr lang="en-US" b="1" dirty="0">
                <a:hlinkClick r:id="rId3"/>
              </a:rPr>
              <a:t>Doctors' services</a:t>
            </a:r>
            <a:r>
              <a:rPr lang="en-US" b="1" dirty="0"/>
              <a:t>.</a:t>
            </a:r>
          </a:p>
          <a:p>
            <a:pPr lvl="0"/>
            <a:r>
              <a:rPr lang="en-US" b="1" dirty="0">
                <a:hlinkClick r:id="rId4"/>
              </a:rPr>
              <a:t>Durable medical equipment (DME)</a:t>
            </a:r>
            <a:r>
              <a:rPr lang="en-US" b="1" dirty="0"/>
              <a:t>* if your doctor certifies you need it and you buy or rent it from a Medicare-certified supplier.</a:t>
            </a:r>
          </a:p>
          <a:p>
            <a:pPr lvl="0"/>
            <a:r>
              <a:rPr lang="en-US" b="1" dirty="0">
                <a:hlinkClick r:id="rId5"/>
              </a:rPr>
              <a:t>Ambulance services</a:t>
            </a:r>
            <a:r>
              <a:rPr lang="en-US" b="1" dirty="0"/>
              <a:t> if your health requires ambulance transport and you are traveling to or from certain locations. </a:t>
            </a:r>
          </a:p>
          <a:p>
            <a:pPr lvl="0"/>
            <a:r>
              <a:rPr lang="en-US" b="1" dirty="0"/>
              <a:t>Many </a:t>
            </a:r>
            <a:r>
              <a:rPr lang="en-US" b="1" dirty="0">
                <a:hlinkClick r:id="rId6"/>
              </a:rPr>
              <a:t>preventive care services</a:t>
            </a:r>
            <a:r>
              <a:rPr lang="en-US" b="1" dirty="0"/>
              <a:t>. </a:t>
            </a:r>
          </a:p>
          <a:p>
            <a:pPr lvl="0"/>
            <a:r>
              <a:rPr lang="en-US" b="1" dirty="0"/>
              <a:t>Outpatient </a:t>
            </a:r>
            <a:r>
              <a:rPr lang="en-US" b="1" dirty="0">
                <a:hlinkClick r:id="rId7"/>
              </a:rPr>
              <a:t>physical, speech, and occupational therapy services</a:t>
            </a:r>
            <a:r>
              <a:rPr lang="en-US" b="1" dirty="0"/>
              <a:t> provided by a Medicare-certified physical, speech, or occupational therapist.</a:t>
            </a:r>
          </a:p>
          <a:p>
            <a:pPr lvl="0"/>
            <a:r>
              <a:rPr lang="en-US" b="1" dirty="0"/>
              <a:t>Chiropractic care when manipulation of the spine is medically necessary to fix a subluxation of the spine. A subluxation is when one or more of the bones of the spine move out of position.</a:t>
            </a:r>
          </a:p>
          <a:p>
            <a:pPr lvl="0"/>
            <a:r>
              <a:rPr lang="en-US" b="1" dirty="0">
                <a:hlinkClick r:id="rId8"/>
              </a:rPr>
              <a:t>Outpatient mental health services</a:t>
            </a:r>
            <a:r>
              <a:rPr lang="en-US" b="1" dirty="0"/>
              <a:t>.</a:t>
            </a:r>
          </a:p>
          <a:p>
            <a:pPr lvl="0"/>
            <a:r>
              <a:rPr lang="en-US" b="1" dirty="0">
                <a:hlinkClick r:id="rId9"/>
              </a:rPr>
              <a:t>Home health services</a:t>
            </a:r>
            <a:r>
              <a:rPr lang="en-US" b="1" dirty="0"/>
              <a:t> if they need skilled nursing or therapy services.</a:t>
            </a:r>
          </a:p>
          <a:p>
            <a:pPr lvl="0"/>
            <a:r>
              <a:rPr lang="en-US" b="1" u="sng" dirty="0">
                <a:solidFill>
                  <a:schemeClr val="accent1"/>
                </a:solidFill>
              </a:rPr>
              <a:t>X-rays and lab tests.</a:t>
            </a:r>
          </a:p>
          <a:p>
            <a:pPr lvl="0"/>
            <a:r>
              <a:rPr lang="en-US" b="1" dirty="0"/>
              <a:t>A few prescription drugs, such as </a:t>
            </a:r>
            <a:r>
              <a:rPr lang="en-US" b="1" dirty="0" err="1"/>
              <a:t>immunosuppresent</a:t>
            </a:r>
            <a:r>
              <a:rPr lang="en-US" b="1" dirty="0"/>
              <a:t> drugs, some anti-cancer drugs, some anti-emetic drugs, some dialysis drugs and physician-administered drugs that persons do not usually administer themselves. </a:t>
            </a:r>
          </a:p>
          <a:p>
            <a:pPr marL="0" indent="0">
              <a:buNone/>
            </a:pPr>
            <a:endParaRPr lang="en-US" b="1" dirty="0"/>
          </a:p>
          <a:p>
            <a:pPr marL="0" indent="0">
              <a:buNone/>
            </a:pPr>
            <a:endParaRPr lang="en-US" b="1" dirty="0"/>
          </a:p>
          <a:p>
            <a:pPr marL="0" indent="0">
              <a:buNone/>
            </a:pPr>
            <a:r>
              <a:rPr lang="en-US" b="1" dirty="0"/>
              <a:t>Medicare does not cover all health care services. Medicare will only pay for Part B services and items (except most prescription drugs) that are ordered or prescribed by a Medicare-enrolled provider.</a:t>
            </a:r>
          </a:p>
          <a:p>
            <a:pPr marL="0" indent="0">
              <a:buNone/>
            </a:pPr>
            <a:endParaRPr lang="en-US" dirty="0"/>
          </a:p>
          <a:p>
            <a:pPr marL="0" indent="0">
              <a:buNone/>
            </a:pPr>
            <a:r>
              <a:rPr lang="en-US" sz="2700" b="1" dirty="0"/>
              <a:t>*Medicare will only cover durable medical equipment if received from an approved supplier.</a:t>
            </a:r>
          </a:p>
        </p:txBody>
      </p:sp>
      <p:sp>
        <p:nvSpPr>
          <p:cNvPr id="5" name="Slide Number Placeholder 4"/>
          <p:cNvSpPr>
            <a:spLocks noGrp="1"/>
          </p:cNvSpPr>
          <p:nvPr>
            <p:ph type="sldNum" sz="quarter" idx="12"/>
          </p:nvPr>
        </p:nvSpPr>
        <p:spPr/>
        <p:txBody>
          <a:bodyPr/>
          <a:lstStyle/>
          <a:p>
            <a:fld id="{0F654394-CF82-464D-ABA2-2BB668DA1228}" type="slidenum">
              <a:rPr lang="en-US" smtClean="0"/>
              <a:t>10</a:t>
            </a:fld>
            <a:endParaRPr lang="en-US"/>
          </a:p>
        </p:txBody>
      </p:sp>
    </p:spTree>
    <p:extLst>
      <p:ext uri="{BB962C8B-B14F-4D97-AF65-F5344CB8AC3E}">
        <p14:creationId xmlns:p14="http://schemas.microsoft.com/office/powerpoint/2010/main" val="232192350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22300" y="329126"/>
            <a:ext cx="10515600" cy="703821"/>
          </a:xfrm>
        </p:spPr>
        <p:txBody>
          <a:bodyPr>
            <a:normAutofit fontScale="90000"/>
          </a:bodyPr>
          <a:lstStyle/>
          <a:p>
            <a:pPr algn="ctr"/>
            <a:br>
              <a:rPr lang="en-US" b="1" dirty="0">
                <a:solidFill>
                  <a:srgbClr val="000000"/>
                </a:solidFill>
                <a:latin typeface="+mn-lt"/>
              </a:rPr>
            </a:br>
            <a:br>
              <a:rPr lang="en-US" b="1" dirty="0">
                <a:solidFill>
                  <a:srgbClr val="000000"/>
                </a:solidFill>
                <a:latin typeface="+mn-lt"/>
              </a:rPr>
            </a:br>
            <a:r>
              <a:rPr lang="en-US" b="1" dirty="0">
                <a:solidFill>
                  <a:srgbClr val="000000"/>
                </a:solidFill>
                <a:latin typeface="+mn-lt"/>
              </a:rPr>
              <a:t>Medicare does NOT cover some services</a:t>
            </a:r>
            <a:br>
              <a:rPr lang="en-US" b="1" dirty="0">
                <a:solidFill>
                  <a:srgbClr val="000000"/>
                </a:solidFill>
                <a:latin typeface="+mn-lt"/>
              </a:rPr>
            </a:br>
            <a:br>
              <a:rPr lang="en-US" dirty="0">
                <a:solidFill>
                  <a:srgbClr val="000000"/>
                </a:solidFill>
                <a:latin typeface="+mn-lt"/>
              </a:rPr>
            </a:br>
            <a:endParaRPr lang="en-US" dirty="0">
              <a:latin typeface="+mn-lt"/>
            </a:endParaRPr>
          </a:p>
        </p:txBody>
      </p:sp>
      <p:sp>
        <p:nvSpPr>
          <p:cNvPr id="5" name="Content Placeholder 4"/>
          <p:cNvSpPr>
            <a:spLocks noGrp="1"/>
          </p:cNvSpPr>
          <p:nvPr>
            <p:ph idx="1"/>
          </p:nvPr>
        </p:nvSpPr>
        <p:spPr>
          <a:xfrm>
            <a:off x="723900" y="1736725"/>
            <a:ext cx="10515600" cy="4351338"/>
          </a:xfrm>
        </p:spPr>
        <p:txBody>
          <a:bodyPr>
            <a:normAutofit/>
          </a:bodyPr>
          <a:lstStyle/>
          <a:p>
            <a:endParaRPr lang="en-US" sz="1000" dirty="0">
              <a:solidFill>
                <a:srgbClr val="000000"/>
              </a:solidFill>
              <a:latin typeface="Trebuchet MS" panose="020B0603020202020204" pitchFamily="34" charset="0"/>
            </a:endParaRPr>
          </a:p>
          <a:p>
            <a:pPr marL="0" indent="0">
              <a:buNone/>
            </a:pPr>
            <a:r>
              <a:rPr lang="en-US" dirty="0">
                <a:solidFill>
                  <a:srgbClr val="000000"/>
                </a:solidFill>
              </a:rPr>
              <a:t>In general, Original Medicare does </a:t>
            </a:r>
            <a:r>
              <a:rPr lang="en-US" b="1" dirty="0">
                <a:solidFill>
                  <a:srgbClr val="000000"/>
                </a:solidFill>
              </a:rPr>
              <a:t>not </a:t>
            </a:r>
            <a:r>
              <a:rPr lang="en-US" dirty="0">
                <a:solidFill>
                  <a:srgbClr val="000000"/>
                </a:solidFill>
              </a:rPr>
              <a:t>help with dental, hearing aids, normal eye care (but does cover cataract surgery, etc.), foreign travel, etc.</a:t>
            </a:r>
          </a:p>
          <a:p>
            <a:pPr marL="0" indent="0">
              <a:buNone/>
            </a:pPr>
            <a:r>
              <a:rPr lang="en-US" dirty="0">
                <a:solidFill>
                  <a:srgbClr val="000000"/>
                </a:solidFill>
              </a:rPr>
              <a:t>	</a:t>
            </a:r>
          </a:p>
          <a:p>
            <a:pPr marL="0" indent="0">
              <a:buNone/>
            </a:pPr>
            <a:r>
              <a:rPr lang="en-US" dirty="0">
                <a:solidFill>
                  <a:srgbClr val="000000"/>
                </a:solidFill>
              </a:rPr>
              <a:t>You can buy private dental and vision insurance, or get it through a Medicare Advantage Plan.</a:t>
            </a:r>
          </a:p>
          <a:p>
            <a:endParaRPr lang="en-US" dirty="0">
              <a:solidFill>
                <a:srgbClr val="000000"/>
              </a:solidFill>
            </a:endParaRPr>
          </a:p>
          <a:p>
            <a:pPr marL="0" indent="0">
              <a:buNone/>
            </a:pPr>
            <a:r>
              <a:rPr lang="en-US" dirty="0">
                <a:solidFill>
                  <a:srgbClr val="000000"/>
                </a:solidFill>
              </a:rPr>
              <a:t>Medicare does </a:t>
            </a:r>
            <a:r>
              <a:rPr lang="en-US" b="1" dirty="0">
                <a:solidFill>
                  <a:srgbClr val="000000"/>
                </a:solidFill>
              </a:rPr>
              <a:t>not </a:t>
            </a:r>
            <a:r>
              <a:rPr lang="en-US" dirty="0">
                <a:solidFill>
                  <a:srgbClr val="000000"/>
                </a:solidFill>
              </a:rPr>
              <a:t>cover custodial, </a:t>
            </a:r>
            <a:r>
              <a:rPr lang="en-US" b="1" dirty="0">
                <a:solidFill>
                  <a:srgbClr val="000000"/>
                </a:solidFill>
              </a:rPr>
              <a:t>non</a:t>
            </a:r>
            <a:r>
              <a:rPr lang="en-US" dirty="0">
                <a:solidFill>
                  <a:srgbClr val="000000"/>
                </a:solidFill>
              </a:rPr>
              <a:t>-skilled care nursing home, assisted living, Alzheimer’s facility-type care.</a:t>
            </a:r>
          </a:p>
          <a:p>
            <a:endParaRPr lang="en-US" dirty="0">
              <a:solidFill>
                <a:schemeClr val="tx1">
                  <a:lumMod val="95000"/>
                </a:schemeClr>
              </a:solidFill>
            </a:endParaRPr>
          </a:p>
        </p:txBody>
      </p:sp>
      <p:sp>
        <p:nvSpPr>
          <p:cNvPr id="3" name="Slide Number Placeholder 2"/>
          <p:cNvSpPr>
            <a:spLocks noGrp="1"/>
          </p:cNvSpPr>
          <p:nvPr>
            <p:ph type="sldNum" sz="quarter" idx="12"/>
          </p:nvPr>
        </p:nvSpPr>
        <p:spPr/>
        <p:txBody>
          <a:bodyPr/>
          <a:lstStyle/>
          <a:p>
            <a:fld id="{0F654394-CF82-464D-ABA2-2BB668DA1228}" type="slidenum">
              <a:rPr lang="en-US" smtClean="0"/>
              <a:t>11</a:t>
            </a:fld>
            <a:endParaRPr lang="en-US"/>
          </a:p>
        </p:txBody>
      </p:sp>
    </p:spTree>
    <p:extLst>
      <p:ext uri="{BB962C8B-B14F-4D97-AF65-F5344CB8AC3E}">
        <p14:creationId xmlns:p14="http://schemas.microsoft.com/office/powerpoint/2010/main" val="169123642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729579"/>
          </a:xfrm>
        </p:spPr>
        <p:txBody>
          <a:bodyPr>
            <a:normAutofit/>
          </a:bodyPr>
          <a:lstStyle/>
          <a:p>
            <a:pPr algn="ctr"/>
            <a:r>
              <a:rPr lang="en-US" sz="4000" b="1" dirty="0">
                <a:latin typeface="+mn-lt"/>
              </a:rPr>
              <a:t>Part D - Prescription Drug Plans </a:t>
            </a:r>
            <a:endParaRPr lang="en-US" sz="4000" dirty="0">
              <a:latin typeface="+mn-lt"/>
            </a:endParaRPr>
          </a:p>
        </p:txBody>
      </p:sp>
      <p:sp>
        <p:nvSpPr>
          <p:cNvPr id="3" name="Content Placeholder 2"/>
          <p:cNvSpPr>
            <a:spLocks noGrp="1"/>
          </p:cNvSpPr>
          <p:nvPr>
            <p:ph idx="1"/>
          </p:nvPr>
        </p:nvSpPr>
        <p:spPr>
          <a:xfrm>
            <a:off x="838200" y="1094704"/>
            <a:ext cx="10515600" cy="5293217"/>
          </a:xfrm>
        </p:spPr>
        <p:txBody>
          <a:bodyPr>
            <a:normAutofit/>
          </a:bodyPr>
          <a:lstStyle/>
          <a:p>
            <a:endParaRPr lang="en-US" dirty="0"/>
          </a:p>
          <a:p>
            <a:r>
              <a:rPr lang="en-US" dirty="0"/>
              <a:t>Voluntary; run by private, for-profit plans. You can shop on Medicare.gov website for one of 21 stand-alone plans that’s best for you (if choosing Original Medicare). </a:t>
            </a:r>
          </a:p>
          <a:p>
            <a:r>
              <a:rPr lang="en-US" dirty="0"/>
              <a:t>Pay a monthly premium (ranges from about $0 to $110.10/month); Need to check each year to see if plan has changed.</a:t>
            </a:r>
          </a:p>
          <a:p>
            <a:r>
              <a:rPr lang="en-US" dirty="0"/>
              <a:t>Deductibles range from $0-$545 annually.</a:t>
            </a:r>
          </a:p>
          <a:p>
            <a:r>
              <a:rPr lang="en-US" dirty="0"/>
              <a:t>By 2024, the basic benefit will be a deductible, you’ll pay about 25% of roughly first $12,447 in drug costs, then owe $0 of drug’s cost (100% will be covered) </a:t>
            </a:r>
            <a:r>
              <a:rPr lang="en-US" b="1" dirty="0"/>
              <a:t>if </a:t>
            </a:r>
            <a:r>
              <a:rPr lang="en-US" dirty="0"/>
              <a:t>the drug is on the formulary.</a:t>
            </a:r>
          </a:p>
        </p:txBody>
      </p:sp>
      <p:sp>
        <p:nvSpPr>
          <p:cNvPr id="5" name="Slide Number Placeholder 4"/>
          <p:cNvSpPr>
            <a:spLocks noGrp="1"/>
          </p:cNvSpPr>
          <p:nvPr>
            <p:ph type="sldNum" sz="quarter" idx="12"/>
          </p:nvPr>
        </p:nvSpPr>
        <p:spPr/>
        <p:txBody>
          <a:bodyPr/>
          <a:lstStyle/>
          <a:p>
            <a:fld id="{0F654394-CF82-464D-ABA2-2BB668DA1228}" type="slidenum">
              <a:rPr lang="en-US" smtClean="0"/>
              <a:t>12</a:t>
            </a:fld>
            <a:endParaRPr lang="en-US"/>
          </a:p>
        </p:txBody>
      </p:sp>
    </p:spTree>
    <p:extLst>
      <p:ext uri="{BB962C8B-B14F-4D97-AF65-F5344CB8AC3E}">
        <p14:creationId xmlns:p14="http://schemas.microsoft.com/office/powerpoint/2010/main" val="109217557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000" b="1" dirty="0">
                <a:latin typeface="+mn-lt"/>
              </a:rPr>
              <a:t>Medicare Advantage Plans – Part C</a:t>
            </a:r>
          </a:p>
        </p:txBody>
      </p:sp>
      <p:sp>
        <p:nvSpPr>
          <p:cNvPr id="3" name="Content Placeholder 2"/>
          <p:cNvSpPr>
            <a:spLocks noGrp="1"/>
          </p:cNvSpPr>
          <p:nvPr>
            <p:ph idx="1"/>
          </p:nvPr>
        </p:nvSpPr>
        <p:spPr>
          <a:xfrm>
            <a:off x="838200" y="1825625"/>
            <a:ext cx="10515600" cy="4895850"/>
          </a:xfrm>
        </p:spPr>
        <p:txBody>
          <a:bodyPr>
            <a:normAutofit fontScale="92500" lnSpcReduction="10000"/>
          </a:bodyPr>
          <a:lstStyle/>
          <a:p>
            <a:r>
              <a:rPr lang="en-US" dirty="0"/>
              <a:t>Voluntary; run by private, for-profit plans. You can shop on Medicare.gov website for one of 33 Part C plans (Also known as Advantage Plans)</a:t>
            </a:r>
          </a:p>
          <a:p>
            <a:r>
              <a:rPr lang="en-US" dirty="0"/>
              <a:t>Pay a premium ($0 to $134.00/month) and get Part A, B</a:t>
            </a:r>
          </a:p>
          <a:p>
            <a:r>
              <a:rPr lang="en-US" dirty="0"/>
              <a:t> (maybe)</a:t>
            </a:r>
          </a:p>
          <a:p>
            <a:pPr marL="0" indent="0">
              <a:buNone/>
            </a:pPr>
            <a:r>
              <a:rPr lang="en-US" dirty="0"/>
              <a:t>	prescription drug benefits through plan</a:t>
            </a:r>
          </a:p>
          <a:p>
            <a:r>
              <a:rPr lang="en-US" dirty="0"/>
              <a:t>Use doctors and hospitals in plan’s network</a:t>
            </a:r>
          </a:p>
          <a:p>
            <a:r>
              <a:rPr lang="en-US" dirty="0"/>
              <a:t>Must still pay Part B premium; can NOT buy Medigap policy</a:t>
            </a:r>
          </a:p>
          <a:p>
            <a:r>
              <a:rPr lang="en-US" dirty="0"/>
              <a:t>Benefits and cost sharing may differ from Original Medicare</a:t>
            </a:r>
          </a:p>
          <a:p>
            <a:r>
              <a:rPr lang="en-US" dirty="0"/>
              <a:t>May get extra benefits such as vision, hearing and dental services</a:t>
            </a:r>
          </a:p>
          <a:p>
            <a:r>
              <a:rPr lang="en-US" dirty="0"/>
              <a:t>Prescription drug coverage usually included</a:t>
            </a:r>
          </a:p>
          <a:p>
            <a:r>
              <a:rPr lang="en-US" dirty="0"/>
              <a:t>Still in Medicare Program: Have Medicare rights and protections</a:t>
            </a:r>
          </a:p>
          <a:p>
            <a:endParaRPr lang="en-US" dirty="0"/>
          </a:p>
        </p:txBody>
      </p:sp>
      <p:sp>
        <p:nvSpPr>
          <p:cNvPr id="5" name="Slide Number Placeholder 4"/>
          <p:cNvSpPr>
            <a:spLocks noGrp="1"/>
          </p:cNvSpPr>
          <p:nvPr>
            <p:ph type="sldNum" sz="quarter" idx="12"/>
          </p:nvPr>
        </p:nvSpPr>
        <p:spPr/>
        <p:txBody>
          <a:bodyPr/>
          <a:lstStyle/>
          <a:p>
            <a:fld id="{0F654394-CF82-464D-ABA2-2BB668DA1228}" type="slidenum">
              <a:rPr lang="en-US" smtClean="0"/>
              <a:t>13</a:t>
            </a:fld>
            <a:endParaRPr lang="en-US"/>
          </a:p>
        </p:txBody>
      </p:sp>
    </p:spTree>
    <p:extLst>
      <p:ext uri="{BB962C8B-B14F-4D97-AF65-F5344CB8AC3E}">
        <p14:creationId xmlns:p14="http://schemas.microsoft.com/office/powerpoint/2010/main" val="249463857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626548"/>
          </a:xfrm>
        </p:spPr>
        <p:txBody>
          <a:bodyPr>
            <a:normAutofit/>
          </a:bodyPr>
          <a:lstStyle/>
          <a:p>
            <a:pPr algn="ctr"/>
            <a:r>
              <a:rPr lang="en-US" sz="3600" b="1" dirty="0">
                <a:latin typeface="+mn-lt"/>
              </a:rPr>
              <a:t>Medicare Enrollment Periods</a:t>
            </a:r>
          </a:p>
        </p:txBody>
      </p:sp>
      <p:sp>
        <p:nvSpPr>
          <p:cNvPr id="3" name="Content Placeholder 2"/>
          <p:cNvSpPr>
            <a:spLocks noGrp="1"/>
          </p:cNvSpPr>
          <p:nvPr>
            <p:ph idx="1"/>
          </p:nvPr>
        </p:nvSpPr>
        <p:spPr>
          <a:xfrm>
            <a:off x="193184" y="1107583"/>
            <a:ext cx="11565228" cy="5750417"/>
          </a:xfrm>
        </p:spPr>
        <p:txBody>
          <a:bodyPr>
            <a:normAutofit fontScale="92500" lnSpcReduction="20000"/>
          </a:bodyPr>
          <a:lstStyle/>
          <a:p>
            <a:pPr marL="0" indent="0">
              <a:buNone/>
            </a:pPr>
            <a:r>
              <a:rPr lang="en-US" dirty="0"/>
              <a:t>Initial Enrollment Period: 7 months around your 65 birthday month.</a:t>
            </a:r>
          </a:p>
          <a:p>
            <a:pPr lvl="1"/>
            <a:r>
              <a:rPr lang="en-US" dirty="0"/>
              <a:t>65 years old </a:t>
            </a:r>
          </a:p>
          <a:p>
            <a:pPr lvl="1"/>
            <a:r>
              <a:rPr lang="en-US" dirty="0"/>
              <a:t>If under 65 years old and receiving Social Security disability benefits, Medicare Part A &amp; Part B start the 25</a:t>
            </a:r>
            <a:r>
              <a:rPr lang="en-US" baseline="30000" dirty="0"/>
              <a:t>th</a:t>
            </a:r>
            <a:r>
              <a:rPr lang="en-US" dirty="0"/>
              <a:t> month of receiving disability benefits</a:t>
            </a:r>
            <a:endParaRPr lang="en-US" sz="2800" dirty="0"/>
          </a:p>
          <a:p>
            <a:pPr lvl="1"/>
            <a:endParaRPr lang="en-US" dirty="0"/>
          </a:p>
          <a:p>
            <a:pPr marL="0" lvl="1" indent="0">
              <a:buNone/>
            </a:pPr>
            <a:r>
              <a:rPr lang="en-US" sz="2800" dirty="0"/>
              <a:t>Special Enrollment Periods</a:t>
            </a:r>
          </a:p>
          <a:p>
            <a:pPr lvl="1"/>
            <a:r>
              <a:rPr lang="en-US" dirty="0"/>
              <a:t>Based on current/active employment of beneficiary or spouse</a:t>
            </a:r>
          </a:p>
          <a:p>
            <a:pPr lvl="1"/>
            <a:r>
              <a:rPr lang="en-US" dirty="0"/>
              <a:t>8 months to enroll in Parts A and B, 63 days to enroll in a stand-alone Part D plan or Medicare Advantage/Part C plan</a:t>
            </a:r>
          </a:p>
          <a:p>
            <a:pPr lvl="1"/>
            <a:r>
              <a:rPr lang="en-US" dirty="0"/>
              <a:t>Other qualifying events, such as change of address or losing current coverage; 2 months to enroll to make changes to stand-alone Part D plan or Medicare Advantage plan</a:t>
            </a:r>
          </a:p>
          <a:p>
            <a:pPr marL="0" lvl="1" indent="0">
              <a:buNone/>
            </a:pPr>
            <a:endParaRPr lang="en-US" sz="2800" dirty="0"/>
          </a:p>
          <a:p>
            <a:pPr marL="0" lvl="1" indent="0">
              <a:buNone/>
            </a:pPr>
            <a:r>
              <a:rPr lang="en-US" sz="2800" dirty="0"/>
              <a:t>General Enrollment Period: January 1</a:t>
            </a:r>
            <a:r>
              <a:rPr lang="en-US" sz="2800" baseline="30000" dirty="0"/>
              <a:t>st</a:t>
            </a:r>
            <a:r>
              <a:rPr lang="en-US" sz="2800" dirty="0"/>
              <a:t>- March 31</a:t>
            </a:r>
            <a:r>
              <a:rPr lang="en-US" sz="2800" baseline="30000" dirty="0"/>
              <a:t>St</a:t>
            </a:r>
            <a:r>
              <a:rPr lang="en-US" sz="2800" dirty="0"/>
              <a:t>.</a:t>
            </a:r>
          </a:p>
          <a:p>
            <a:pPr lvl="1"/>
            <a:r>
              <a:rPr lang="en-US" dirty="0"/>
              <a:t>If you did not sign up for Part A or Part B during your Initial Enrollment Period, or Special Enrollment Period (if applicable). Enrollment is January through March each year and will start first day of month following enrollment.  </a:t>
            </a:r>
          </a:p>
          <a:p>
            <a:pPr marL="457200" lvl="1" indent="0">
              <a:buNone/>
            </a:pPr>
            <a:endParaRPr lang="en-US" sz="2800" dirty="0"/>
          </a:p>
          <a:p>
            <a:pPr marL="0" indent="0">
              <a:buNone/>
            </a:pPr>
            <a:r>
              <a:rPr lang="en-US" dirty="0"/>
              <a:t>Open Enrollment Period: October 15</a:t>
            </a:r>
            <a:r>
              <a:rPr lang="en-US" baseline="30000" dirty="0"/>
              <a:t>th</a:t>
            </a:r>
            <a:r>
              <a:rPr lang="en-US" dirty="0"/>
              <a:t>-December 7</a:t>
            </a:r>
            <a:r>
              <a:rPr lang="en-US" baseline="30000" dirty="0"/>
              <a:t>th</a:t>
            </a:r>
            <a:r>
              <a:rPr lang="en-US" dirty="0"/>
              <a:t>.</a:t>
            </a:r>
          </a:p>
          <a:p>
            <a:pPr lvl="1"/>
            <a:r>
              <a:rPr lang="en-US" dirty="0"/>
              <a:t>Join a Medicare Advantage Plan or Part D plan, or make changes to these plans</a:t>
            </a:r>
          </a:p>
          <a:p>
            <a:pPr marL="457200" lvl="1" indent="0">
              <a:buNone/>
            </a:pPr>
            <a:endParaRPr lang="en-US" dirty="0"/>
          </a:p>
          <a:p>
            <a:pPr marL="0" indent="0">
              <a:buNone/>
            </a:pPr>
            <a:endParaRPr lang="en-US" dirty="0"/>
          </a:p>
          <a:p>
            <a:pPr lvl="1"/>
            <a:endParaRPr lang="en-US" dirty="0"/>
          </a:p>
        </p:txBody>
      </p:sp>
      <p:sp>
        <p:nvSpPr>
          <p:cNvPr id="5" name="Slide Number Placeholder 4"/>
          <p:cNvSpPr>
            <a:spLocks noGrp="1"/>
          </p:cNvSpPr>
          <p:nvPr>
            <p:ph type="sldNum" sz="quarter" idx="12"/>
          </p:nvPr>
        </p:nvSpPr>
        <p:spPr/>
        <p:txBody>
          <a:bodyPr/>
          <a:lstStyle/>
          <a:p>
            <a:fld id="{0F654394-CF82-464D-ABA2-2BB668DA1228}" type="slidenum">
              <a:rPr lang="en-US" smtClean="0"/>
              <a:t>14</a:t>
            </a:fld>
            <a:endParaRPr lang="en-US"/>
          </a:p>
        </p:txBody>
      </p:sp>
    </p:spTree>
    <p:extLst>
      <p:ext uri="{BB962C8B-B14F-4D97-AF65-F5344CB8AC3E}">
        <p14:creationId xmlns:p14="http://schemas.microsoft.com/office/powerpoint/2010/main" val="139627815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199" y="0"/>
            <a:ext cx="10515600" cy="663713"/>
          </a:xfrm>
        </p:spPr>
        <p:txBody>
          <a:bodyPr>
            <a:normAutofit fontScale="90000"/>
          </a:bodyPr>
          <a:lstStyle/>
          <a:p>
            <a:br>
              <a:rPr lang="en-US" dirty="0"/>
            </a:br>
            <a:br>
              <a:rPr lang="en-US" dirty="0"/>
            </a:br>
            <a:endParaRPr lang="en-US"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338729891"/>
              </p:ext>
            </p:extLst>
          </p:nvPr>
        </p:nvGraphicFramePr>
        <p:xfrm>
          <a:off x="682924" y="1183787"/>
          <a:ext cx="10289146" cy="5081416"/>
        </p:xfrm>
        <a:graphic>
          <a:graphicData uri="http://schemas.openxmlformats.org/drawingml/2006/table">
            <a:tbl>
              <a:tblPr firstRow="1" firstCol="1" bandRow="1">
                <a:tableStyleId>{5C22544A-7EE6-4342-B048-85BDC9FD1C3A}</a:tableStyleId>
              </a:tblPr>
              <a:tblGrid>
                <a:gridCol w="6603483">
                  <a:extLst>
                    <a:ext uri="{9D8B030D-6E8A-4147-A177-3AD203B41FA5}">
                      <a16:colId xmlns:a16="http://schemas.microsoft.com/office/drawing/2014/main" val="455351397"/>
                    </a:ext>
                  </a:extLst>
                </a:gridCol>
                <a:gridCol w="1853801">
                  <a:extLst>
                    <a:ext uri="{9D8B030D-6E8A-4147-A177-3AD203B41FA5}">
                      <a16:colId xmlns:a16="http://schemas.microsoft.com/office/drawing/2014/main" val="685986220"/>
                    </a:ext>
                  </a:extLst>
                </a:gridCol>
                <a:gridCol w="1831862">
                  <a:extLst>
                    <a:ext uri="{9D8B030D-6E8A-4147-A177-3AD203B41FA5}">
                      <a16:colId xmlns:a16="http://schemas.microsoft.com/office/drawing/2014/main" val="369061581"/>
                    </a:ext>
                  </a:extLst>
                </a:gridCol>
              </a:tblGrid>
              <a:tr h="279523">
                <a:tc>
                  <a:txBody>
                    <a:bodyPr/>
                    <a:lstStyle/>
                    <a:p>
                      <a:pPr marL="0" marR="0">
                        <a:lnSpc>
                          <a:spcPct val="115000"/>
                        </a:lnSpc>
                        <a:spcBef>
                          <a:spcPts val="0"/>
                        </a:spcBef>
                        <a:spcAft>
                          <a:spcPts val="0"/>
                        </a:spcAft>
                      </a:pPr>
                      <a:r>
                        <a:rPr lang="en-US" sz="1400">
                          <a:effectLst/>
                        </a:rPr>
                        <a:t> Cost-Sharing Requirement</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marL="0" marR="0" algn="ctr">
                        <a:lnSpc>
                          <a:spcPct val="115000"/>
                        </a:lnSpc>
                        <a:spcBef>
                          <a:spcPts val="0"/>
                        </a:spcBef>
                        <a:spcAft>
                          <a:spcPts val="0"/>
                        </a:spcAft>
                      </a:pPr>
                      <a:r>
                        <a:rPr lang="en-US" sz="1000" dirty="0">
                          <a:effectLst/>
                        </a:rPr>
                        <a:t>2023</a:t>
                      </a:r>
                      <a:endParaRPr lang="en-US" sz="9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marL="0" marR="0" algn="ctr">
                        <a:lnSpc>
                          <a:spcPct val="115000"/>
                        </a:lnSpc>
                        <a:spcBef>
                          <a:spcPts val="0"/>
                        </a:spcBef>
                        <a:spcAft>
                          <a:spcPts val="0"/>
                        </a:spcAft>
                      </a:pPr>
                      <a:r>
                        <a:rPr lang="en-US" sz="1000" dirty="0">
                          <a:effectLst/>
                        </a:rPr>
                        <a:t>2024</a:t>
                      </a:r>
                      <a:endParaRPr lang="en-US" sz="9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2908047025"/>
                  </a:ext>
                </a:extLst>
              </a:tr>
              <a:tr h="471196">
                <a:tc>
                  <a:txBody>
                    <a:bodyPr/>
                    <a:lstStyle/>
                    <a:p>
                      <a:pPr marL="0" marR="0">
                        <a:lnSpc>
                          <a:spcPct val="115000"/>
                        </a:lnSpc>
                        <a:spcBef>
                          <a:spcPts val="0"/>
                        </a:spcBef>
                        <a:spcAft>
                          <a:spcPts val="0"/>
                        </a:spcAft>
                      </a:pPr>
                      <a:r>
                        <a:rPr lang="en-US" sz="1400" dirty="0">
                          <a:effectLst/>
                        </a:rPr>
                        <a:t>First-Day Part A Hospital Deductible                  </a:t>
                      </a:r>
                      <a:endParaRPr lang="en-US" sz="9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marL="0" marR="247650" algn="ctr">
                        <a:lnSpc>
                          <a:spcPct val="115000"/>
                        </a:lnSpc>
                        <a:spcBef>
                          <a:spcPts val="0"/>
                        </a:spcBef>
                        <a:spcAft>
                          <a:spcPts val="0"/>
                        </a:spcAft>
                      </a:pPr>
                      <a:r>
                        <a:rPr lang="en-US" sz="1400" dirty="0">
                          <a:effectLst/>
                        </a:rPr>
                        <a:t>$1600.00</a:t>
                      </a:r>
                      <a:endParaRPr lang="en-US" sz="9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marL="0" marR="247650" algn="ctr">
                        <a:lnSpc>
                          <a:spcPct val="115000"/>
                        </a:lnSpc>
                        <a:spcBef>
                          <a:spcPts val="0"/>
                        </a:spcBef>
                        <a:spcAft>
                          <a:spcPts val="0"/>
                        </a:spcAft>
                      </a:pPr>
                      <a:r>
                        <a:rPr lang="en-US" sz="1400" b="0" dirty="0">
                          <a:effectLst/>
                          <a:latin typeface="Calibri" panose="020F0502020204030204" pitchFamily="34" charset="0"/>
                          <a:ea typeface="Calibri" panose="020F0502020204030204" pitchFamily="34" charset="0"/>
                          <a:cs typeface="Times New Roman" panose="02020603050405020304" pitchFamily="18" charset="0"/>
                        </a:rPr>
                        <a:t>    $1632.00 </a:t>
                      </a:r>
                      <a:endParaRPr lang="en-US" sz="900" b="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4120702558"/>
                  </a:ext>
                </a:extLst>
              </a:tr>
              <a:tr h="471196">
                <a:tc>
                  <a:txBody>
                    <a:bodyPr/>
                    <a:lstStyle/>
                    <a:p>
                      <a:pPr marL="0" marR="0">
                        <a:lnSpc>
                          <a:spcPct val="115000"/>
                        </a:lnSpc>
                        <a:spcBef>
                          <a:spcPts val="0"/>
                        </a:spcBef>
                        <a:spcAft>
                          <a:spcPts val="0"/>
                        </a:spcAft>
                      </a:pPr>
                      <a:r>
                        <a:rPr lang="en-US" sz="1400" dirty="0">
                          <a:effectLst/>
                        </a:rPr>
                        <a:t>Daily Part A Coinsurance for the 61</a:t>
                      </a:r>
                      <a:r>
                        <a:rPr lang="en-US" sz="1400" baseline="30000" dirty="0">
                          <a:effectLst/>
                        </a:rPr>
                        <a:t>st</a:t>
                      </a:r>
                      <a:r>
                        <a:rPr lang="en-US" sz="1400" dirty="0">
                          <a:effectLst/>
                        </a:rPr>
                        <a:t>  - 90th Day of a Hospital Stay</a:t>
                      </a:r>
                      <a:endParaRPr lang="en-US" sz="9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marL="0" marR="0" algn="ctr">
                        <a:lnSpc>
                          <a:spcPct val="115000"/>
                        </a:lnSpc>
                        <a:spcBef>
                          <a:spcPts val="0"/>
                        </a:spcBef>
                        <a:spcAft>
                          <a:spcPts val="0"/>
                        </a:spcAft>
                      </a:pPr>
                      <a:r>
                        <a:rPr lang="en-US" sz="1400" dirty="0">
                          <a:effectLst/>
                        </a:rPr>
                        <a:t>$400.00</a:t>
                      </a:r>
                      <a:endParaRPr lang="en-US" sz="9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marL="0" marR="0" algn="ctr">
                        <a:lnSpc>
                          <a:spcPct val="115000"/>
                        </a:lnSpc>
                        <a:spcBef>
                          <a:spcPts val="0"/>
                        </a:spcBef>
                        <a:spcAft>
                          <a:spcPts val="0"/>
                        </a:spcAft>
                      </a:pPr>
                      <a:r>
                        <a:rPr lang="en-US" sz="1400" dirty="0">
                          <a:effectLst/>
                        </a:rPr>
                        <a:t>$408.00 </a:t>
                      </a:r>
                      <a:endParaRPr lang="en-US" sz="9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3641469174"/>
                  </a:ext>
                </a:extLst>
              </a:tr>
              <a:tr h="471196">
                <a:tc>
                  <a:txBody>
                    <a:bodyPr/>
                    <a:lstStyle/>
                    <a:p>
                      <a:pPr marL="0" marR="0">
                        <a:lnSpc>
                          <a:spcPct val="115000"/>
                        </a:lnSpc>
                        <a:spcBef>
                          <a:spcPts val="0"/>
                        </a:spcBef>
                        <a:spcAft>
                          <a:spcPts val="0"/>
                        </a:spcAft>
                      </a:pPr>
                      <a:r>
                        <a:rPr lang="en-US" sz="1400">
                          <a:effectLst/>
                        </a:rPr>
                        <a:t>Daily Part A Coinsurance for Hospital Stays Longer than 90 Days</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marL="0" marR="0" algn="ctr">
                        <a:lnSpc>
                          <a:spcPct val="115000"/>
                        </a:lnSpc>
                        <a:spcBef>
                          <a:spcPts val="0"/>
                        </a:spcBef>
                        <a:spcAft>
                          <a:spcPts val="0"/>
                        </a:spcAft>
                      </a:pPr>
                      <a:r>
                        <a:rPr lang="en-US" sz="1400" dirty="0">
                          <a:effectLst/>
                        </a:rPr>
                        <a:t>$800.00</a:t>
                      </a:r>
                      <a:endParaRPr lang="en-US" sz="9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marL="0" marR="0" algn="ctr">
                        <a:lnSpc>
                          <a:spcPct val="115000"/>
                        </a:lnSpc>
                        <a:spcBef>
                          <a:spcPts val="0"/>
                        </a:spcBef>
                        <a:spcAft>
                          <a:spcPts val="0"/>
                        </a:spcAft>
                      </a:pPr>
                      <a:r>
                        <a:rPr lang="en-US" sz="1400" dirty="0">
                          <a:effectLst/>
                        </a:rPr>
                        <a:t>$816.00 </a:t>
                      </a:r>
                      <a:endParaRPr lang="en-US" sz="9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251682760"/>
                  </a:ext>
                </a:extLst>
              </a:tr>
              <a:tr h="710386">
                <a:tc>
                  <a:txBody>
                    <a:bodyPr/>
                    <a:lstStyle/>
                    <a:p>
                      <a:pPr marL="0" marR="0">
                        <a:lnSpc>
                          <a:spcPct val="115000"/>
                        </a:lnSpc>
                        <a:spcBef>
                          <a:spcPts val="0"/>
                        </a:spcBef>
                        <a:spcAft>
                          <a:spcPts val="0"/>
                        </a:spcAft>
                      </a:pPr>
                      <a:r>
                        <a:rPr lang="en-US" sz="1400" dirty="0">
                          <a:effectLst/>
                        </a:rPr>
                        <a:t>Daily Part A Coinsurance for the 21st through 100th day in a Skilled Nursing Facility</a:t>
                      </a:r>
                      <a:endParaRPr lang="en-US" sz="9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marL="0" marR="0" algn="ctr">
                        <a:lnSpc>
                          <a:spcPct val="115000"/>
                        </a:lnSpc>
                        <a:spcBef>
                          <a:spcPts val="0"/>
                        </a:spcBef>
                        <a:spcAft>
                          <a:spcPts val="0"/>
                        </a:spcAft>
                      </a:pPr>
                      <a:r>
                        <a:rPr lang="en-US" sz="1400" dirty="0">
                          <a:effectLst/>
                        </a:rPr>
                        <a:t>$200.00</a:t>
                      </a:r>
                      <a:endParaRPr lang="en-US" sz="9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marL="0" marR="0" algn="ctr">
                        <a:lnSpc>
                          <a:spcPct val="115000"/>
                        </a:lnSpc>
                        <a:spcBef>
                          <a:spcPts val="0"/>
                        </a:spcBef>
                        <a:spcAft>
                          <a:spcPts val="0"/>
                        </a:spcAft>
                      </a:pPr>
                      <a:r>
                        <a:rPr lang="en-US" sz="1400" dirty="0">
                          <a:effectLst/>
                        </a:rPr>
                        <a:t>$204.00 </a:t>
                      </a:r>
                      <a:endParaRPr lang="en-US" sz="9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3231765129"/>
                  </a:ext>
                </a:extLst>
              </a:tr>
              <a:tr h="793135">
                <a:tc>
                  <a:txBody>
                    <a:bodyPr/>
                    <a:lstStyle/>
                    <a:p>
                      <a:pPr marL="0" marR="0">
                        <a:lnSpc>
                          <a:spcPct val="115000"/>
                        </a:lnSpc>
                        <a:spcBef>
                          <a:spcPts val="0"/>
                        </a:spcBef>
                        <a:spcAft>
                          <a:spcPts val="0"/>
                        </a:spcAft>
                      </a:pPr>
                      <a:r>
                        <a:rPr lang="en-US" sz="1400" dirty="0">
                          <a:effectLst/>
                        </a:rPr>
                        <a:t>Standard Monthly Part B Premium </a:t>
                      </a:r>
                      <a:endParaRPr lang="en-US" sz="900" dirty="0">
                        <a:effectLst/>
                      </a:endParaRPr>
                    </a:p>
                    <a:p>
                      <a:pPr marL="0" marR="0">
                        <a:lnSpc>
                          <a:spcPct val="115000"/>
                        </a:lnSpc>
                        <a:spcBef>
                          <a:spcPts val="0"/>
                        </a:spcBef>
                        <a:spcAft>
                          <a:spcPts val="0"/>
                        </a:spcAft>
                      </a:pPr>
                      <a:r>
                        <a:rPr lang="en-US" sz="1400" dirty="0">
                          <a:effectLst/>
                        </a:rPr>
                        <a:t>Those enrolling in Part B for the first time       </a:t>
                      </a:r>
                      <a:endParaRPr lang="en-US" sz="9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marL="0" marR="0" algn="ctr">
                        <a:lnSpc>
                          <a:spcPct val="115000"/>
                        </a:lnSpc>
                        <a:spcBef>
                          <a:spcPts val="0"/>
                        </a:spcBef>
                        <a:spcAft>
                          <a:spcPts val="0"/>
                        </a:spcAft>
                      </a:pPr>
                      <a:r>
                        <a:rPr lang="en-US" sz="1400" dirty="0">
                          <a:effectLst/>
                        </a:rPr>
                        <a:t> </a:t>
                      </a:r>
                      <a:endParaRPr lang="en-US" sz="900" dirty="0">
                        <a:effectLst/>
                      </a:endParaRPr>
                    </a:p>
                    <a:p>
                      <a:pPr marL="0" marR="0" algn="ctr">
                        <a:lnSpc>
                          <a:spcPct val="115000"/>
                        </a:lnSpc>
                        <a:spcBef>
                          <a:spcPts val="0"/>
                        </a:spcBef>
                        <a:spcAft>
                          <a:spcPts val="0"/>
                        </a:spcAft>
                      </a:pPr>
                      <a:r>
                        <a:rPr lang="en-US" sz="1400" dirty="0">
                          <a:effectLst/>
                        </a:rPr>
                        <a:t>$164.90</a:t>
                      </a:r>
                      <a:endParaRPr lang="en-US" sz="9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marL="0" marR="0" algn="ctr">
                        <a:lnSpc>
                          <a:spcPct val="115000"/>
                        </a:lnSpc>
                        <a:spcBef>
                          <a:spcPts val="0"/>
                        </a:spcBef>
                        <a:spcAft>
                          <a:spcPts val="0"/>
                        </a:spcAft>
                      </a:pPr>
                      <a:r>
                        <a:rPr lang="en-US" sz="1400" dirty="0">
                          <a:effectLst/>
                        </a:rPr>
                        <a:t> </a:t>
                      </a:r>
                    </a:p>
                    <a:p>
                      <a:pPr marL="0" marR="0" algn="ctr">
                        <a:lnSpc>
                          <a:spcPct val="115000"/>
                        </a:lnSpc>
                        <a:spcBef>
                          <a:spcPts val="0"/>
                        </a:spcBef>
                        <a:spcAft>
                          <a:spcPts val="0"/>
                        </a:spcAft>
                      </a:pPr>
                      <a:r>
                        <a:rPr lang="en-US" sz="1400" b="0" dirty="0">
                          <a:effectLst/>
                          <a:latin typeface="Calibri" panose="020F0502020204030204" pitchFamily="34" charset="0"/>
                          <a:ea typeface="Calibri" panose="020F0502020204030204" pitchFamily="34" charset="0"/>
                          <a:cs typeface="Times New Roman" panose="02020603050405020304" pitchFamily="18" charset="0"/>
                        </a:rPr>
                        <a:t>$174.70</a:t>
                      </a:r>
                      <a:endParaRPr lang="en-US" sz="900" b="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3507684022"/>
                  </a:ext>
                </a:extLst>
              </a:tr>
              <a:tr h="471196">
                <a:tc>
                  <a:txBody>
                    <a:bodyPr/>
                    <a:lstStyle/>
                    <a:p>
                      <a:pPr marL="0" marR="0">
                        <a:lnSpc>
                          <a:spcPct val="115000"/>
                        </a:lnSpc>
                        <a:spcBef>
                          <a:spcPts val="0"/>
                        </a:spcBef>
                        <a:spcAft>
                          <a:spcPts val="0"/>
                        </a:spcAft>
                      </a:pPr>
                      <a:r>
                        <a:rPr lang="en-US" sz="1400">
                          <a:effectLst/>
                        </a:rPr>
                        <a:t>Medicare  Part B Deductible</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marL="0" marR="0" algn="ctr">
                        <a:lnSpc>
                          <a:spcPct val="115000"/>
                        </a:lnSpc>
                        <a:spcBef>
                          <a:spcPts val="0"/>
                        </a:spcBef>
                        <a:spcAft>
                          <a:spcPts val="0"/>
                        </a:spcAft>
                      </a:pPr>
                      <a:r>
                        <a:rPr lang="en-US" sz="1400" dirty="0">
                          <a:effectLst/>
                        </a:rPr>
                        <a:t>$226.00</a:t>
                      </a:r>
                      <a:endParaRPr lang="en-US" sz="9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marL="0" marR="0" algn="ctr">
                        <a:lnSpc>
                          <a:spcPct val="115000"/>
                        </a:lnSpc>
                        <a:spcBef>
                          <a:spcPts val="0"/>
                        </a:spcBef>
                        <a:spcAft>
                          <a:spcPts val="0"/>
                        </a:spcAft>
                      </a:pPr>
                      <a:r>
                        <a:rPr lang="en-US" sz="1400" dirty="0">
                          <a:effectLst/>
                        </a:rPr>
                        <a:t>$240.00</a:t>
                      </a:r>
                      <a:endParaRPr lang="en-US" sz="9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4054109103"/>
                  </a:ext>
                </a:extLst>
              </a:tr>
              <a:tr h="471196">
                <a:tc>
                  <a:txBody>
                    <a:bodyPr/>
                    <a:lstStyle/>
                    <a:p>
                      <a:pPr marL="0" marR="0">
                        <a:lnSpc>
                          <a:spcPct val="115000"/>
                        </a:lnSpc>
                        <a:spcBef>
                          <a:spcPts val="0"/>
                        </a:spcBef>
                        <a:spcAft>
                          <a:spcPts val="0"/>
                        </a:spcAft>
                      </a:pPr>
                      <a:r>
                        <a:rPr lang="en-US" sz="1400">
                          <a:effectLst/>
                        </a:rPr>
                        <a:t>Medicare Part B Copay </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marL="0" marR="0" algn="ctr">
                        <a:lnSpc>
                          <a:spcPct val="115000"/>
                        </a:lnSpc>
                        <a:spcBef>
                          <a:spcPts val="0"/>
                        </a:spcBef>
                        <a:spcAft>
                          <a:spcPts val="0"/>
                        </a:spcAft>
                      </a:pPr>
                      <a:r>
                        <a:rPr lang="en-US" sz="1400" dirty="0">
                          <a:effectLst/>
                        </a:rPr>
                        <a:t>20%</a:t>
                      </a:r>
                      <a:endParaRPr lang="en-US" sz="9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marL="0" marR="0" algn="ctr">
                        <a:lnSpc>
                          <a:spcPct val="115000"/>
                        </a:lnSpc>
                        <a:spcBef>
                          <a:spcPts val="0"/>
                        </a:spcBef>
                        <a:spcAft>
                          <a:spcPts val="0"/>
                        </a:spcAft>
                      </a:pPr>
                      <a:r>
                        <a:rPr lang="en-US" sz="1400" dirty="0">
                          <a:effectLst/>
                        </a:rPr>
                        <a:t>20%</a:t>
                      </a:r>
                      <a:endParaRPr lang="en-US" sz="9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590408019"/>
                  </a:ext>
                </a:extLst>
              </a:tr>
              <a:tr h="471196">
                <a:tc>
                  <a:txBody>
                    <a:bodyPr/>
                    <a:lstStyle/>
                    <a:p>
                      <a:pPr marL="0" marR="0">
                        <a:lnSpc>
                          <a:spcPct val="115000"/>
                        </a:lnSpc>
                        <a:spcBef>
                          <a:spcPts val="0"/>
                        </a:spcBef>
                        <a:spcAft>
                          <a:spcPts val="0"/>
                        </a:spcAft>
                      </a:pPr>
                      <a:r>
                        <a:rPr lang="en-US" sz="1400" dirty="0">
                          <a:effectLst/>
                        </a:rPr>
                        <a:t>Base Part D Beneficiary Premium Average</a:t>
                      </a:r>
                      <a:endParaRPr lang="en-US" sz="9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marL="0" marR="0" algn="ctr">
                        <a:lnSpc>
                          <a:spcPct val="115000"/>
                        </a:lnSpc>
                        <a:spcBef>
                          <a:spcPts val="0"/>
                        </a:spcBef>
                        <a:spcAft>
                          <a:spcPts val="0"/>
                        </a:spcAft>
                      </a:pPr>
                      <a:r>
                        <a:rPr lang="en-US" sz="1400" dirty="0">
                          <a:effectLst/>
                        </a:rPr>
                        <a:t>$56.49</a:t>
                      </a:r>
                      <a:endParaRPr lang="en-US" sz="9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marL="0" marR="0" algn="ctr">
                        <a:lnSpc>
                          <a:spcPct val="115000"/>
                        </a:lnSpc>
                        <a:spcBef>
                          <a:spcPts val="0"/>
                        </a:spcBef>
                        <a:spcAft>
                          <a:spcPts val="0"/>
                        </a:spcAft>
                      </a:pPr>
                      <a:r>
                        <a:rPr lang="en-US" sz="1400" b="0" dirty="0">
                          <a:effectLst/>
                          <a:latin typeface="Calibri" panose="020F0502020204030204" pitchFamily="34" charset="0"/>
                          <a:ea typeface="Calibri" panose="020F0502020204030204" pitchFamily="34" charset="0"/>
                          <a:cs typeface="Times New Roman" panose="02020603050405020304" pitchFamily="18" charset="0"/>
                        </a:rPr>
                        <a:t>$55.50?</a:t>
                      </a:r>
                      <a:endParaRPr lang="en-US" sz="900" b="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3585015337"/>
                  </a:ext>
                </a:extLst>
              </a:tr>
              <a:tr h="471196">
                <a:tc>
                  <a:txBody>
                    <a:bodyPr/>
                    <a:lstStyle/>
                    <a:p>
                      <a:pPr marL="0" marR="0">
                        <a:lnSpc>
                          <a:spcPct val="115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Part D Deductible</a:t>
                      </a:r>
                    </a:p>
                  </a:txBody>
                  <a:tcPr marL="0" marR="0" marT="0" marB="0" anchor="ctr"/>
                </a:tc>
                <a:tc>
                  <a:txBody>
                    <a:bodyPr/>
                    <a:lstStyle/>
                    <a:p>
                      <a:pPr marL="0" marR="0" algn="ctr">
                        <a:lnSpc>
                          <a:spcPct val="115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$505.00</a:t>
                      </a:r>
                    </a:p>
                  </a:txBody>
                  <a:tcPr marL="0" marR="0" marT="0" marB="0" anchor="ctr"/>
                </a:tc>
                <a:tc>
                  <a:txBody>
                    <a:bodyPr/>
                    <a:lstStyle/>
                    <a:p>
                      <a:pPr marL="0" marR="0" algn="ctr">
                        <a:lnSpc>
                          <a:spcPct val="115000"/>
                        </a:lnSpc>
                        <a:spcBef>
                          <a:spcPts val="0"/>
                        </a:spcBef>
                        <a:spcAft>
                          <a:spcPts val="0"/>
                        </a:spcAft>
                      </a:pPr>
                      <a:r>
                        <a:rPr lang="en-US" sz="1400" b="0" dirty="0">
                          <a:effectLst/>
                          <a:latin typeface="Calibri" panose="020F0502020204030204" pitchFamily="34" charset="0"/>
                          <a:ea typeface="Calibri" panose="020F0502020204030204" pitchFamily="34" charset="0"/>
                          <a:cs typeface="Times New Roman" panose="02020603050405020304" pitchFamily="18" charset="0"/>
                        </a:rPr>
                        <a:t>$545.00 </a:t>
                      </a:r>
                    </a:p>
                  </a:txBody>
                  <a:tcPr marL="0" marR="0" marT="0" marB="0" anchor="ctr"/>
                </a:tc>
                <a:extLst>
                  <a:ext uri="{0D108BD9-81ED-4DB2-BD59-A6C34878D82A}">
                    <a16:rowId xmlns:a16="http://schemas.microsoft.com/office/drawing/2014/main" val="257582062"/>
                  </a:ext>
                </a:extLst>
              </a:tr>
            </a:tbl>
          </a:graphicData>
        </a:graphic>
      </p:graphicFrame>
      <p:sp>
        <p:nvSpPr>
          <p:cNvPr id="6" name="Slide Number Placeholder 5"/>
          <p:cNvSpPr>
            <a:spLocks noGrp="1"/>
          </p:cNvSpPr>
          <p:nvPr>
            <p:ph type="sldNum" sz="quarter" idx="12"/>
          </p:nvPr>
        </p:nvSpPr>
        <p:spPr/>
        <p:txBody>
          <a:bodyPr/>
          <a:lstStyle/>
          <a:p>
            <a:fld id="{0F654394-CF82-464D-ABA2-2BB668DA1228}" type="slidenum">
              <a:rPr lang="en-US" smtClean="0"/>
              <a:t>15</a:t>
            </a:fld>
            <a:endParaRPr lang="en-US"/>
          </a:p>
        </p:txBody>
      </p:sp>
      <p:sp>
        <p:nvSpPr>
          <p:cNvPr id="4" name="Rectangle 3"/>
          <p:cNvSpPr/>
          <p:nvPr/>
        </p:nvSpPr>
        <p:spPr>
          <a:xfrm>
            <a:off x="1275009" y="520074"/>
            <a:ext cx="9362940" cy="707886"/>
          </a:xfrm>
          <a:prstGeom prst="rect">
            <a:avLst/>
          </a:prstGeom>
        </p:spPr>
        <p:txBody>
          <a:bodyPr wrap="square">
            <a:spAutoFit/>
          </a:bodyPr>
          <a:lstStyle/>
          <a:p>
            <a:pPr algn="ctr"/>
            <a:r>
              <a:rPr lang="en-US" sz="4000" b="1" dirty="0"/>
              <a:t>Cost Sharing Requirement</a:t>
            </a:r>
            <a:endParaRPr lang="en-US" sz="4000" dirty="0"/>
          </a:p>
        </p:txBody>
      </p:sp>
    </p:spTree>
    <p:extLst>
      <p:ext uri="{BB962C8B-B14F-4D97-AF65-F5344CB8AC3E}">
        <p14:creationId xmlns:p14="http://schemas.microsoft.com/office/powerpoint/2010/main" val="320876411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742458"/>
          </a:xfrm>
        </p:spPr>
        <p:txBody>
          <a:bodyPr>
            <a:normAutofit fontScale="90000"/>
          </a:bodyPr>
          <a:lstStyle/>
          <a:p>
            <a:pPr algn="ctr"/>
            <a:br>
              <a:rPr lang="en-US" altLang="en-US" sz="4000" b="1" dirty="0">
                <a:latin typeface="+mn-lt"/>
                <a:ea typeface="Times New Roman" panose="02020603050405020304" pitchFamily="18" charset="0"/>
                <a:cs typeface="Times New Roman" panose="02020603050405020304" pitchFamily="18" charset="0"/>
              </a:rPr>
            </a:br>
            <a:r>
              <a:rPr lang="en-US" altLang="en-US" b="1" dirty="0">
                <a:latin typeface="+mn-lt"/>
                <a:ea typeface="Times New Roman" panose="02020603050405020304" pitchFamily="18" charset="0"/>
                <a:cs typeface="Times New Roman" panose="02020603050405020304" pitchFamily="18" charset="0"/>
              </a:rPr>
              <a:t>Higher Premium Chart</a:t>
            </a:r>
            <a:br>
              <a:rPr kumimoji="0" lang="en-US" altLang="en-US" b="0" i="0" u="none" strike="noStrike" cap="none" normalizeH="0" baseline="0" dirty="0">
                <a:ln>
                  <a:noFill/>
                </a:ln>
                <a:solidFill>
                  <a:schemeClr val="tx1"/>
                </a:solidFill>
                <a:effectLst/>
                <a:latin typeface="+mn-lt"/>
              </a:rPr>
            </a:br>
            <a:endParaRPr lang="en-US" dirty="0">
              <a:latin typeface="+mn-lt"/>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952023530"/>
              </p:ext>
            </p:extLst>
          </p:nvPr>
        </p:nvGraphicFramePr>
        <p:xfrm>
          <a:off x="1081825" y="1596978"/>
          <a:ext cx="10071279" cy="4649274"/>
        </p:xfrm>
        <a:graphic>
          <a:graphicData uri="http://schemas.openxmlformats.org/drawingml/2006/table">
            <a:tbl>
              <a:tblPr>
                <a:tableStyleId>{5C22544A-7EE6-4342-B048-85BDC9FD1C3A}</a:tableStyleId>
              </a:tblPr>
              <a:tblGrid>
                <a:gridCol w="2139139">
                  <a:extLst>
                    <a:ext uri="{9D8B030D-6E8A-4147-A177-3AD203B41FA5}">
                      <a16:colId xmlns:a16="http://schemas.microsoft.com/office/drawing/2014/main" val="1854161183"/>
                    </a:ext>
                  </a:extLst>
                </a:gridCol>
                <a:gridCol w="1266967">
                  <a:extLst>
                    <a:ext uri="{9D8B030D-6E8A-4147-A177-3AD203B41FA5}">
                      <a16:colId xmlns:a16="http://schemas.microsoft.com/office/drawing/2014/main" val="351077774"/>
                    </a:ext>
                  </a:extLst>
                </a:gridCol>
                <a:gridCol w="3110011">
                  <a:extLst>
                    <a:ext uri="{9D8B030D-6E8A-4147-A177-3AD203B41FA5}">
                      <a16:colId xmlns:a16="http://schemas.microsoft.com/office/drawing/2014/main" val="1649689341"/>
                    </a:ext>
                  </a:extLst>
                </a:gridCol>
                <a:gridCol w="3555162">
                  <a:extLst>
                    <a:ext uri="{9D8B030D-6E8A-4147-A177-3AD203B41FA5}">
                      <a16:colId xmlns:a16="http://schemas.microsoft.com/office/drawing/2014/main" val="3172778175"/>
                    </a:ext>
                  </a:extLst>
                </a:gridCol>
              </a:tblGrid>
              <a:tr h="664182">
                <a:tc gridSpan="2">
                  <a:txBody>
                    <a:bodyPr/>
                    <a:lstStyle/>
                    <a:p>
                      <a:pPr marL="0" marR="0" algn="ctr">
                        <a:lnSpc>
                          <a:spcPct val="107000"/>
                        </a:lnSpc>
                        <a:spcBef>
                          <a:spcPts val="0"/>
                        </a:spcBef>
                        <a:spcAft>
                          <a:spcPts val="0"/>
                        </a:spcAft>
                      </a:pPr>
                      <a:r>
                        <a:rPr lang="en-US" sz="1200">
                          <a:effectLst/>
                        </a:rPr>
                        <a:t>You Pay</a:t>
                      </a:r>
                      <a:endParaRPr lang="en-US" sz="1200">
                        <a:effectLst/>
                        <a:latin typeface="Comic Sans MS" panose="030F0702030302020204" pitchFamily="66" charset="0"/>
                        <a:ea typeface="Times New Roman" panose="02020603050405020304" pitchFamily="18" charset="0"/>
                        <a:cs typeface="Times New Roman" panose="02020603050405020304" pitchFamily="18" charset="0"/>
                      </a:endParaRPr>
                    </a:p>
                  </a:txBody>
                  <a:tcPr marL="7620" marR="7620" marT="7620" marB="7620" anchor="ctr"/>
                </a:tc>
                <a:tc hMerge="1">
                  <a:txBody>
                    <a:bodyPr/>
                    <a:lstStyle/>
                    <a:p>
                      <a:endParaRPr lang="en-US"/>
                    </a:p>
                  </a:txBody>
                  <a:tcPr/>
                </a:tc>
                <a:tc gridSpan="2">
                  <a:txBody>
                    <a:bodyPr/>
                    <a:lstStyle/>
                    <a:p>
                      <a:pPr marL="0" marR="0" algn="ctr">
                        <a:lnSpc>
                          <a:spcPct val="107000"/>
                        </a:lnSpc>
                        <a:spcBef>
                          <a:spcPts val="0"/>
                        </a:spcBef>
                        <a:spcAft>
                          <a:spcPts val="0"/>
                        </a:spcAft>
                      </a:pPr>
                      <a:r>
                        <a:rPr lang="en-US" sz="1200" dirty="0">
                          <a:effectLst/>
                        </a:rPr>
                        <a:t>If Your Yearly Income is</a:t>
                      </a:r>
                      <a:endParaRPr lang="en-US" sz="1200" dirty="0">
                        <a:effectLst/>
                        <a:latin typeface="Comic Sans MS" panose="030F0702030302020204" pitchFamily="66" charset="0"/>
                        <a:ea typeface="Times New Roman" panose="02020603050405020304" pitchFamily="18" charset="0"/>
                        <a:cs typeface="Times New Roman" panose="02020603050405020304" pitchFamily="18" charset="0"/>
                      </a:endParaRPr>
                    </a:p>
                  </a:txBody>
                  <a:tcPr marL="7620" marR="7620" marT="7620" marB="7620" anchor="ctr"/>
                </a:tc>
                <a:tc hMerge="1">
                  <a:txBody>
                    <a:bodyPr/>
                    <a:lstStyle/>
                    <a:p>
                      <a:endParaRPr lang="en-US"/>
                    </a:p>
                  </a:txBody>
                  <a:tcPr/>
                </a:tc>
                <a:extLst>
                  <a:ext uri="{0D108BD9-81ED-4DB2-BD59-A6C34878D82A}">
                    <a16:rowId xmlns:a16="http://schemas.microsoft.com/office/drawing/2014/main" val="3957094323"/>
                  </a:ext>
                </a:extLst>
              </a:tr>
              <a:tr h="664182">
                <a:tc>
                  <a:txBody>
                    <a:bodyPr/>
                    <a:lstStyle/>
                    <a:p>
                      <a:pPr marL="0" marR="0" algn="ctr">
                        <a:lnSpc>
                          <a:spcPct val="107000"/>
                        </a:lnSpc>
                        <a:spcBef>
                          <a:spcPts val="0"/>
                        </a:spcBef>
                        <a:spcAft>
                          <a:spcPts val="0"/>
                        </a:spcAft>
                      </a:pPr>
                      <a:r>
                        <a:rPr lang="en-US" sz="1200">
                          <a:effectLst/>
                        </a:rPr>
                        <a:t>Part B</a:t>
                      </a:r>
                      <a:endParaRPr lang="en-US" sz="1200">
                        <a:effectLst/>
                        <a:latin typeface="Comic Sans MS" panose="030F0702030302020204" pitchFamily="66" charset="0"/>
                        <a:ea typeface="Times New Roman" panose="02020603050405020304" pitchFamily="18" charset="0"/>
                        <a:cs typeface="Times New Roman" panose="02020603050405020304" pitchFamily="18" charset="0"/>
                      </a:endParaRPr>
                    </a:p>
                  </a:txBody>
                  <a:tcPr marL="7620" marR="7620" marT="7620" marB="7620" anchor="ctr"/>
                </a:tc>
                <a:tc>
                  <a:txBody>
                    <a:bodyPr/>
                    <a:lstStyle/>
                    <a:p>
                      <a:pPr marL="0" marR="0" algn="ctr">
                        <a:lnSpc>
                          <a:spcPct val="107000"/>
                        </a:lnSpc>
                        <a:spcBef>
                          <a:spcPts val="0"/>
                        </a:spcBef>
                        <a:spcAft>
                          <a:spcPts val="0"/>
                        </a:spcAft>
                      </a:pPr>
                      <a:endParaRPr lang="en-US" sz="1200" dirty="0">
                        <a:effectLst/>
                      </a:endParaRPr>
                    </a:p>
                    <a:p>
                      <a:pPr marL="0" marR="0" algn="ctr">
                        <a:lnSpc>
                          <a:spcPct val="107000"/>
                        </a:lnSpc>
                        <a:spcBef>
                          <a:spcPts val="0"/>
                        </a:spcBef>
                        <a:spcAft>
                          <a:spcPts val="0"/>
                        </a:spcAft>
                      </a:pPr>
                      <a:r>
                        <a:rPr lang="en-US" sz="1200" dirty="0">
                          <a:effectLst/>
                        </a:rPr>
                        <a:t>*</a:t>
                      </a:r>
                      <a:r>
                        <a:rPr lang="en-US" sz="1200">
                          <a:effectLst/>
                        </a:rPr>
                        <a:t>Part D?</a:t>
                      </a:r>
                      <a:endParaRPr lang="en-US" sz="1200" dirty="0">
                        <a:effectLst/>
                        <a:latin typeface="Comic Sans MS" panose="030F0702030302020204" pitchFamily="66" charset="0"/>
                        <a:ea typeface="Times New Roman" panose="02020603050405020304" pitchFamily="18" charset="0"/>
                        <a:cs typeface="Times New Roman" panose="02020603050405020304" pitchFamily="18" charset="0"/>
                      </a:endParaRPr>
                    </a:p>
                  </a:txBody>
                  <a:tcPr marL="7620" marR="7620" marT="7620" marB="7620"/>
                </a:tc>
                <a:tc>
                  <a:txBody>
                    <a:bodyPr/>
                    <a:lstStyle/>
                    <a:p>
                      <a:pPr marL="0" marR="0" algn="ctr">
                        <a:lnSpc>
                          <a:spcPct val="107000"/>
                        </a:lnSpc>
                        <a:spcBef>
                          <a:spcPts val="0"/>
                        </a:spcBef>
                        <a:spcAft>
                          <a:spcPts val="0"/>
                        </a:spcAft>
                      </a:pPr>
                      <a:r>
                        <a:rPr lang="en-US" sz="1200">
                          <a:effectLst/>
                        </a:rPr>
                        <a:t> Single</a:t>
                      </a:r>
                      <a:endParaRPr lang="en-US" sz="1200">
                        <a:effectLst/>
                        <a:latin typeface="Comic Sans MS" panose="030F0702030302020204" pitchFamily="66" charset="0"/>
                        <a:ea typeface="Times New Roman" panose="02020603050405020304" pitchFamily="18" charset="0"/>
                        <a:cs typeface="Times New Roman" panose="02020603050405020304" pitchFamily="18" charset="0"/>
                      </a:endParaRPr>
                    </a:p>
                  </a:txBody>
                  <a:tcPr marL="7620" marR="7620" marT="7620" marB="7620" anchor="ctr"/>
                </a:tc>
                <a:tc>
                  <a:txBody>
                    <a:bodyPr/>
                    <a:lstStyle/>
                    <a:p>
                      <a:pPr marL="0" marR="0" algn="ctr">
                        <a:lnSpc>
                          <a:spcPct val="107000"/>
                        </a:lnSpc>
                        <a:spcBef>
                          <a:spcPts val="0"/>
                        </a:spcBef>
                        <a:spcAft>
                          <a:spcPts val="0"/>
                        </a:spcAft>
                      </a:pPr>
                      <a:r>
                        <a:rPr lang="en-US" sz="1200">
                          <a:effectLst/>
                        </a:rPr>
                        <a:t>  Married Couple </a:t>
                      </a:r>
                      <a:endParaRPr lang="en-US" sz="1200">
                        <a:effectLst/>
                        <a:latin typeface="Comic Sans MS" panose="030F0702030302020204" pitchFamily="66" charset="0"/>
                        <a:ea typeface="Times New Roman" panose="02020603050405020304" pitchFamily="18" charset="0"/>
                        <a:cs typeface="Times New Roman" panose="02020603050405020304" pitchFamily="18" charset="0"/>
                      </a:endParaRPr>
                    </a:p>
                  </a:txBody>
                  <a:tcPr marL="7620" marR="7620" marT="7620" marB="7620" anchor="ctr"/>
                </a:tc>
                <a:extLst>
                  <a:ext uri="{0D108BD9-81ED-4DB2-BD59-A6C34878D82A}">
                    <a16:rowId xmlns:a16="http://schemas.microsoft.com/office/drawing/2014/main" val="834052902"/>
                  </a:ext>
                </a:extLst>
              </a:tr>
              <a:tr h="664182">
                <a:tc>
                  <a:txBody>
                    <a:bodyPr/>
                    <a:lstStyle/>
                    <a:p>
                      <a:pPr marL="0" marR="0" algn="ctr">
                        <a:lnSpc>
                          <a:spcPct val="107000"/>
                        </a:lnSpc>
                        <a:spcBef>
                          <a:spcPts val="0"/>
                        </a:spcBef>
                        <a:spcAft>
                          <a:spcPts val="0"/>
                        </a:spcAft>
                      </a:pPr>
                      <a:r>
                        <a:rPr lang="en-US" sz="1200" dirty="0">
                          <a:effectLst/>
                        </a:rPr>
                        <a:t> $174.70</a:t>
                      </a:r>
                      <a:endParaRPr lang="en-US" sz="1200" dirty="0">
                        <a:effectLst/>
                        <a:latin typeface="Comic Sans MS" panose="030F0702030302020204" pitchFamily="66" charset="0"/>
                        <a:ea typeface="Times New Roman" panose="02020603050405020304" pitchFamily="18" charset="0"/>
                        <a:cs typeface="Times New Roman" panose="02020603050405020304" pitchFamily="18" charset="0"/>
                      </a:endParaRPr>
                    </a:p>
                  </a:txBody>
                  <a:tcPr marL="7620" marR="7620" marT="7620" marB="7620" anchor="ctr"/>
                </a:tc>
                <a:tc>
                  <a:txBody>
                    <a:bodyPr/>
                    <a:lstStyle/>
                    <a:p>
                      <a:pPr marL="0" marR="0" algn="ctr">
                        <a:lnSpc>
                          <a:spcPct val="107000"/>
                        </a:lnSpc>
                        <a:spcBef>
                          <a:spcPts val="0"/>
                        </a:spcBef>
                        <a:spcAft>
                          <a:spcPts val="0"/>
                        </a:spcAft>
                      </a:pPr>
                      <a:r>
                        <a:rPr lang="en-US" sz="1200">
                          <a:effectLst/>
                        </a:rPr>
                        <a:t>Plan Premium</a:t>
                      </a:r>
                      <a:endParaRPr lang="en-US" sz="1200">
                        <a:effectLst/>
                        <a:latin typeface="Comic Sans MS" panose="030F0702030302020204" pitchFamily="66" charset="0"/>
                        <a:ea typeface="Times New Roman" panose="02020603050405020304" pitchFamily="18" charset="0"/>
                        <a:cs typeface="Times New Roman" panose="02020603050405020304" pitchFamily="18" charset="0"/>
                      </a:endParaRPr>
                    </a:p>
                  </a:txBody>
                  <a:tcPr marL="7620" marR="7620" marT="7620" marB="7620"/>
                </a:tc>
                <a:tc>
                  <a:txBody>
                    <a:bodyPr/>
                    <a:lstStyle/>
                    <a:p>
                      <a:pPr marL="0" marR="0" algn="ctr">
                        <a:lnSpc>
                          <a:spcPct val="107000"/>
                        </a:lnSpc>
                        <a:spcBef>
                          <a:spcPts val="0"/>
                        </a:spcBef>
                        <a:spcAft>
                          <a:spcPts val="0"/>
                        </a:spcAft>
                      </a:pPr>
                      <a:r>
                        <a:rPr lang="en-US" sz="1200" dirty="0">
                          <a:effectLst/>
                        </a:rPr>
                        <a:t> Under $103,000</a:t>
                      </a:r>
                      <a:endParaRPr lang="en-US" sz="1200" dirty="0">
                        <a:effectLst/>
                        <a:latin typeface="Comic Sans MS" panose="030F0702030302020204" pitchFamily="66" charset="0"/>
                        <a:ea typeface="Times New Roman" panose="02020603050405020304" pitchFamily="18" charset="0"/>
                        <a:cs typeface="Times New Roman" panose="02020603050405020304" pitchFamily="18" charset="0"/>
                      </a:endParaRPr>
                    </a:p>
                  </a:txBody>
                  <a:tcPr marL="7620" marR="7620" marT="7620" marB="7620" anchor="ctr"/>
                </a:tc>
                <a:tc>
                  <a:txBody>
                    <a:bodyPr/>
                    <a:lstStyle/>
                    <a:p>
                      <a:pPr marL="0" marR="0" algn="ctr">
                        <a:lnSpc>
                          <a:spcPct val="107000"/>
                        </a:lnSpc>
                        <a:spcBef>
                          <a:spcPts val="0"/>
                        </a:spcBef>
                        <a:spcAft>
                          <a:spcPts val="0"/>
                        </a:spcAft>
                      </a:pPr>
                      <a:r>
                        <a:rPr lang="en-US" sz="1200" dirty="0">
                          <a:effectLst/>
                        </a:rPr>
                        <a:t>Under $206,000 </a:t>
                      </a:r>
                      <a:endParaRPr lang="en-US" sz="1200" dirty="0">
                        <a:effectLst/>
                        <a:latin typeface="Comic Sans MS" panose="030F0702030302020204" pitchFamily="66" charset="0"/>
                        <a:ea typeface="Times New Roman" panose="02020603050405020304" pitchFamily="18" charset="0"/>
                        <a:cs typeface="Times New Roman" panose="02020603050405020304" pitchFamily="18" charset="0"/>
                      </a:endParaRPr>
                    </a:p>
                  </a:txBody>
                  <a:tcPr marL="7620" marR="7620" marT="7620" marB="7620" anchor="ctr"/>
                </a:tc>
                <a:extLst>
                  <a:ext uri="{0D108BD9-81ED-4DB2-BD59-A6C34878D82A}">
                    <a16:rowId xmlns:a16="http://schemas.microsoft.com/office/drawing/2014/main" val="4257820246"/>
                  </a:ext>
                </a:extLst>
              </a:tr>
              <a:tr h="664182">
                <a:tc>
                  <a:txBody>
                    <a:bodyPr/>
                    <a:lstStyle/>
                    <a:p>
                      <a:pPr marL="0" marR="0" algn="ctr">
                        <a:lnSpc>
                          <a:spcPct val="107000"/>
                        </a:lnSpc>
                        <a:spcBef>
                          <a:spcPts val="0"/>
                        </a:spcBef>
                        <a:spcAft>
                          <a:spcPts val="0"/>
                        </a:spcAft>
                      </a:pPr>
                      <a:r>
                        <a:rPr lang="en-US" sz="1200" dirty="0">
                          <a:effectLst/>
                        </a:rPr>
                        <a:t> $249.40</a:t>
                      </a:r>
                      <a:endParaRPr lang="en-US" sz="1200" dirty="0">
                        <a:effectLst/>
                        <a:latin typeface="Comic Sans MS" panose="030F0702030302020204" pitchFamily="66" charset="0"/>
                        <a:ea typeface="Times New Roman" panose="02020603050405020304" pitchFamily="18" charset="0"/>
                        <a:cs typeface="Times New Roman" panose="02020603050405020304" pitchFamily="18" charset="0"/>
                      </a:endParaRPr>
                    </a:p>
                  </a:txBody>
                  <a:tcPr marL="7620" marR="7620" marT="7620" marB="7620" anchor="ctr"/>
                </a:tc>
                <a:tc>
                  <a:txBody>
                    <a:bodyPr/>
                    <a:lstStyle/>
                    <a:p>
                      <a:pPr marL="0" marR="0" algn="l">
                        <a:lnSpc>
                          <a:spcPct val="107000"/>
                        </a:lnSpc>
                        <a:spcBef>
                          <a:spcPts val="0"/>
                        </a:spcBef>
                        <a:spcAft>
                          <a:spcPts val="0"/>
                        </a:spcAft>
                      </a:pPr>
                      <a:r>
                        <a:rPr lang="en-US" sz="1200" dirty="0">
                          <a:effectLst/>
                        </a:rPr>
                        <a:t>+ $12.90</a:t>
                      </a:r>
                      <a:endParaRPr lang="en-US" sz="1200" dirty="0">
                        <a:effectLst/>
                        <a:latin typeface="Comic Sans MS" panose="030F0702030302020204" pitchFamily="66" charset="0"/>
                        <a:ea typeface="Times New Roman" panose="02020603050405020304" pitchFamily="18" charset="0"/>
                        <a:cs typeface="Times New Roman" panose="02020603050405020304" pitchFamily="18" charset="0"/>
                      </a:endParaRPr>
                    </a:p>
                  </a:txBody>
                  <a:tcPr marL="7620" marR="7620" marT="7620" marB="7620"/>
                </a:tc>
                <a:tc>
                  <a:txBody>
                    <a:bodyPr/>
                    <a:lstStyle/>
                    <a:p>
                      <a:pPr marL="0" marR="0" algn="ctr">
                        <a:lnSpc>
                          <a:spcPct val="107000"/>
                        </a:lnSpc>
                        <a:spcBef>
                          <a:spcPts val="0"/>
                        </a:spcBef>
                        <a:spcAft>
                          <a:spcPts val="0"/>
                        </a:spcAft>
                      </a:pPr>
                      <a:r>
                        <a:rPr lang="en-US" sz="1200" dirty="0">
                          <a:effectLst/>
                        </a:rPr>
                        <a:t> $103,000-129,000</a:t>
                      </a:r>
                      <a:endParaRPr lang="en-US" sz="1200" dirty="0">
                        <a:effectLst/>
                        <a:latin typeface="Comic Sans MS" panose="030F0702030302020204" pitchFamily="66" charset="0"/>
                        <a:ea typeface="Times New Roman" panose="02020603050405020304" pitchFamily="18" charset="0"/>
                        <a:cs typeface="Times New Roman" panose="02020603050405020304" pitchFamily="18" charset="0"/>
                      </a:endParaRPr>
                    </a:p>
                  </a:txBody>
                  <a:tcPr marL="7620" marR="7620" marT="7620" marB="7620" anchor="ctr"/>
                </a:tc>
                <a:tc>
                  <a:txBody>
                    <a:bodyPr/>
                    <a:lstStyle/>
                    <a:p>
                      <a:pPr marL="0" marR="0" algn="ctr">
                        <a:lnSpc>
                          <a:spcPct val="107000"/>
                        </a:lnSpc>
                        <a:spcBef>
                          <a:spcPts val="0"/>
                        </a:spcBef>
                        <a:spcAft>
                          <a:spcPts val="0"/>
                        </a:spcAft>
                      </a:pPr>
                      <a:r>
                        <a:rPr lang="en-US" sz="1200" dirty="0">
                          <a:effectLst/>
                        </a:rPr>
                        <a:t>$206,000-$258,000 </a:t>
                      </a:r>
                      <a:endParaRPr lang="en-US" sz="1200" dirty="0">
                        <a:effectLst/>
                        <a:latin typeface="Comic Sans MS" panose="030F0702030302020204" pitchFamily="66" charset="0"/>
                        <a:ea typeface="Times New Roman" panose="02020603050405020304" pitchFamily="18" charset="0"/>
                        <a:cs typeface="Times New Roman" panose="02020603050405020304" pitchFamily="18" charset="0"/>
                      </a:endParaRPr>
                    </a:p>
                  </a:txBody>
                  <a:tcPr marL="7620" marR="7620" marT="7620" marB="7620" anchor="ctr"/>
                </a:tc>
                <a:extLst>
                  <a:ext uri="{0D108BD9-81ED-4DB2-BD59-A6C34878D82A}">
                    <a16:rowId xmlns:a16="http://schemas.microsoft.com/office/drawing/2014/main" val="294716961"/>
                  </a:ext>
                </a:extLst>
              </a:tr>
              <a:tr h="664182">
                <a:tc>
                  <a:txBody>
                    <a:bodyPr/>
                    <a:lstStyle/>
                    <a:p>
                      <a:pPr marL="0" marR="0" algn="ctr">
                        <a:lnSpc>
                          <a:spcPct val="107000"/>
                        </a:lnSpc>
                        <a:spcBef>
                          <a:spcPts val="0"/>
                        </a:spcBef>
                        <a:spcAft>
                          <a:spcPts val="0"/>
                        </a:spcAft>
                      </a:pPr>
                      <a:r>
                        <a:rPr lang="en-US" sz="1200" dirty="0">
                          <a:effectLst/>
                        </a:rPr>
                        <a:t> $349.40</a:t>
                      </a:r>
                      <a:endParaRPr lang="en-US" sz="1200" dirty="0">
                        <a:effectLst/>
                        <a:latin typeface="Comic Sans MS" panose="030F0702030302020204" pitchFamily="66" charset="0"/>
                        <a:ea typeface="Times New Roman" panose="02020603050405020304" pitchFamily="18" charset="0"/>
                        <a:cs typeface="Times New Roman" panose="02020603050405020304" pitchFamily="18" charset="0"/>
                      </a:endParaRPr>
                    </a:p>
                  </a:txBody>
                  <a:tcPr marL="7620" marR="7620" marT="7620" marB="7620" anchor="ctr"/>
                </a:tc>
                <a:tc>
                  <a:txBody>
                    <a:bodyPr/>
                    <a:lstStyle/>
                    <a:p>
                      <a:pPr marL="0" marR="0" algn="l">
                        <a:lnSpc>
                          <a:spcPct val="107000"/>
                        </a:lnSpc>
                        <a:spcBef>
                          <a:spcPts val="0"/>
                        </a:spcBef>
                        <a:spcAft>
                          <a:spcPts val="0"/>
                        </a:spcAft>
                      </a:pPr>
                      <a:r>
                        <a:rPr lang="en-US" sz="1200" dirty="0">
                          <a:effectLst/>
                        </a:rPr>
                        <a:t>+ $33.30</a:t>
                      </a:r>
                      <a:endParaRPr lang="en-US" sz="1200" dirty="0">
                        <a:effectLst/>
                        <a:latin typeface="Comic Sans MS" panose="030F0702030302020204" pitchFamily="66" charset="0"/>
                        <a:ea typeface="Times New Roman" panose="02020603050405020304" pitchFamily="18" charset="0"/>
                        <a:cs typeface="Times New Roman" panose="02020603050405020304" pitchFamily="18" charset="0"/>
                      </a:endParaRPr>
                    </a:p>
                  </a:txBody>
                  <a:tcPr marL="7620" marR="7620" marT="7620" marB="7620"/>
                </a:tc>
                <a:tc>
                  <a:txBody>
                    <a:bodyPr/>
                    <a:lstStyle/>
                    <a:p>
                      <a:pPr marL="0" marR="0" algn="ctr">
                        <a:lnSpc>
                          <a:spcPct val="107000"/>
                        </a:lnSpc>
                        <a:spcBef>
                          <a:spcPts val="0"/>
                        </a:spcBef>
                        <a:spcAft>
                          <a:spcPts val="0"/>
                        </a:spcAft>
                      </a:pPr>
                      <a:r>
                        <a:rPr lang="en-US" sz="1200" dirty="0">
                          <a:effectLst/>
                        </a:rPr>
                        <a:t> $129,000-$161,000</a:t>
                      </a:r>
                      <a:endParaRPr lang="en-US" sz="1200" dirty="0">
                        <a:effectLst/>
                        <a:latin typeface="Comic Sans MS" panose="030F0702030302020204" pitchFamily="66" charset="0"/>
                        <a:ea typeface="Times New Roman" panose="02020603050405020304" pitchFamily="18" charset="0"/>
                        <a:cs typeface="Times New Roman" panose="02020603050405020304" pitchFamily="18" charset="0"/>
                      </a:endParaRPr>
                    </a:p>
                  </a:txBody>
                  <a:tcPr marL="7620" marR="7620" marT="7620" marB="7620" anchor="ctr"/>
                </a:tc>
                <a:tc>
                  <a:txBody>
                    <a:bodyPr/>
                    <a:lstStyle/>
                    <a:p>
                      <a:pPr marL="0" marR="0" algn="ctr">
                        <a:lnSpc>
                          <a:spcPct val="107000"/>
                        </a:lnSpc>
                        <a:spcBef>
                          <a:spcPts val="0"/>
                        </a:spcBef>
                        <a:spcAft>
                          <a:spcPts val="0"/>
                        </a:spcAft>
                      </a:pPr>
                      <a:r>
                        <a:rPr lang="en-US" sz="1200" dirty="0">
                          <a:effectLst/>
                        </a:rPr>
                        <a:t>$258,000-$322,000 </a:t>
                      </a:r>
                      <a:endParaRPr lang="en-US" sz="1200" dirty="0">
                        <a:effectLst/>
                        <a:latin typeface="Comic Sans MS" panose="030F0702030302020204" pitchFamily="66" charset="0"/>
                        <a:ea typeface="Times New Roman" panose="02020603050405020304" pitchFamily="18" charset="0"/>
                        <a:cs typeface="Times New Roman" panose="02020603050405020304" pitchFamily="18" charset="0"/>
                      </a:endParaRPr>
                    </a:p>
                  </a:txBody>
                  <a:tcPr marL="7620" marR="7620" marT="7620" marB="7620" anchor="ctr"/>
                </a:tc>
                <a:extLst>
                  <a:ext uri="{0D108BD9-81ED-4DB2-BD59-A6C34878D82A}">
                    <a16:rowId xmlns:a16="http://schemas.microsoft.com/office/drawing/2014/main" val="4256738206"/>
                  </a:ext>
                </a:extLst>
              </a:tr>
              <a:tr h="664182">
                <a:tc>
                  <a:txBody>
                    <a:bodyPr/>
                    <a:lstStyle/>
                    <a:p>
                      <a:pPr marL="0" marR="0" algn="ctr">
                        <a:lnSpc>
                          <a:spcPct val="107000"/>
                        </a:lnSpc>
                        <a:spcBef>
                          <a:spcPts val="0"/>
                        </a:spcBef>
                        <a:spcAft>
                          <a:spcPts val="0"/>
                        </a:spcAft>
                      </a:pPr>
                      <a:r>
                        <a:rPr lang="en-US" sz="1200" dirty="0">
                          <a:effectLst/>
                        </a:rPr>
                        <a:t>$454.20</a:t>
                      </a:r>
                      <a:endParaRPr lang="en-US" sz="1200" dirty="0">
                        <a:effectLst/>
                        <a:latin typeface="Comic Sans MS" panose="030F0702030302020204" pitchFamily="66" charset="0"/>
                        <a:ea typeface="Times New Roman" panose="02020603050405020304" pitchFamily="18" charset="0"/>
                        <a:cs typeface="Times New Roman" panose="02020603050405020304" pitchFamily="18" charset="0"/>
                      </a:endParaRPr>
                    </a:p>
                  </a:txBody>
                  <a:tcPr marL="7620" marR="7620" marT="7620" marB="7620" anchor="ctr"/>
                </a:tc>
                <a:tc>
                  <a:txBody>
                    <a:bodyPr/>
                    <a:lstStyle/>
                    <a:p>
                      <a:pPr marL="0" marR="0" algn="l">
                        <a:lnSpc>
                          <a:spcPct val="107000"/>
                        </a:lnSpc>
                        <a:spcBef>
                          <a:spcPts val="0"/>
                        </a:spcBef>
                        <a:spcAft>
                          <a:spcPts val="0"/>
                        </a:spcAft>
                      </a:pPr>
                      <a:r>
                        <a:rPr lang="en-US" sz="1200" dirty="0">
                          <a:effectLst/>
                        </a:rPr>
                        <a:t>+ $53.80</a:t>
                      </a:r>
                      <a:endParaRPr lang="en-US" sz="1200" dirty="0">
                        <a:effectLst/>
                        <a:latin typeface="Comic Sans MS" panose="030F0702030302020204" pitchFamily="66" charset="0"/>
                        <a:ea typeface="Times New Roman" panose="02020603050405020304" pitchFamily="18" charset="0"/>
                        <a:cs typeface="Times New Roman" panose="02020603050405020304" pitchFamily="18" charset="0"/>
                      </a:endParaRPr>
                    </a:p>
                  </a:txBody>
                  <a:tcPr marL="7620" marR="7620" marT="7620" marB="7620"/>
                </a:tc>
                <a:tc>
                  <a:txBody>
                    <a:bodyPr/>
                    <a:lstStyle/>
                    <a:p>
                      <a:pPr marL="0" marR="0" algn="ctr">
                        <a:lnSpc>
                          <a:spcPct val="107000"/>
                        </a:lnSpc>
                        <a:spcBef>
                          <a:spcPts val="0"/>
                        </a:spcBef>
                        <a:spcAft>
                          <a:spcPts val="0"/>
                        </a:spcAft>
                      </a:pPr>
                      <a:r>
                        <a:rPr lang="en-US" sz="1200" dirty="0">
                          <a:effectLst/>
                        </a:rPr>
                        <a:t> $161,000-$193,000</a:t>
                      </a:r>
                      <a:endParaRPr lang="en-US" sz="1200" dirty="0">
                        <a:effectLst/>
                        <a:latin typeface="Comic Sans MS" panose="030F0702030302020204" pitchFamily="66" charset="0"/>
                        <a:ea typeface="Times New Roman" panose="02020603050405020304" pitchFamily="18" charset="0"/>
                        <a:cs typeface="Times New Roman" panose="02020603050405020304" pitchFamily="18" charset="0"/>
                      </a:endParaRPr>
                    </a:p>
                  </a:txBody>
                  <a:tcPr marL="7620" marR="7620" marT="7620" marB="7620" anchor="ctr"/>
                </a:tc>
                <a:tc>
                  <a:txBody>
                    <a:bodyPr/>
                    <a:lstStyle/>
                    <a:p>
                      <a:pPr marL="0" marR="0" algn="ctr">
                        <a:lnSpc>
                          <a:spcPct val="107000"/>
                        </a:lnSpc>
                        <a:spcBef>
                          <a:spcPts val="0"/>
                        </a:spcBef>
                        <a:spcAft>
                          <a:spcPts val="0"/>
                        </a:spcAft>
                      </a:pPr>
                      <a:r>
                        <a:rPr lang="en-US" sz="1200" dirty="0">
                          <a:effectLst/>
                        </a:rPr>
                        <a:t>$322,000-$386,000 </a:t>
                      </a:r>
                      <a:endParaRPr lang="en-US" sz="1200" dirty="0">
                        <a:effectLst/>
                        <a:latin typeface="Comic Sans MS" panose="030F0702030302020204" pitchFamily="66" charset="0"/>
                        <a:ea typeface="Times New Roman" panose="02020603050405020304" pitchFamily="18" charset="0"/>
                        <a:cs typeface="Times New Roman" panose="02020603050405020304" pitchFamily="18" charset="0"/>
                      </a:endParaRPr>
                    </a:p>
                  </a:txBody>
                  <a:tcPr marL="7620" marR="7620" marT="7620" marB="7620" anchor="ctr"/>
                </a:tc>
                <a:extLst>
                  <a:ext uri="{0D108BD9-81ED-4DB2-BD59-A6C34878D82A}">
                    <a16:rowId xmlns:a16="http://schemas.microsoft.com/office/drawing/2014/main" val="2096039226"/>
                  </a:ext>
                </a:extLst>
              </a:tr>
              <a:tr h="664182">
                <a:tc>
                  <a:txBody>
                    <a:bodyPr/>
                    <a:lstStyle/>
                    <a:p>
                      <a:pPr marL="0" marR="0" algn="ctr">
                        <a:lnSpc>
                          <a:spcPct val="107000"/>
                        </a:lnSpc>
                        <a:spcBef>
                          <a:spcPts val="0"/>
                        </a:spcBef>
                        <a:spcAft>
                          <a:spcPts val="0"/>
                        </a:spcAft>
                      </a:pPr>
                      <a:r>
                        <a:rPr lang="en-US" sz="1200" dirty="0">
                          <a:effectLst/>
                        </a:rPr>
                        <a:t> $559.00</a:t>
                      </a:r>
                      <a:endParaRPr lang="en-US" sz="1200" dirty="0">
                        <a:effectLst/>
                        <a:latin typeface="Comic Sans MS" panose="030F0702030302020204" pitchFamily="66" charset="0"/>
                        <a:ea typeface="Times New Roman" panose="02020603050405020304" pitchFamily="18" charset="0"/>
                        <a:cs typeface="Times New Roman" panose="02020603050405020304" pitchFamily="18" charset="0"/>
                      </a:endParaRPr>
                    </a:p>
                  </a:txBody>
                  <a:tcPr marL="7620" marR="7620" marT="7620" marB="7620" anchor="ctr"/>
                </a:tc>
                <a:tc>
                  <a:txBody>
                    <a:bodyPr/>
                    <a:lstStyle/>
                    <a:p>
                      <a:pPr marL="0" marR="0" algn="l">
                        <a:lnSpc>
                          <a:spcPct val="107000"/>
                        </a:lnSpc>
                        <a:spcBef>
                          <a:spcPts val="0"/>
                        </a:spcBef>
                        <a:spcAft>
                          <a:spcPts val="0"/>
                        </a:spcAft>
                      </a:pPr>
                      <a:r>
                        <a:rPr lang="en-US" sz="1200" dirty="0">
                          <a:effectLst/>
                        </a:rPr>
                        <a:t>+ $81.00</a:t>
                      </a:r>
                      <a:endParaRPr lang="en-US" sz="1200" dirty="0">
                        <a:effectLst/>
                        <a:latin typeface="Comic Sans MS" panose="030F0702030302020204" pitchFamily="66" charset="0"/>
                        <a:ea typeface="Times New Roman" panose="02020603050405020304" pitchFamily="18" charset="0"/>
                        <a:cs typeface="Times New Roman" panose="02020603050405020304" pitchFamily="18" charset="0"/>
                      </a:endParaRPr>
                    </a:p>
                  </a:txBody>
                  <a:tcPr marL="7620" marR="7620" marT="7620" marB="7620"/>
                </a:tc>
                <a:tc>
                  <a:txBody>
                    <a:bodyPr/>
                    <a:lstStyle/>
                    <a:p>
                      <a:pPr marL="0" marR="0" algn="ctr">
                        <a:lnSpc>
                          <a:spcPct val="107000"/>
                        </a:lnSpc>
                        <a:spcBef>
                          <a:spcPts val="0"/>
                        </a:spcBef>
                        <a:spcAft>
                          <a:spcPts val="0"/>
                        </a:spcAft>
                      </a:pPr>
                      <a:r>
                        <a:rPr lang="en-US" sz="1200" dirty="0">
                          <a:effectLst/>
                        </a:rPr>
                        <a:t>  $193,000-$500,000</a:t>
                      </a:r>
                      <a:endParaRPr lang="en-US" sz="1200" dirty="0">
                        <a:effectLst/>
                        <a:latin typeface="Comic Sans MS" panose="030F0702030302020204" pitchFamily="66" charset="0"/>
                        <a:ea typeface="Times New Roman" panose="02020603050405020304" pitchFamily="18" charset="0"/>
                        <a:cs typeface="Times New Roman" panose="02020603050405020304" pitchFamily="18" charset="0"/>
                      </a:endParaRPr>
                    </a:p>
                  </a:txBody>
                  <a:tcPr marL="7620" marR="7620" marT="7620" marB="7620" anchor="ctr"/>
                </a:tc>
                <a:tc>
                  <a:txBody>
                    <a:bodyPr/>
                    <a:lstStyle/>
                    <a:p>
                      <a:pPr marL="0" marR="0" algn="ctr">
                        <a:lnSpc>
                          <a:spcPct val="107000"/>
                        </a:lnSpc>
                        <a:spcBef>
                          <a:spcPts val="0"/>
                        </a:spcBef>
                        <a:spcAft>
                          <a:spcPts val="0"/>
                        </a:spcAft>
                      </a:pPr>
                      <a:r>
                        <a:rPr lang="en-US" sz="1200" dirty="0">
                          <a:effectLst/>
                        </a:rPr>
                        <a:t>$386,000-$750,000</a:t>
                      </a:r>
                      <a:endParaRPr lang="en-US" sz="1200" dirty="0">
                        <a:effectLst/>
                        <a:latin typeface="Comic Sans MS" panose="030F0702030302020204" pitchFamily="66" charset="0"/>
                        <a:ea typeface="Times New Roman" panose="02020603050405020304" pitchFamily="18" charset="0"/>
                        <a:cs typeface="Times New Roman" panose="02020603050405020304" pitchFamily="18" charset="0"/>
                      </a:endParaRPr>
                    </a:p>
                  </a:txBody>
                  <a:tcPr marL="7620" marR="7620" marT="7620" marB="7620" anchor="ctr"/>
                </a:tc>
                <a:extLst>
                  <a:ext uri="{0D108BD9-81ED-4DB2-BD59-A6C34878D82A}">
                    <a16:rowId xmlns:a16="http://schemas.microsoft.com/office/drawing/2014/main" val="4144497913"/>
                  </a:ext>
                </a:extLst>
              </a:tr>
            </a:tbl>
          </a:graphicData>
        </a:graphic>
      </p:graphicFrame>
      <p:sp>
        <p:nvSpPr>
          <p:cNvPr id="5" name="Slide Number Placeholder 4"/>
          <p:cNvSpPr>
            <a:spLocks noGrp="1"/>
          </p:cNvSpPr>
          <p:nvPr>
            <p:ph type="sldNum" sz="quarter" idx="12"/>
          </p:nvPr>
        </p:nvSpPr>
        <p:spPr/>
        <p:txBody>
          <a:bodyPr/>
          <a:lstStyle/>
          <a:p>
            <a:fld id="{0F654394-CF82-464D-ABA2-2BB668DA1228}" type="slidenum">
              <a:rPr lang="en-US" smtClean="0"/>
              <a:t>16</a:t>
            </a:fld>
            <a:endParaRPr lang="en-US"/>
          </a:p>
        </p:txBody>
      </p:sp>
    </p:spTree>
    <p:extLst>
      <p:ext uri="{BB962C8B-B14F-4D97-AF65-F5344CB8AC3E}">
        <p14:creationId xmlns:p14="http://schemas.microsoft.com/office/powerpoint/2010/main" val="377894814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690943"/>
          </a:xfrm>
        </p:spPr>
        <p:txBody>
          <a:bodyPr>
            <a:normAutofit fontScale="90000"/>
          </a:bodyPr>
          <a:lstStyle/>
          <a:p>
            <a:pPr algn="ctr"/>
            <a:r>
              <a:rPr lang="en-US" b="1" dirty="0">
                <a:latin typeface="+mn-lt"/>
              </a:rPr>
              <a:t>Medigap Supplemental Plans</a:t>
            </a:r>
          </a:p>
        </p:txBody>
      </p:sp>
      <p:sp>
        <p:nvSpPr>
          <p:cNvPr id="3" name="Content Placeholder 2"/>
          <p:cNvSpPr>
            <a:spLocks noGrp="1"/>
          </p:cNvSpPr>
          <p:nvPr>
            <p:ph idx="1"/>
          </p:nvPr>
        </p:nvSpPr>
        <p:spPr>
          <a:xfrm>
            <a:off x="373487" y="1056068"/>
            <a:ext cx="11818513" cy="5628067"/>
          </a:xfrm>
        </p:spPr>
        <p:txBody>
          <a:bodyPr>
            <a:normAutofit fontScale="85000" lnSpcReduction="10000"/>
          </a:bodyPr>
          <a:lstStyle/>
          <a:p>
            <a:endParaRPr lang="en-US" dirty="0"/>
          </a:p>
          <a:p>
            <a:r>
              <a:rPr lang="en-US" dirty="0"/>
              <a:t>If you choose Original Fee-for-Service Medicare, these optional, private insurance polices cover deductibles, co-pays, and some other things that Medicare does not pay for—they largely fill in the non-Part D financial </a:t>
            </a:r>
            <a:r>
              <a:rPr lang="en-US" b="1" dirty="0"/>
              <a:t>gaps </a:t>
            </a:r>
            <a:r>
              <a:rPr lang="en-US" dirty="0"/>
              <a:t>in Medicare.</a:t>
            </a:r>
          </a:p>
          <a:p>
            <a:r>
              <a:rPr lang="en-US" dirty="0"/>
              <a:t>Heavily regulated by Feds and State Insurance Departments to prevent consumer abuses</a:t>
            </a:r>
          </a:p>
          <a:p>
            <a:r>
              <a:rPr lang="en-US" dirty="0"/>
              <a:t>If you </a:t>
            </a:r>
            <a:r>
              <a:rPr lang="en-US" b="1" dirty="0"/>
              <a:t>don’t</a:t>
            </a:r>
            <a:r>
              <a:rPr lang="en-US" dirty="0"/>
              <a:t> have a good retiree health plan (like Feds), shop for one of 10 Medigap models.</a:t>
            </a:r>
          </a:p>
          <a:p>
            <a:r>
              <a:rPr lang="en-US" dirty="0"/>
              <a:t>Each model, for e.g. Plan G, covers the exact same things. In general, go with the lowest cost plan in the model you want.</a:t>
            </a:r>
          </a:p>
          <a:p>
            <a:r>
              <a:rPr lang="en-US" b="1" dirty="0"/>
              <a:t>KEY: To avoid medical underwriting, and to have a guaranteed right to get a policy, buy within 6 months after turning 65 AND enrolling in Part B (e.g., you finally enroll in Part B at age 70 - you have a 6-month window where they have to sell you a policy, no questions asked about your health history).</a:t>
            </a:r>
            <a:endParaRPr lang="en-US" dirty="0"/>
          </a:p>
          <a:p>
            <a:r>
              <a:rPr lang="en-US" dirty="0"/>
              <a:t>With a few exceptions, you probably will </a:t>
            </a:r>
            <a:r>
              <a:rPr lang="en-US" b="1" dirty="0"/>
              <a:t>not</a:t>
            </a:r>
            <a:r>
              <a:rPr lang="en-US" dirty="0"/>
              <a:t> be able to easily switch Medigap plans after you first choose one. Once you do not have a Medigap plan, it may be impossible or difficult to re-purchase an affordable one. This can make switching back and forth between them difficult.</a:t>
            </a:r>
          </a:p>
          <a:p>
            <a:endParaRPr lang="en-US" dirty="0"/>
          </a:p>
        </p:txBody>
      </p:sp>
      <p:sp>
        <p:nvSpPr>
          <p:cNvPr id="5" name="Slide Number Placeholder 4"/>
          <p:cNvSpPr>
            <a:spLocks noGrp="1"/>
          </p:cNvSpPr>
          <p:nvPr>
            <p:ph type="sldNum" sz="quarter" idx="12"/>
          </p:nvPr>
        </p:nvSpPr>
        <p:spPr/>
        <p:txBody>
          <a:bodyPr/>
          <a:lstStyle/>
          <a:p>
            <a:fld id="{0F654394-CF82-464D-ABA2-2BB668DA1228}" type="slidenum">
              <a:rPr lang="en-US" smtClean="0"/>
              <a:t>17</a:t>
            </a:fld>
            <a:endParaRPr lang="en-US"/>
          </a:p>
        </p:txBody>
      </p:sp>
    </p:spTree>
    <p:extLst>
      <p:ext uri="{BB962C8B-B14F-4D97-AF65-F5344CB8AC3E}">
        <p14:creationId xmlns:p14="http://schemas.microsoft.com/office/powerpoint/2010/main" val="75772397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639427"/>
          </a:xfrm>
        </p:spPr>
        <p:txBody>
          <a:bodyPr>
            <a:normAutofit fontScale="90000"/>
          </a:bodyPr>
          <a:lstStyle/>
          <a:p>
            <a:pPr algn="ctr"/>
            <a:r>
              <a:rPr lang="en-US" b="1" dirty="0">
                <a:latin typeface="+mn-lt"/>
              </a:rPr>
              <a:t>Medicare Savings Programs</a:t>
            </a:r>
            <a:endParaRPr lang="en-US" dirty="0">
              <a:latin typeface="+mn-lt"/>
            </a:endParaRPr>
          </a:p>
        </p:txBody>
      </p:sp>
      <p:sp>
        <p:nvSpPr>
          <p:cNvPr id="3" name="Content Placeholder 2"/>
          <p:cNvSpPr>
            <a:spLocks noGrp="1"/>
          </p:cNvSpPr>
          <p:nvPr>
            <p:ph idx="1"/>
          </p:nvPr>
        </p:nvSpPr>
        <p:spPr>
          <a:xfrm>
            <a:off x="115910" y="1004552"/>
            <a:ext cx="11237890" cy="5853448"/>
          </a:xfrm>
        </p:spPr>
        <p:txBody>
          <a:bodyPr>
            <a:normAutofit fontScale="77500" lnSpcReduction="20000"/>
          </a:bodyPr>
          <a:lstStyle/>
          <a:p>
            <a:pPr marL="0" indent="0">
              <a:buNone/>
            </a:pPr>
            <a:r>
              <a:rPr lang="en-US" b="1" dirty="0"/>
              <a:t>Can I get help paying for my Medicare Part B premiums?</a:t>
            </a:r>
          </a:p>
          <a:p>
            <a:pPr marL="0" indent="0">
              <a:buNone/>
            </a:pPr>
            <a:r>
              <a:rPr lang="en-US" dirty="0"/>
              <a:t>If you have limited income and assets, you may qualify for help paying for your Medicare Part B premium and other Medicare costs. Medicare and your state Medicaid program work together to provide you with this help. This help is called the Medicare Savings Programs.</a:t>
            </a:r>
          </a:p>
          <a:p>
            <a:pPr marL="0" indent="0">
              <a:buNone/>
            </a:pPr>
            <a:r>
              <a:rPr lang="en-US" b="1" dirty="0"/>
              <a:t>Medicare Savings Programs</a:t>
            </a:r>
          </a:p>
          <a:p>
            <a:pPr marL="0" indent="0">
              <a:buNone/>
            </a:pPr>
            <a:r>
              <a:rPr lang="en-US" dirty="0"/>
              <a:t>There are four different Medicare Savings Programs. Each program has a different income and resource eligibility limit. Even if you do not qualify for Medicaid, you may qualify for one of these programs to help you cover your Medicare costs.</a:t>
            </a:r>
          </a:p>
          <a:p>
            <a:pPr marL="0" indent="0">
              <a:buNone/>
            </a:pPr>
            <a:r>
              <a:rPr lang="en-US" dirty="0"/>
              <a:t>The programs are listed below, along with what each program pays for, and the income and resource level limits you must meet to qualify. </a:t>
            </a:r>
          </a:p>
          <a:p>
            <a:pPr marL="0" indent="0">
              <a:buNone/>
            </a:pPr>
            <a:r>
              <a:rPr lang="en-US" u="sng" dirty="0"/>
              <a:t>Qualified Medicare Beneficiary (QMB)</a:t>
            </a:r>
          </a:p>
          <a:p>
            <a:r>
              <a:rPr lang="en-US" dirty="0"/>
              <a:t>What it covers:	Medicare premiums (Part A, if applicable, and Part B), deductibles, 				copayments, and/or coinsurance</a:t>
            </a:r>
          </a:p>
          <a:p>
            <a:pPr marL="0" indent="0">
              <a:buNone/>
            </a:pPr>
            <a:r>
              <a:rPr lang="en-US" u="sng" dirty="0"/>
              <a:t>Specified Low-Income Beneficiary (SLMB)</a:t>
            </a:r>
          </a:p>
          <a:p>
            <a:r>
              <a:rPr lang="en-US" dirty="0"/>
              <a:t>What it covers:	Medicare Part B premium</a:t>
            </a:r>
          </a:p>
          <a:p>
            <a:pPr marL="0" indent="0">
              <a:buNone/>
            </a:pPr>
            <a:r>
              <a:rPr lang="en-US" u="sng" dirty="0"/>
              <a:t>Qualified Individual (QI)</a:t>
            </a:r>
          </a:p>
          <a:p>
            <a:r>
              <a:rPr lang="en-US" dirty="0"/>
              <a:t>What it covers:	Medicare Part B premium</a:t>
            </a:r>
          </a:p>
          <a:p>
            <a:r>
              <a:rPr lang="en-US" dirty="0"/>
              <a:t>No Enrollment Period: Enroll Anytime</a:t>
            </a:r>
          </a:p>
          <a:p>
            <a:endParaRPr lang="en-US" dirty="0"/>
          </a:p>
          <a:p>
            <a:endParaRPr lang="en-US" dirty="0"/>
          </a:p>
        </p:txBody>
      </p:sp>
      <p:sp>
        <p:nvSpPr>
          <p:cNvPr id="5" name="Slide Number Placeholder 4"/>
          <p:cNvSpPr>
            <a:spLocks noGrp="1"/>
          </p:cNvSpPr>
          <p:nvPr>
            <p:ph type="sldNum" sz="quarter" idx="12"/>
          </p:nvPr>
        </p:nvSpPr>
        <p:spPr/>
        <p:txBody>
          <a:bodyPr/>
          <a:lstStyle/>
          <a:p>
            <a:fld id="{0F654394-CF82-464D-ABA2-2BB668DA1228}" type="slidenum">
              <a:rPr lang="en-US" smtClean="0"/>
              <a:t>18</a:t>
            </a:fld>
            <a:endParaRPr lang="en-US"/>
          </a:p>
        </p:txBody>
      </p:sp>
    </p:spTree>
    <p:extLst>
      <p:ext uri="{BB962C8B-B14F-4D97-AF65-F5344CB8AC3E}">
        <p14:creationId xmlns:p14="http://schemas.microsoft.com/office/powerpoint/2010/main" val="29952325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422275"/>
            <a:ext cx="10515600" cy="968643"/>
          </a:xfrm>
        </p:spPr>
        <p:txBody>
          <a:bodyPr>
            <a:normAutofit fontScale="90000"/>
          </a:bodyPr>
          <a:lstStyle/>
          <a:p>
            <a:pPr algn="ctr"/>
            <a:r>
              <a:rPr lang="en-US" b="1" dirty="0">
                <a:latin typeface="+mn-lt"/>
              </a:rPr>
              <a:t>Medicare Savings Programs Income </a:t>
            </a:r>
            <a:br>
              <a:rPr lang="en-US" b="1" dirty="0">
                <a:latin typeface="+mn-lt"/>
              </a:rPr>
            </a:br>
            <a:r>
              <a:rPr lang="en-US" b="1" dirty="0">
                <a:latin typeface="+mn-lt"/>
              </a:rPr>
              <a:t>and Asset Limits 2023         </a:t>
            </a:r>
            <a:br>
              <a:rPr lang="en-US" b="1" dirty="0"/>
            </a:br>
            <a:endParaRPr lang="en-US" dirty="0"/>
          </a:p>
        </p:txBody>
      </p:sp>
      <p:sp>
        <p:nvSpPr>
          <p:cNvPr id="11" name="Slide Number Placeholder 10"/>
          <p:cNvSpPr>
            <a:spLocks noGrp="1"/>
          </p:cNvSpPr>
          <p:nvPr>
            <p:ph type="sldNum" sz="quarter" idx="12"/>
          </p:nvPr>
        </p:nvSpPr>
        <p:spPr/>
        <p:txBody>
          <a:bodyPr/>
          <a:lstStyle/>
          <a:p>
            <a:fld id="{0F654394-CF82-464D-ABA2-2BB668DA1228}" type="slidenum">
              <a:rPr lang="en-US" smtClean="0"/>
              <a:t>19</a:t>
            </a:fld>
            <a:endParaRPr lang="en-US"/>
          </a:p>
        </p:txBody>
      </p:sp>
      <p:grpSp>
        <p:nvGrpSpPr>
          <p:cNvPr id="5" name="Group 4"/>
          <p:cNvGrpSpPr>
            <a:grpSpLocks noChangeAspect="1"/>
          </p:cNvGrpSpPr>
          <p:nvPr/>
        </p:nvGrpSpPr>
        <p:grpSpPr bwMode="auto">
          <a:xfrm>
            <a:off x="838200" y="1155700"/>
            <a:ext cx="10042526" cy="5702300"/>
            <a:chOff x="449" y="762"/>
            <a:chExt cx="6326" cy="3592"/>
          </a:xfrm>
        </p:grpSpPr>
        <p:sp>
          <p:nvSpPr>
            <p:cNvPr id="6" name="AutoShape 3"/>
            <p:cNvSpPr>
              <a:spLocks noChangeAspect="1" noChangeArrowheads="1" noTextEdit="1"/>
            </p:cNvSpPr>
            <p:nvPr/>
          </p:nvSpPr>
          <p:spPr bwMode="auto">
            <a:xfrm>
              <a:off x="520" y="814"/>
              <a:ext cx="6178" cy="35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 name="Rectangle 5"/>
            <p:cNvSpPr>
              <a:spLocks noChangeArrowheads="1"/>
            </p:cNvSpPr>
            <p:nvPr/>
          </p:nvSpPr>
          <p:spPr bwMode="auto">
            <a:xfrm>
              <a:off x="589" y="762"/>
              <a:ext cx="6186" cy="301"/>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8" name="Rectangle 6"/>
            <p:cNvSpPr>
              <a:spLocks noChangeArrowheads="1"/>
            </p:cNvSpPr>
            <p:nvPr/>
          </p:nvSpPr>
          <p:spPr bwMode="auto">
            <a:xfrm>
              <a:off x="4266" y="790"/>
              <a:ext cx="926" cy="2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100" b="1" i="0" u="none" strike="noStrike" cap="none" normalizeH="0" baseline="0" dirty="0">
                  <a:ln>
                    <a:noFill/>
                  </a:ln>
                  <a:solidFill>
                    <a:srgbClr val="4F81BD"/>
                  </a:solidFill>
                  <a:effectLst/>
                  <a:latin typeface="Cambria" panose="02040503050406030204" pitchFamily="18" charset="0"/>
                </a:rPr>
                <a:t>Individual        </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9" name="Rectangle 7"/>
            <p:cNvSpPr>
              <a:spLocks noChangeArrowheads="1"/>
            </p:cNvSpPr>
            <p:nvPr/>
          </p:nvSpPr>
          <p:spPr bwMode="auto">
            <a:xfrm>
              <a:off x="5423" y="782"/>
              <a:ext cx="835" cy="2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100" b="1" i="0" u="none" strike="noStrike" cap="none" normalizeH="0" baseline="0" dirty="0">
                  <a:ln>
                    <a:noFill/>
                  </a:ln>
                  <a:solidFill>
                    <a:srgbClr val="4F81BD"/>
                  </a:solidFill>
                  <a:effectLst/>
                  <a:latin typeface="Cambria" panose="02040503050406030204" pitchFamily="18" charset="0"/>
                </a:rPr>
                <a:t>Couple</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0" name="Rectangle 8"/>
            <p:cNvSpPr>
              <a:spLocks noChangeArrowheads="1"/>
            </p:cNvSpPr>
            <p:nvPr/>
          </p:nvSpPr>
          <p:spPr bwMode="auto">
            <a:xfrm>
              <a:off x="2320" y="895"/>
              <a:ext cx="154" cy="2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100" b="1" i="0" u="none" strike="noStrike" cap="none" normalizeH="0" baseline="0">
                  <a:ln>
                    <a:noFill/>
                  </a:ln>
                  <a:solidFill>
                    <a:srgbClr val="4F81BD"/>
                  </a:solidFill>
                  <a:effectLst/>
                  <a:latin typeface="Cambria" panose="02040503050406030204" pitchFamily="18" charset="0"/>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2" name="Rectangle 10"/>
            <p:cNvSpPr>
              <a:spLocks noChangeArrowheads="1"/>
            </p:cNvSpPr>
            <p:nvPr/>
          </p:nvSpPr>
          <p:spPr bwMode="auto">
            <a:xfrm>
              <a:off x="528" y="1237"/>
              <a:ext cx="251" cy="1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1" i="0" u="none" strike="noStrike" cap="none" normalizeH="0" baseline="0">
                  <a:ln>
                    <a:noFill/>
                  </a:ln>
                  <a:solidFill>
                    <a:srgbClr val="4F81BD"/>
                  </a:solidFill>
                  <a:effectLst/>
                  <a:latin typeface="Cambria" panose="02040503050406030204" pitchFamily="18" charset="0"/>
                </a:rPr>
                <a:t>1.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3" name="Rectangle 11"/>
            <p:cNvSpPr>
              <a:spLocks noChangeArrowheads="1"/>
            </p:cNvSpPr>
            <p:nvPr/>
          </p:nvSpPr>
          <p:spPr bwMode="auto">
            <a:xfrm>
              <a:off x="679" y="1237"/>
              <a:ext cx="1597" cy="1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1" i="0" u="none" strike="noStrike" cap="none" normalizeH="0" baseline="0" dirty="0">
                  <a:ln>
                    <a:noFill/>
                  </a:ln>
                  <a:solidFill>
                    <a:srgbClr val="4F81BD"/>
                  </a:solidFill>
                  <a:effectLst/>
                  <a:latin typeface="Cambria" panose="02040503050406030204" pitchFamily="18" charset="0"/>
                </a:rPr>
                <a:t>QMB Monthly Income</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4" name="Rectangle 12"/>
            <p:cNvSpPr>
              <a:spLocks noChangeArrowheads="1"/>
            </p:cNvSpPr>
            <p:nvPr/>
          </p:nvSpPr>
          <p:spPr bwMode="auto">
            <a:xfrm>
              <a:off x="2116" y="1237"/>
              <a:ext cx="125" cy="1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1" i="0" u="none" strike="noStrike" cap="none" normalizeH="0" baseline="0">
                  <a:ln>
                    <a:noFill/>
                  </a:ln>
                  <a:solidFill>
                    <a:srgbClr val="4F81BD"/>
                  </a:solidFill>
                  <a:effectLst/>
                  <a:latin typeface="Cambria" panose="02040503050406030204" pitchFamily="18" charset="0"/>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5" name="Rectangle 13"/>
            <p:cNvSpPr>
              <a:spLocks noChangeArrowheads="1"/>
            </p:cNvSpPr>
            <p:nvPr/>
          </p:nvSpPr>
          <p:spPr bwMode="auto">
            <a:xfrm>
              <a:off x="1977" y="1235"/>
              <a:ext cx="615" cy="1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1" i="0" u="none" strike="noStrike" cap="none" normalizeH="0" baseline="0" dirty="0">
                  <a:ln>
                    <a:noFill/>
                  </a:ln>
                  <a:solidFill>
                    <a:srgbClr val="4F81BD"/>
                  </a:solidFill>
                  <a:effectLst/>
                  <a:latin typeface="Cambria" panose="02040503050406030204" pitchFamily="18" charset="0"/>
                </a:rPr>
                <a:t>&amp; Asset</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6" name="Rectangle 14"/>
            <p:cNvSpPr>
              <a:spLocks noChangeArrowheads="1"/>
            </p:cNvSpPr>
            <p:nvPr/>
          </p:nvSpPr>
          <p:spPr bwMode="auto">
            <a:xfrm>
              <a:off x="2645" y="1237"/>
              <a:ext cx="125" cy="1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1" i="0" u="none" strike="noStrike" cap="none" normalizeH="0" baseline="0">
                  <a:ln>
                    <a:noFill/>
                  </a:ln>
                  <a:solidFill>
                    <a:srgbClr val="4F81BD"/>
                  </a:solidFill>
                  <a:effectLst/>
                  <a:latin typeface="Cambria" panose="02040503050406030204" pitchFamily="18" charset="0"/>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7" name="Rectangle 15"/>
            <p:cNvSpPr>
              <a:spLocks noChangeArrowheads="1"/>
            </p:cNvSpPr>
            <p:nvPr/>
          </p:nvSpPr>
          <p:spPr bwMode="auto">
            <a:xfrm>
              <a:off x="2480" y="1237"/>
              <a:ext cx="809" cy="1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1" i="0" u="none" strike="noStrike" cap="none" normalizeH="0" baseline="0" dirty="0">
                  <a:ln>
                    <a:noFill/>
                  </a:ln>
                  <a:solidFill>
                    <a:srgbClr val="4F81BD"/>
                  </a:solidFill>
                  <a:effectLst/>
                  <a:latin typeface="Cambria" panose="02040503050406030204" pitchFamily="18" charset="0"/>
                </a:rPr>
                <a:t>Limits for </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8" name="Rectangle 16"/>
            <p:cNvSpPr>
              <a:spLocks noChangeArrowheads="1"/>
            </p:cNvSpPr>
            <p:nvPr/>
          </p:nvSpPr>
          <p:spPr bwMode="auto">
            <a:xfrm>
              <a:off x="3091" y="1245"/>
              <a:ext cx="347" cy="1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1" i="0" u="none" strike="noStrike" cap="none" normalizeH="0" baseline="0" dirty="0">
                  <a:ln>
                    <a:noFill/>
                  </a:ln>
                  <a:solidFill>
                    <a:srgbClr val="4F81BD"/>
                  </a:solidFill>
                  <a:effectLst/>
                  <a:latin typeface="Cambria" panose="02040503050406030204" pitchFamily="18" charset="0"/>
                </a:rPr>
                <a:t>2022</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9" name="Rectangle 17"/>
            <p:cNvSpPr>
              <a:spLocks noChangeArrowheads="1"/>
            </p:cNvSpPr>
            <p:nvPr/>
          </p:nvSpPr>
          <p:spPr bwMode="auto">
            <a:xfrm>
              <a:off x="3702" y="1237"/>
              <a:ext cx="262" cy="1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1" i="0" u="none" strike="noStrike" cap="none" normalizeH="0" baseline="0">
                  <a:ln>
                    <a:noFill/>
                  </a:ln>
                  <a:solidFill>
                    <a:srgbClr val="4F81BD"/>
                  </a:solidFill>
                  <a:effectLst/>
                  <a:latin typeface="Cambria" panose="02040503050406030204" pitchFamily="18" charset="0"/>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20" name="Rectangle 18"/>
            <p:cNvSpPr>
              <a:spLocks noChangeArrowheads="1"/>
            </p:cNvSpPr>
            <p:nvPr/>
          </p:nvSpPr>
          <p:spPr bwMode="auto">
            <a:xfrm>
              <a:off x="3862" y="1237"/>
              <a:ext cx="1780" cy="1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1" i="0" u="none" strike="noStrike" cap="none" normalizeH="0" baseline="0" dirty="0">
                  <a:ln>
                    <a:noFill/>
                  </a:ln>
                  <a:solidFill>
                    <a:srgbClr val="4F81BD"/>
                  </a:solidFill>
                  <a:effectLst/>
                  <a:latin typeface="Cambria" panose="02040503050406030204" pitchFamily="18" charset="0"/>
                </a:rPr>
                <a:t>(up to 100% FPL+ $20)*</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21" name="Rectangle 19"/>
            <p:cNvSpPr>
              <a:spLocks noChangeArrowheads="1"/>
            </p:cNvSpPr>
            <p:nvPr/>
          </p:nvSpPr>
          <p:spPr bwMode="auto">
            <a:xfrm>
              <a:off x="5473" y="1237"/>
              <a:ext cx="194" cy="1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1" i="0" u="none" strike="noStrike" cap="none" normalizeH="0" baseline="0">
                  <a:ln>
                    <a:noFill/>
                  </a:ln>
                  <a:solidFill>
                    <a:srgbClr val="4F81BD"/>
                  </a:solidFill>
                  <a:effectLst/>
                  <a:latin typeface="Cambria" panose="02040503050406030204" pitchFamily="18" charset="0"/>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22" name="Rectangle 20"/>
            <p:cNvSpPr>
              <a:spLocks noChangeArrowheads="1"/>
            </p:cNvSpPr>
            <p:nvPr/>
          </p:nvSpPr>
          <p:spPr bwMode="auto">
            <a:xfrm>
              <a:off x="5567" y="1237"/>
              <a:ext cx="125" cy="1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1" i="0" u="none" strike="noStrike" cap="none" normalizeH="0" baseline="0">
                  <a:ln>
                    <a:noFill/>
                  </a:ln>
                  <a:solidFill>
                    <a:srgbClr val="4F81BD"/>
                  </a:solidFill>
                  <a:effectLst/>
                  <a:latin typeface="Cambria" panose="02040503050406030204" pitchFamily="18" charset="0"/>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23" name="Rectangle 21"/>
            <p:cNvSpPr>
              <a:spLocks noChangeArrowheads="1"/>
            </p:cNvSpPr>
            <p:nvPr/>
          </p:nvSpPr>
          <p:spPr bwMode="auto">
            <a:xfrm>
              <a:off x="758" y="1491"/>
              <a:ext cx="2330" cy="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rgbClr val="000000"/>
                  </a:solidFill>
                  <a:effectLst/>
                  <a:latin typeface="Garamond" panose="02020404030301010803" pitchFamily="18" charset="0"/>
                </a:rPr>
                <a:t>All States except Alaska and Hawaii.</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24" name="Rectangle 22"/>
            <p:cNvSpPr>
              <a:spLocks noChangeArrowheads="1"/>
            </p:cNvSpPr>
            <p:nvPr/>
          </p:nvSpPr>
          <p:spPr bwMode="auto">
            <a:xfrm>
              <a:off x="2983" y="1491"/>
              <a:ext cx="102" cy="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a:ln>
                    <a:noFill/>
                  </a:ln>
                  <a:solidFill>
                    <a:srgbClr val="000000"/>
                  </a:solidFill>
                  <a:effectLst/>
                  <a:latin typeface="Garamond" panose="02020404030301010803" pitchFamily="18" charset="0"/>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25" name="Rectangle 23"/>
            <p:cNvSpPr>
              <a:spLocks noChangeArrowheads="1"/>
            </p:cNvSpPr>
            <p:nvPr/>
          </p:nvSpPr>
          <p:spPr bwMode="auto">
            <a:xfrm>
              <a:off x="4320" y="1491"/>
              <a:ext cx="583" cy="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i="0" u="none" strike="noStrike" cap="none" normalizeH="0" baseline="0" dirty="0">
                  <a:ln>
                    <a:noFill/>
                  </a:ln>
                  <a:solidFill>
                    <a:srgbClr val="000000"/>
                  </a:solidFill>
                  <a:effectLst/>
                  <a:latin typeface="Tahoma" panose="020B0604030504040204" pitchFamily="34" charset="0"/>
                  <a:ea typeface="Tahoma" panose="020B0604030504040204" pitchFamily="34" charset="0"/>
                  <a:cs typeface="Tahoma" panose="020B0604030504040204" pitchFamily="34" charset="0"/>
                </a:rPr>
                <a:t> $1,235</a:t>
              </a:r>
              <a:endParaRPr kumimoji="0" lang="en-US" altLang="en-US" sz="1800" i="0" u="none" strike="noStrike" cap="none" normalizeH="0" baseline="0" dirty="0">
                <a:ln>
                  <a:noFill/>
                </a:ln>
                <a:solidFill>
                  <a:schemeClr val="tx1"/>
                </a:solidFill>
                <a:effectLst/>
                <a:latin typeface="Tahoma" panose="020B0604030504040204" pitchFamily="34" charset="0"/>
                <a:ea typeface="Tahoma" panose="020B0604030504040204" pitchFamily="34" charset="0"/>
                <a:cs typeface="Tahoma" panose="020B0604030504040204" pitchFamily="34" charset="0"/>
              </a:endParaRPr>
            </a:p>
          </p:txBody>
        </p:sp>
        <p:sp>
          <p:nvSpPr>
            <p:cNvPr id="29" name="Rectangle 27"/>
            <p:cNvSpPr>
              <a:spLocks noChangeArrowheads="1"/>
            </p:cNvSpPr>
            <p:nvPr/>
          </p:nvSpPr>
          <p:spPr bwMode="auto">
            <a:xfrm>
              <a:off x="5410" y="1492"/>
              <a:ext cx="146" cy="1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rgbClr val="000000"/>
                  </a:solidFill>
                  <a:effectLst/>
                  <a:latin typeface="Times New Roman" panose="02020603050405020304" pitchFamily="18" charset="0"/>
                </a:rPr>
                <a:t>$</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30" name="Rectangle 28"/>
            <p:cNvSpPr>
              <a:spLocks noChangeArrowheads="1"/>
            </p:cNvSpPr>
            <p:nvPr/>
          </p:nvSpPr>
          <p:spPr bwMode="auto">
            <a:xfrm>
              <a:off x="5489" y="1492"/>
              <a:ext cx="408" cy="1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rgbClr val="000000"/>
                  </a:solidFill>
                  <a:effectLst/>
                  <a:latin typeface="Times New Roman" panose="02020603050405020304" pitchFamily="18" charset="0"/>
                </a:rPr>
                <a:t>1,663</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33" name="Rectangle 31"/>
            <p:cNvSpPr>
              <a:spLocks noChangeArrowheads="1"/>
            </p:cNvSpPr>
            <p:nvPr/>
          </p:nvSpPr>
          <p:spPr bwMode="auto">
            <a:xfrm>
              <a:off x="672" y="1412"/>
              <a:ext cx="10" cy="79"/>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4" name="Rectangle 32"/>
            <p:cNvSpPr>
              <a:spLocks noChangeArrowheads="1"/>
            </p:cNvSpPr>
            <p:nvPr/>
          </p:nvSpPr>
          <p:spPr bwMode="auto">
            <a:xfrm>
              <a:off x="672" y="1412"/>
              <a:ext cx="10" cy="9"/>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5" name="Rectangle 33"/>
            <p:cNvSpPr>
              <a:spLocks noChangeArrowheads="1"/>
            </p:cNvSpPr>
            <p:nvPr/>
          </p:nvSpPr>
          <p:spPr bwMode="auto">
            <a:xfrm>
              <a:off x="682" y="1412"/>
              <a:ext cx="3554" cy="9"/>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6" name="Rectangle 34"/>
            <p:cNvSpPr>
              <a:spLocks noChangeArrowheads="1"/>
            </p:cNvSpPr>
            <p:nvPr/>
          </p:nvSpPr>
          <p:spPr bwMode="auto">
            <a:xfrm>
              <a:off x="4236" y="1421"/>
              <a:ext cx="10" cy="7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7" name="Rectangle 35"/>
            <p:cNvSpPr>
              <a:spLocks noChangeArrowheads="1"/>
            </p:cNvSpPr>
            <p:nvPr/>
          </p:nvSpPr>
          <p:spPr bwMode="auto">
            <a:xfrm>
              <a:off x="4236" y="1412"/>
              <a:ext cx="10" cy="9"/>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8" name="Rectangle 36"/>
            <p:cNvSpPr>
              <a:spLocks noChangeArrowheads="1"/>
            </p:cNvSpPr>
            <p:nvPr/>
          </p:nvSpPr>
          <p:spPr bwMode="auto">
            <a:xfrm>
              <a:off x="4246" y="1412"/>
              <a:ext cx="1078" cy="9"/>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9" name="Rectangle 37"/>
            <p:cNvSpPr>
              <a:spLocks noChangeArrowheads="1"/>
            </p:cNvSpPr>
            <p:nvPr/>
          </p:nvSpPr>
          <p:spPr bwMode="auto">
            <a:xfrm>
              <a:off x="5324" y="1421"/>
              <a:ext cx="10" cy="7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0" name="Rectangle 38"/>
            <p:cNvSpPr>
              <a:spLocks noChangeArrowheads="1"/>
            </p:cNvSpPr>
            <p:nvPr/>
          </p:nvSpPr>
          <p:spPr bwMode="auto">
            <a:xfrm>
              <a:off x="5324" y="1412"/>
              <a:ext cx="10" cy="9"/>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1" name="Rectangle 39"/>
            <p:cNvSpPr>
              <a:spLocks noChangeArrowheads="1"/>
            </p:cNvSpPr>
            <p:nvPr/>
          </p:nvSpPr>
          <p:spPr bwMode="auto">
            <a:xfrm>
              <a:off x="5334" y="1412"/>
              <a:ext cx="1226" cy="9"/>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2" name="Rectangle 40"/>
            <p:cNvSpPr>
              <a:spLocks noChangeArrowheads="1"/>
            </p:cNvSpPr>
            <p:nvPr/>
          </p:nvSpPr>
          <p:spPr bwMode="auto">
            <a:xfrm>
              <a:off x="6560" y="1412"/>
              <a:ext cx="9" cy="79"/>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3" name="Rectangle 41"/>
            <p:cNvSpPr>
              <a:spLocks noChangeArrowheads="1"/>
            </p:cNvSpPr>
            <p:nvPr/>
          </p:nvSpPr>
          <p:spPr bwMode="auto">
            <a:xfrm>
              <a:off x="6560" y="1412"/>
              <a:ext cx="9" cy="9"/>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4" name="Rectangle 42"/>
            <p:cNvSpPr>
              <a:spLocks noChangeArrowheads="1"/>
            </p:cNvSpPr>
            <p:nvPr/>
          </p:nvSpPr>
          <p:spPr bwMode="auto">
            <a:xfrm>
              <a:off x="672" y="1491"/>
              <a:ext cx="10" cy="17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5" name="Rectangle 43"/>
            <p:cNvSpPr>
              <a:spLocks noChangeArrowheads="1"/>
            </p:cNvSpPr>
            <p:nvPr/>
          </p:nvSpPr>
          <p:spPr bwMode="auto">
            <a:xfrm>
              <a:off x="4236" y="1491"/>
              <a:ext cx="10" cy="17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6" name="Rectangle 44"/>
            <p:cNvSpPr>
              <a:spLocks noChangeArrowheads="1"/>
            </p:cNvSpPr>
            <p:nvPr/>
          </p:nvSpPr>
          <p:spPr bwMode="auto">
            <a:xfrm>
              <a:off x="5324" y="1491"/>
              <a:ext cx="10" cy="17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7" name="Rectangle 45"/>
            <p:cNvSpPr>
              <a:spLocks noChangeArrowheads="1"/>
            </p:cNvSpPr>
            <p:nvPr/>
          </p:nvSpPr>
          <p:spPr bwMode="auto">
            <a:xfrm>
              <a:off x="6560" y="1491"/>
              <a:ext cx="9" cy="17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8" name="Rectangle 46"/>
            <p:cNvSpPr>
              <a:spLocks noChangeArrowheads="1"/>
            </p:cNvSpPr>
            <p:nvPr/>
          </p:nvSpPr>
          <p:spPr bwMode="auto">
            <a:xfrm>
              <a:off x="758" y="1741"/>
              <a:ext cx="842" cy="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a:ln>
                    <a:noFill/>
                  </a:ln>
                  <a:solidFill>
                    <a:srgbClr val="000000"/>
                  </a:solidFill>
                  <a:effectLst/>
                  <a:latin typeface="Garamond" panose="02020404030301010803" pitchFamily="18" charset="0"/>
                </a:rPr>
                <a:t>Asset Limits</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49" name="Rectangle 47"/>
            <p:cNvSpPr>
              <a:spLocks noChangeArrowheads="1"/>
            </p:cNvSpPr>
            <p:nvPr/>
          </p:nvSpPr>
          <p:spPr bwMode="auto">
            <a:xfrm>
              <a:off x="1522" y="1741"/>
              <a:ext cx="102" cy="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a:ln>
                    <a:noFill/>
                  </a:ln>
                  <a:solidFill>
                    <a:srgbClr val="000000"/>
                  </a:solidFill>
                  <a:effectLst/>
                  <a:latin typeface="Garamond" panose="02020404030301010803" pitchFamily="18" charset="0"/>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52" name="Rectangle 50"/>
            <p:cNvSpPr>
              <a:spLocks noChangeArrowheads="1"/>
            </p:cNvSpPr>
            <p:nvPr/>
          </p:nvSpPr>
          <p:spPr bwMode="auto">
            <a:xfrm>
              <a:off x="4363" y="1744"/>
              <a:ext cx="444" cy="1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Arial" panose="020B0604020202020204" pitchFamily="34" charset="0"/>
                </a:rPr>
                <a:t>$9,090</a:t>
              </a:r>
            </a:p>
          </p:txBody>
        </p:sp>
        <p:sp>
          <p:nvSpPr>
            <p:cNvPr id="54" name="Rectangle 52"/>
            <p:cNvSpPr>
              <a:spLocks noChangeArrowheads="1"/>
            </p:cNvSpPr>
            <p:nvPr/>
          </p:nvSpPr>
          <p:spPr bwMode="auto">
            <a:xfrm>
              <a:off x="5410" y="1742"/>
              <a:ext cx="227" cy="1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a:ln>
                    <a:noFill/>
                  </a:ln>
                  <a:solidFill>
                    <a:srgbClr val="000000"/>
                  </a:solidFill>
                  <a:effectLst/>
                  <a:latin typeface="Times New Roman" panose="02020603050405020304" pitchFamily="18" charset="0"/>
                </a:rPr>
                <a:t>$1</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55" name="Rectangle 53"/>
            <p:cNvSpPr>
              <a:spLocks noChangeArrowheads="1"/>
            </p:cNvSpPr>
            <p:nvPr/>
          </p:nvSpPr>
          <p:spPr bwMode="auto">
            <a:xfrm>
              <a:off x="5569" y="1742"/>
              <a:ext cx="327" cy="1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lang="en-US" altLang="en-US" dirty="0">
                  <a:solidFill>
                    <a:srgbClr val="000000"/>
                  </a:solidFill>
                  <a:latin typeface="Times New Roman" panose="02020603050405020304" pitchFamily="18" charset="0"/>
                </a:rPr>
                <a:t>3</a:t>
              </a:r>
              <a:r>
                <a:rPr kumimoji="0" lang="en-US" altLang="en-US" sz="1800" b="0" i="0" u="none" strike="noStrike" cap="none" normalizeH="0" baseline="0" dirty="0">
                  <a:ln>
                    <a:noFill/>
                  </a:ln>
                  <a:solidFill>
                    <a:srgbClr val="000000"/>
                  </a:solidFill>
                  <a:effectLst/>
                  <a:latin typeface="Times New Roman" panose="02020603050405020304" pitchFamily="18" charset="0"/>
                </a:rPr>
                <a:t>,630</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56" name="Rectangle 54"/>
            <p:cNvSpPr>
              <a:spLocks noChangeArrowheads="1"/>
            </p:cNvSpPr>
            <p:nvPr/>
          </p:nvSpPr>
          <p:spPr bwMode="auto">
            <a:xfrm>
              <a:off x="5648" y="1742"/>
              <a:ext cx="105" cy="1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a:ln>
                    <a:noFill/>
                  </a:ln>
                  <a:solidFill>
                    <a:srgbClr val="000000"/>
                  </a:solidFill>
                  <a:effectLst/>
                  <a:latin typeface="Times New Roman" panose="02020603050405020304" pitchFamily="18" charset="0"/>
                </a:rPr>
                <a:t>,</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59" name="Rectangle 57"/>
            <p:cNvSpPr>
              <a:spLocks noChangeArrowheads="1"/>
            </p:cNvSpPr>
            <p:nvPr/>
          </p:nvSpPr>
          <p:spPr bwMode="auto">
            <a:xfrm>
              <a:off x="672" y="1662"/>
              <a:ext cx="10" cy="79"/>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0" name="Rectangle 58"/>
            <p:cNvSpPr>
              <a:spLocks noChangeArrowheads="1"/>
            </p:cNvSpPr>
            <p:nvPr/>
          </p:nvSpPr>
          <p:spPr bwMode="auto">
            <a:xfrm>
              <a:off x="682" y="1662"/>
              <a:ext cx="3554" cy="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1" name="Rectangle 59"/>
            <p:cNvSpPr>
              <a:spLocks noChangeArrowheads="1"/>
            </p:cNvSpPr>
            <p:nvPr/>
          </p:nvSpPr>
          <p:spPr bwMode="auto">
            <a:xfrm>
              <a:off x="4236" y="1662"/>
              <a:ext cx="10" cy="79"/>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2" name="Rectangle 60"/>
            <p:cNvSpPr>
              <a:spLocks noChangeArrowheads="1"/>
            </p:cNvSpPr>
            <p:nvPr/>
          </p:nvSpPr>
          <p:spPr bwMode="auto">
            <a:xfrm>
              <a:off x="4246" y="1662"/>
              <a:ext cx="1078" cy="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3" name="Rectangle 61"/>
            <p:cNvSpPr>
              <a:spLocks noChangeArrowheads="1"/>
            </p:cNvSpPr>
            <p:nvPr/>
          </p:nvSpPr>
          <p:spPr bwMode="auto">
            <a:xfrm>
              <a:off x="5324" y="1662"/>
              <a:ext cx="10" cy="79"/>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4" name="Rectangle 62"/>
            <p:cNvSpPr>
              <a:spLocks noChangeArrowheads="1"/>
            </p:cNvSpPr>
            <p:nvPr/>
          </p:nvSpPr>
          <p:spPr bwMode="auto">
            <a:xfrm>
              <a:off x="5334" y="1662"/>
              <a:ext cx="1226" cy="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65" name="Rectangle 63"/>
            <p:cNvSpPr>
              <a:spLocks noChangeArrowheads="1"/>
            </p:cNvSpPr>
            <p:nvPr/>
          </p:nvSpPr>
          <p:spPr bwMode="auto">
            <a:xfrm>
              <a:off x="6560" y="1662"/>
              <a:ext cx="9" cy="79"/>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6" name="Rectangle 64"/>
            <p:cNvSpPr>
              <a:spLocks noChangeArrowheads="1"/>
            </p:cNvSpPr>
            <p:nvPr/>
          </p:nvSpPr>
          <p:spPr bwMode="auto">
            <a:xfrm>
              <a:off x="672" y="1741"/>
              <a:ext cx="10" cy="17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7" name="Rectangle 65"/>
            <p:cNvSpPr>
              <a:spLocks noChangeArrowheads="1"/>
            </p:cNvSpPr>
            <p:nvPr/>
          </p:nvSpPr>
          <p:spPr bwMode="auto">
            <a:xfrm>
              <a:off x="672" y="1913"/>
              <a:ext cx="10" cy="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8" name="Rectangle 66"/>
            <p:cNvSpPr>
              <a:spLocks noChangeArrowheads="1"/>
            </p:cNvSpPr>
            <p:nvPr/>
          </p:nvSpPr>
          <p:spPr bwMode="auto">
            <a:xfrm>
              <a:off x="672" y="1913"/>
              <a:ext cx="10" cy="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9" name="Rectangle 67"/>
            <p:cNvSpPr>
              <a:spLocks noChangeArrowheads="1"/>
            </p:cNvSpPr>
            <p:nvPr/>
          </p:nvSpPr>
          <p:spPr bwMode="auto">
            <a:xfrm>
              <a:off x="682" y="1913"/>
              <a:ext cx="3554" cy="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0" name="Rectangle 68"/>
            <p:cNvSpPr>
              <a:spLocks noChangeArrowheads="1"/>
            </p:cNvSpPr>
            <p:nvPr/>
          </p:nvSpPr>
          <p:spPr bwMode="auto">
            <a:xfrm>
              <a:off x="4236" y="1741"/>
              <a:ext cx="10" cy="17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71" name="Rectangle 69"/>
            <p:cNvSpPr>
              <a:spLocks noChangeArrowheads="1"/>
            </p:cNvSpPr>
            <p:nvPr/>
          </p:nvSpPr>
          <p:spPr bwMode="auto">
            <a:xfrm>
              <a:off x="4236" y="1913"/>
              <a:ext cx="10" cy="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3" name="Rectangle 71"/>
            <p:cNvSpPr>
              <a:spLocks noChangeArrowheads="1"/>
            </p:cNvSpPr>
            <p:nvPr/>
          </p:nvSpPr>
          <p:spPr bwMode="auto">
            <a:xfrm>
              <a:off x="5324" y="1741"/>
              <a:ext cx="10" cy="17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4" name="Rectangle 72"/>
            <p:cNvSpPr>
              <a:spLocks noChangeArrowheads="1"/>
            </p:cNvSpPr>
            <p:nvPr/>
          </p:nvSpPr>
          <p:spPr bwMode="auto">
            <a:xfrm>
              <a:off x="5324" y="1913"/>
              <a:ext cx="10" cy="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5" name="Rectangle 73"/>
            <p:cNvSpPr>
              <a:spLocks noChangeArrowheads="1"/>
            </p:cNvSpPr>
            <p:nvPr/>
          </p:nvSpPr>
          <p:spPr bwMode="auto">
            <a:xfrm>
              <a:off x="5334" y="1913"/>
              <a:ext cx="1226" cy="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6" name="Rectangle 74"/>
            <p:cNvSpPr>
              <a:spLocks noChangeArrowheads="1"/>
            </p:cNvSpPr>
            <p:nvPr/>
          </p:nvSpPr>
          <p:spPr bwMode="auto">
            <a:xfrm>
              <a:off x="6560" y="1741"/>
              <a:ext cx="9" cy="17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7" name="Rectangle 75"/>
            <p:cNvSpPr>
              <a:spLocks noChangeArrowheads="1"/>
            </p:cNvSpPr>
            <p:nvPr/>
          </p:nvSpPr>
          <p:spPr bwMode="auto">
            <a:xfrm>
              <a:off x="6560" y="1913"/>
              <a:ext cx="9" cy="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8" name="Rectangle 76"/>
            <p:cNvSpPr>
              <a:spLocks noChangeArrowheads="1"/>
            </p:cNvSpPr>
            <p:nvPr/>
          </p:nvSpPr>
          <p:spPr bwMode="auto">
            <a:xfrm>
              <a:off x="6560" y="1913"/>
              <a:ext cx="9" cy="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9" name="Rectangle 77"/>
            <p:cNvSpPr>
              <a:spLocks noChangeArrowheads="1"/>
            </p:cNvSpPr>
            <p:nvPr/>
          </p:nvSpPr>
          <p:spPr bwMode="auto">
            <a:xfrm>
              <a:off x="528" y="2039"/>
              <a:ext cx="6186" cy="174"/>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80" name="Rectangle 78"/>
            <p:cNvSpPr>
              <a:spLocks noChangeArrowheads="1"/>
            </p:cNvSpPr>
            <p:nvPr/>
          </p:nvSpPr>
          <p:spPr bwMode="auto">
            <a:xfrm>
              <a:off x="528" y="2038"/>
              <a:ext cx="641" cy="1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1" i="0" u="none" strike="noStrike" cap="none" normalizeH="0" baseline="0">
                  <a:ln>
                    <a:noFill/>
                  </a:ln>
                  <a:solidFill>
                    <a:srgbClr val="4F81BD"/>
                  </a:solidFill>
                  <a:effectLst/>
                  <a:latin typeface="Cambria" panose="02040503050406030204" pitchFamily="18" charset="0"/>
                </a:rPr>
                <a:t>2. SLMB</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81" name="Rectangle 79"/>
            <p:cNvSpPr>
              <a:spLocks noChangeArrowheads="1"/>
            </p:cNvSpPr>
            <p:nvPr/>
          </p:nvSpPr>
          <p:spPr bwMode="auto">
            <a:xfrm>
              <a:off x="1053" y="2038"/>
              <a:ext cx="125" cy="1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1" i="0" u="none" strike="noStrike" cap="none" normalizeH="0" baseline="0">
                  <a:ln>
                    <a:noFill/>
                  </a:ln>
                  <a:solidFill>
                    <a:srgbClr val="4F81BD"/>
                  </a:solidFill>
                  <a:effectLst/>
                  <a:latin typeface="Cambria" panose="02040503050406030204" pitchFamily="18" charset="0"/>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82" name="Rectangle 80"/>
            <p:cNvSpPr>
              <a:spLocks noChangeArrowheads="1"/>
            </p:cNvSpPr>
            <p:nvPr/>
          </p:nvSpPr>
          <p:spPr bwMode="auto">
            <a:xfrm>
              <a:off x="1037" y="2040"/>
              <a:ext cx="1229" cy="1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1" i="0" u="none" strike="noStrike" cap="none" normalizeH="0" baseline="0" dirty="0">
                  <a:ln>
                    <a:noFill/>
                  </a:ln>
                  <a:solidFill>
                    <a:srgbClr val="4F81BD"/>
                  </a:solidFill>
                  <a:effectLst/>
                  <a:latin typeface="Cambria" panose="02040503050406030204" pitchFamily="18" charset="0"/>
                </a:rPr>
                <a:t>Monthly Income</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83" name="Rectangle 81"/>
            <p:cNvSpPr>
              <a:spLocks noChangeArrowheads="1"/>
            </p:cNvSpPr>
            <p:nvPr/>
          </p:nvSpPr>
          <p:spPr bwMode="auto">
            <a:xfrm>
              <a:off x="2168" y="2038"/>
              <a:ext cx="125" cy="1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1" i="0" u="none" strike="noStrike" cap="none" normalizeH="0" baseline="0">
                  <a:ln>
                    <a:noFill/>
                  </a:ln>
                  <a:solidFill>
                    <a:srgbClr val="4F81BD"/>
                  </a:solidFill>
                  <a:effectLst/>
                  <a:latin typeface="Cambria" panose="02040503050406030204" pitchFamily="18" charset="0"/>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84" name="Rectangle 82"/>
            <p:cNvSpPr>
              <a:spLocks noChangeArrowheads="1"/>
            </p:cNvSpPr>
            <p:nvPr/>
          </p:nvSpPr>
          <p:spPr bwMode="auto">
            <a:xfrm>
              <a:off x="2024" y="2047"/>
              <a:ext cx="615" cy="1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1" i="0" u="none" strike="noStrike" cap="none" normalizeH="0" baseline="0" dirty="0">
                  <a:ln>
                    <a:noFill/>
                  </a:ln>
                  <a:solidFill>
                    <a:srgbClr val="4F81BD"/>
                  </a:solidFill>
                  <a:effectLst/>
                  <a:latin typeface="Cambria" panose="02040503050406030204" pitchFamily="18" charset="0"/>
                </a:rPr>
                <a:t>&amp; Asset</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85" name="Rectangle 83"/>
            <p:cNvSpPr>
              <a:spLocks noChangeArrowheads="1"/>
            </p:cNvSpPr>
            <p:nvPr/>
          </p:nvSpPr>
          <p:spPr bwMode="auto">
            <a:xfrm>
              <a:off x="2699" y="2038"/>
              <a:ext cx="125" cy="1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1" i="0" u="none" strike="noStrike" cap="none" normalizeH="0" baseline="0">
                  <a:ln>
                    <a:noFill/>
                  </a:ln>
                  <a:solidFill>
                    <a:srgbClr val="4F81BD"/>
                  </a:solidFill>
                  <a:effectLst/>
                  <a:latin typeface="Cambria" panose="02040503050406030204" pitchFamily="18" charset="0"/>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86" name="Rectangle 84"/>
            <p:cNvSpPr>
              <a:spLocks noChangeArrowheads="1"/>
            </p:cNvSpPr>
            <p:nvPr/>
          </p:nvSpPr>
          <p:spPr bwMode="auto">
            <a:xfrm>
              <a:off x="2507" y="2045"/>
              <a:ext cx="914" cy="1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1" i="0" u="none" strike="noStrike" cap="none" normalizeH="0" baseline="0" dirty="0">
                  <a:ln>
                    <a:noFill/>
                  </a:ln>
                  <a:solidFill>
                    <a:srgbClr val="4F81BD"/>
                  </a:solidFill>
                  <a:effectLst/>
                  <a:latin typeface="Cambria" panose="02040503050406030204" pitchFamily="18" charset="0"/>
                </a:rPr>
                <a:t>Limits for 2022</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87" name="Rectangle 85"/>
            <p:cNvSpPr>
              <a:spLocks noChangeArrowheads="1"/>
            </p:cNvSpPr>
            <p:nvPr/>
          </p:nvSpPr>
          <p:spPr bwMode="auto">
            <a:xfrm>
              <a:off x="3756" y="2038"/>
              <a:ext cx="194" cy="1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1" i="0" u="none" strike="noStrike" cap="none" normalizeH="0" baseline="0">
                  <a:ln>
                    <a:noFill/>
                  </a:ln>
                  <a:solidFill>
                    <a:srgbClr val="4F81BD"/>
                  </a:solidFill>
                  <a:effectLst/>
                  <a:latin typeface="Cambria" panose="02040503050406030204" pitchFamily="18" charset="0"/>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88" name="Rectangle 86"/>
            <p:cNvSpPr>
              <a:spLocks noChangeArrowheads="1"/>
            </p:cNvSpPr>
            <p:nvPr/>
          </p:nvSpPr>
          <p:spPr bwMode="auto">
            <a:xfrm>
              <a:off x="3851" y="2038"/>
              <a:ext cx="2041" cy="1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1" i="0" u="none" strike="noStrike" cap="none" normalizeH="0" baseline="0" dirty="0">
                  <a:ln>
                    <a:noFill/>
                  </a:ln>
                  <a:solidFill>
                    <a:srgbClr val="4F81BD"/>
                  </a:solidFill>
                  <a:effectLst/>
                  <a:latin typeface="Cambria" panose="02040503050406030204" pitchFamily="18" charset="0"/>
                </a:rPr>
                <a:t>(less than 120% FPL+ $20)*</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89" name="Rectangle 87"/>
            <p:cNvSpPr>
              <a:spLocks noChangeArrowheads="1"/>
            </p:cNvSpPr>
            <p:nvPr/>
          </p:nvSpPr>
          <p:spPr bwMode="auto">
            <a:xfrm>
              <a:off x="5713" y="2038"/>
              <a:ext cx="125" cy="1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1" i="0" u="none" strike="noStrike" cap="none" normalizeH="0" baseline="0">
                  <a:ln>
                    <a:noFill/>
                  </a:ln>
                  <a:solidFill>
                    <a:srgbClr val="4F81BD"/>
                  </a:solidFill>
                  <a:effectLst/>
                  <a:latin typeface="Cambria" panose="02040503050406030204" pitchFamily="18" charset="0"/>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90" name="Rectangle 88"/>
            <p:cNvSpPr>
              <a:spLocks noChangeArrowheads="1"/>
            </p:cNvSpPr>
            <p:nvPr/>
          </p:nvSpPr>
          <p:spPr bwMode="auto">
            <a:xfrm>
              <a:off x="768" y="2293"/>
              <a:ext cx="2330" cy="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a:ln>
                    <a:noFill/>
                  </a:ln>
                  <a:solidFill>
                    <a:srgbClr val="000000"/>
                  </a:solidFill>
                  <a:effectLst/>
                  <a:latin typeface="Garamond" panose="02020404030301010803" pitchFamily="18" charset="0"/>
                </a:rPr>
                <a:t>All States except Alaska and Hawaii:</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91" name="Rectangle 89"/>
            <p:cNvSpPr>
              <a:spLocks noChangeArrowheads="1"/>
            </p:cNvSpPr>
            <p:nvPr/>
          </p:nvSpPr>
          <p:spPr bwMode="auto">
            <a:xfrm>
              <a:off x="2993" y="2293"/>
              <a:ext cx="102" cy="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a:ln>
                    <a:noFill/>
                  </a:ln>
                  <a:solidFill>
                    <a:srgbClr val="000000"/>
                  </a:solidFill>
                  <a:effectLst/>
                  <a:latin typeface="Garamond" panose="02020404030301010803" pitchFamily="18" charset="0"/>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92" name="Rectangle 90"/>
            <p:cNvSpPr>
              <a:spLocks noChangeArrowheads="1"/>
            </p:cNvSpPr>
            <p:nvPr/>
          </p:nvSpPr>
          <p:spPr bwMode="auto">
            <a:xfrm>
              <a:off x="4338" y="2293"/>
              <a:ext cx="400" cy="1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rgbClr val="000000"/>
                  </a:solidFill>
                  <a:effectLst/>
                  <a:latin typeface="Times New Roman" panose="02020603050405020304" pitchFamily="18" charset="0"/>
                </a:rPr>
                <a:t>$1,487</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96" name="Rectangle 94"/>
            <p:cNvSpPr>
              <a:spLocks noChangeArrowheads="1"/>
            </p:cNvSpPr>
            <p:nvPr/>
          </p:nvSpPr>
          <p:spPr bwMode="auto">
            <a:xfrm>
              <a:off x="5473" y="2293"/>
              <a:ext cx="146" cy="1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a:ln>
                    <a:noFill/>
                  </a:ln>
                  <a:solidFill>
                    <a:srgbClr val="000000"/>
                  </a:solidFill>
                  <a:effectLst/>
                  <a:latin typeface="Times New Roman" panose="02020603050405020304" pitchFamily="18" charset="0"/>
                </a:rPr>
                <a:t>$</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97" name="Rectangle 95"/>
            <p:cNvSpPr>
              <a:spLocks noChangeArrowheads="1"/>
            </p:cNvSpPr>
            <p:nvPr/>
          </p:nvSpPr>
          <p:spPr bwMode="auto">
            <a:xfrm>
              <a:off x="5553" y="2293"/>
              <a:ext cx="327" cy="1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rgbClr val="000000"/>
                  </a:solidFill>
                  <a:effectLst/>
                  <a:latin typeface="Times New Roman" panose="02020603050405020304" pitchFamily="18" charset="0"/>
                </a:rPr>
                <a:t>1,992</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98" name="Rectangle 96"/>
            <p:cNvSpPr>
              <a:spLocks noChangeArrowheads="1"/>
            </p:cNvSpPr>
            <p:nvPr/>
          </p:nvSpPr>
          <p:spPr bwMode="auto">
            <a:xfrm>
              <a:off x="5910" y="2293"/>
              <a:ext cx="0" cy="1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99" name="Rectangle 97"/>
            <p:cNvSpPr>
              <a:spLocks noChangeArrowheads="1"/>
            </p:cNvSpPr>
            <p:nvPr/>
          </p:nvSpPr>
          <p:spPr bwMode="auto">
            <a:xfrm>
              <a:off x="682" y="2213"/>
              <a:ext cx="9" cy="8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00" name="Rectangle 98"/>
            <p:cNvSpPr>
              <a:spLocks noChangeArrowheads="1"/>
            </p:cNvSpPr>
            <p:nvPr/>
          </p:nvSpPr>
          <p:spPr bwMode="auto">
            <a:xfrm>
              <a:off x="682" y="2213"/>
              <a:ext cx="9" cy="9"/>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01" name="Rectangle 99"/>
            <p:cNvSpPr>
              <a:spLocks noChangeArrowheads="1"/>
            </p:cNvSpPr>
            <p:nvPr/>
          </p:nvSpPr>
          <p:spPr bwMode="auto">
            <a:xfrm>
              <a:off x="691" y="2213"/>
              <a:ext cx="3561" cy="9"/>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02" name="Rectangle 100"/>
            <p:cNvSpPr>
              <a:spLocks noChangeArrowheads="1"/>
            </p:cNvSpPr>
            <p:nvPr/>
          </p:nvSpPr>
          <p:spPr bwMode="auto">
            <a:xfrm>
              <a:off x="4252" y="2222"/>
              <a:ext cx="10" cy="7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03" name="Rectangle 101"/>
            <p:cNvSpPr>
              <a:spLocks noChangeArrowheads="1"/>
            </p:cNvSpPr>
            <p:nvPr/>
          </p:nvSpPr>
          <p:spPr bwMode="auto">
            <a:xfrm>
              <a:off x="4252" y="2213"/>
              <a:ext cx="10" cy="9"/>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04" name="Rectangle 102"/>
            <p:cNvSpPr>
              <a:spLocks noChangeArrowheads="1"/>
            </p:cNvSpPr>
            <p:nvPr/>
          </p:nvSpPr>
          <p:spPr bwMode="auto">
            <a:xfrm>
              <a:off x="4262" y="2213"/>
              <a:ext cx="1126" cy="9"/>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05" name="Rectangle 103"/>
            <p:cNvSpPr>
              <a:spLocks noChangeArrowheads="1"/>
            </p:cNvSpPr>
            <p:nvPr/>
          </p:nvSpPr>
          <p:spPr bwMode="auto">
            <a:xfrm>
              <a:off x="5388" y="2222"/>
              <a:ext cx="9" cy="7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06" name="Rectangle 104"/>
            <p:cNvSpPr>
              <a:spLocks noChangeArrowheads="1"/>
            </p:cNvSpPr>
            <p:nvPr/>
          </p:nvSpPr>
          <p:spPr bwMode="auto">
            <a:xfrm>
              <a:off x="5388" y="2213"/>
              <a:ext cx="9" cy="9"/>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07" name="Rectangle 105"/>
            <p:cNvSpPr>
              <a:spLocks noChangeArrowheads="1"/>
            </p:cNvSpPr>
            <p:nvPr/>
          </p:nvSpPr>
          <p:spPr bwMode="auto">
            <a:xfrm>
              <a:off x="5397" y="2213"/>
              <a:ext cx="1152" cy="9"/>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08" name="Rectangle 106"/>
            <p:cNvSpPr>
              <a:spLocks noChangeArrowheads="1"/>
            </p:cNvSpPr>
            <p:nvPr/>
          </p:nvSpPr>
          <p:spPr bwMode="auto">
            <a:xfrm>
              <a:off x="6549" y="2213"/>
              <a:ext cx="9" cy="8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09" name="Rectangle 107"/>
            <p:cNvSpPr>
              <a:spLocks noChangeArrowheads="1"/>
            </p:cNvSpPr>
            <p:nvPr/>
          </p:nvSpPr>
          <p:spPr bwMode="auto">
            <a:xfrm>
              <a:off x="6549" y="2213"/>
              <a:ext cx="9" cy="9"/>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10" name="Rectangle 108"/>
            <p:cNvSpPr>
              <a:spLocks noChangeArrowheads="1"/>
            </p:cNvSpPr>
            <p:nvPr/>
          </p:nvSpPr>
          <p:spPr bwMode="auto">
            <a:xfrm>
              <a:off x="682" y="2293"/>
              <a:ext cx="9" cy="17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11" name="Rectangle 109"/>
            <p:cNvSpPr>
              <a:spLocks noChangeArrowheads="1"/>
            </p:cNvSpPr>
            <p:nvPr/>
          </p:nvSpPr>
          <p:spPr bwMode="auto">
            <a:xfrm>
              <a:off x="4252" y="2293"/>
              <a:ext cx="10" cy="17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12" name="Rectangle 110"/>
            <p:cNvSpPr>
              <a:spLocks noChangeArrowheads="1"/>
            </p:cNvSpPr>
            <p:nvPr/>
          </p:nvSpPr>
          <p:spPr bwMode="auto">
            <a:xfrm>
              <a:off x="5388" y="2293"/>
              <a:ext cx="9" cy="17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13" name="Rectangle 111"/>
            <p:cNvSpPr>
              <a:spLocks noChangeArrowheads="1"/>
            </p:cNvSpPr>
            <p:nvPr/>
          </p:nvSpPr>
          <p:spPr bwMode="auto">
            <a:xfrm>
              <a:off x="6549" y="2293"/>
              <a:ext cx="9" cy="17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14" name="Rectangle 112"/>
            <p:cNvSpPr>
              <a:spLocks noChangeArrowheads="1"/>
            </p:cNvSpPr>
            <p:nvPr/>
          </p:nvSpPr>
          <p:spPr bwMode="auto">
            <a:xfrm>
              <a:off x="768" y="2543"/>
              <a:ext cx="842" cy="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a:ln>
                    <a:noFill/>
                  </a:ln>
                  <a:solidFill>
                    <a:srgbClr val="000000"/>
                  </a:solidFill>
                  <a:effectLst/>
                  <a:latin typeface="Garamond" panose="02020404030301010803" pitchFamily="18" charset="0"/>
                </a:rPr>
                <a:t>Asset Limits</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15" name="Rectangle 113"/>
            <p:cNvSpPr>
              <a:spLocks noChangeArrowheads="1"/>
            </p:cNvSpPr>
            <p:nvPr/>
          </p:nvSpPr>
          <p:spPr bwMode="auto">
            <a:xfrm>
              <a:off x="1532" y="2543"/>
              <a:ext cx="102" cy="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a:ln>
                    <a:noFill/>
                  </a:ln>
                  <a:solidFill>
                    <a:srgbClr val="000000"/>
                  </a:solidFill>
                  <a:effectLst/>
                  <a:latin typeface="Garamond" panose="02020404030301010803" pitchFamily="18" charset="0"/>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16" name="Rectangle 114"/>
            <p:cNvSpPr>
              <a:spLocks noChangeArrowheads="1"/>
            </p:cNvSpPr>
            <p:nvPr/>
          </p:nvSpPr>
          <p:spPr bwMode="auto">
            <a:xfrm>
              <a:off x="4338" y="2543"/>
              <a:ext cx="400" cy="1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rgbClr val="000000"/>
                  </a:solidFill>
                  <a:effectLst/>
                  <a:latin typeface="Times New Roman" panose="02020603050405020304" pitchFamily="18" charset="0"/>
                </a:rPr>
                <a:t>$9,090</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18" name="Rectangle 116"/>
            <p:cNvSpPr>
              <a:spLocks noChangeArrowheads="1"/>
            </p:cNvSpPr>
            <p:nvPr/>
          </p:nvSpPr>
          <p:spPr bwMode="auto">
            <a:xfrm>
              <a:off x="5473" y="2543"/>
              <a:ext cx="473" cy="1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rgbClr val="000000"/>
                  </a:solidFill>
                  <a:effectLst/>
                  <a:latin typeface="Times New Roman" panose="02020603050405020304" pitchFamily="18" charset="0"/>
                </a:rPr>
                <a:t>$13,630</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19" name="Rectangle 117"/>
            <p:cNvSpPr>
              <a:spLocks noChangeArrowheads="1"/>
            </p:cNvSpPr>
            <p:nvPr/>
          </p:nvSpPr>
          <p:spPr bwMode="auto">
            <a:xfrm>
              <a:off x="5989" y="2543"/>
              <a:ext cx="105" cy="1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rgbClr val="000000"/>
                  </a:solidFill>
                  <a:effectLst/>
                  <a:latin typeface="Times New Roman" panose="02020603050405020304" pitchFamily="18" charset="0"/>
                </a:rPr>
                <a:t> </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20" name="Rectangle 118"/>
            <p:cNvSpPr>
              <a:spLocks noChangeArrowheads="1"/>
            </p:cNvSpPr>
            <p:nvPr/>
          </p:nvSpPr>
          <p:spPr bwMode="auto">
            <a:xfrm>
              <a:off x="682" y="2463"/>
              <a:ext cx="9" cy="79"/>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21" name="Rectangle 119"/>
            <p:cNvSpPr>
              <a:spLocks noChangeArrowheads="1"/>
            </p:cNvSpPr>
            <p:nvPr/>
          </p:nvSpPr>
          <p:spPr bwMode="auto">
            <a:xfrm>
              <a:off x="691" y="2463"/>
              <a:ext cx="3561" cy="9"/>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22" name="Rectangle 120"/>
            <p:cNvSpPr>
              <a:spLocks noChangeArrowheads="1"/>
            </p:cNvSpPr>
            <p:nvPr/>
          </p:nvSpPr>
          <p:spPr bwMode="auto">
            <a:xfrm>
              <a:off x="4252" y="2463"/>
              <a:ext cx="10" cy="79"/>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23" name="Rectangle 121"/>
            <p:cNvSpPr>
              <a:spLocks noChangeArrowheads="1"/>
            </p:cNvSpPr>
            <p:nvPr/>
          </p:nvSpPr>
          <p:spPr bwMode="auto">
            <a:xfrm>
              <a:off x="4262" y="2463"/>
              <a:ext cx="1126" cy="9"/>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24" name="Rectangle 122"/>
            <p:cNvSpPr>
              <a:spLocks noChangeArrowheads="1"/>
            </p:cNvSpPr>
            <p:nvPr/>
          </p:nvSpPr>
          <p:spPr bwMode="auto">
            <a:xfrm>
              <a:off x="5388" y="2463"/>
              <a:ext cx="9" cy="79"/>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25" name="Rectangle 123"/>
            <p:cNvSpPr>
              <a:spLocks noChangeArrowheads="1"/>
            </p:cNvSpPr>
            <p:nvPr/>
          </p:nvSpPr>
          <p:spPr bwMode="auto">
            <a:xfrm>
              <a:off x="5397" y="2463"/>
              <a:ext cx="1152" cy="9"/>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26" name="Rectangle 124"/>
            <p:cNvSpPr>
              <a:spLocks noChangeArrowheads="1"/>
            </p:cNvSpPr>
            <p:nvPr/>
          </p:nvSpPr>
          <p:spPr bwMode="auto">
            <a:xfrm>
              <a:off x="6549" y="2463"/>
              <a:ext cx="9" cy="79"/>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27" name="Rectangle 125"/>
            <p:cNvSpPr>
              <a:spLocks noChangeArrowheads="1"/>
            </p:cNvSpPr>
            <p:nvPr/>
          </p:nvSpPr>
          <p:spPr bwMode="auto">
            <a:xfrm>
              <a:off x="682" y="2542"/>
              <a:ext cx="9" cy="17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28" name="Rectangle 126"/>
            <p:cNvSpPr>
              <a:spLocks noChangeArrowheads="1"/>
            </p:cNvSpPr>
            <p:nvPr/>
          </p:nvSpPr>
          <p:spPr bwMode="auto">
            <a:xfrm>
              <a:off x="682" y="2714"/>
              <a:ext cx="9" cy="9"/>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29" name="Rectangle 127"/>
            <p:cNvSpPr>
              <a:spLocks noChangeArrowheads="1"/>
            </p:cNvSpPr>
            <p:nvPr/>
          </p:nvSpPr>
          <p:spPr bwMode="auto">
            <a:xfrm>
              <a:off x="682" y="2714"/>
              <a:ext cx="9" cy="9"/>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30" name="Rectangle 128"/>
            <p:cNvSpPr>
              <a:spLocks noChangeArrowheads="1"/>
            </p:cNvSpPr>
            <p:nvPr/>
          </p:nvSpPr>
          <p:spPr bwMode="auto">
            <a:xfrm>
              <a:off x="691" y="2714"/>
              <a:ext cx="3561" cy="9"/>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31" name="Rectangle 129"/>
            <p:cNvSpPr>
              <a:spLocks noChangeArrowheads="1"/>
            </p:cNvSpPr>
            <p:nvPr/>
          </p:nvSpPr>
          <p:spPr bwMode="auto">
            <a:xfrm>
              <a:off x="4252" y="2542"/>
              <a:ext cx="10" cy="17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32" name="Rectangle 130"/>
            <p:cNvSpPr>
              <a:spLocks noChangeArrowheads="1"/>
            </p:cNvSpPr>
            <p:nvPr/>
          </p:nvSpPr>
          <p:spPr bwMode="auto">
            <a:xfrm>
              <a:off x="4252" y="2714"/>
              <a:ext cx="10" cy="9"/>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33" name="Rectangle 131"/>
            <p:cNvSpPr>
              <a:spLocks noChangeArrowheads="1"/>
            </p:cNvSpPr>
            <p:nvPr/>
          </p:nvSpPr>
          <p:spPr bwMode="auto">
            <a:xfrm>
              <a:off x="4262" y="2714"/>
              <a:ext cx="1126" cy="9"/>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34" name="Rectangle 132"/>
            <p:cNvSpPr>
              <a:spLocks noChangeArrowheads="1"/>
            </p:cNvSpPr>
            <p:nvPr/>
          </p:nvSpPr>
          <p:spPr bwMode="auto">
            <a:xfrm>
              <a:off x="5388" y="2542"/>
              <a:ext cx="9" cy="17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35" name="Rectangle 133"/>
            <p:cNvSpPr>
              <a:spLocks noChangeArrowheads="1"/>
            </p:cNvSpPr>
            <p:nvPr/>
          </p:nvSpPr>
          <p:spPr bwMode="auto">
            <a:xfrm>
              <a:off x="5388" y="2714"/>
              <a:ext cx="9" cy="9"/>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36" name="Rectangle 134"/>
            <p:cNvSpPr>
              <a:spLocks noChangeArrowheads="1"/>
            </p:cNvSpPr>
            <p:nvPr/>
          </p:nvSpPr>
          <p:spPr bwMode="auto">
            <a:xfrm>
              <a:off x="5397" y="2714"/>
              <a:ext cx="1152" cy="9"/>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37" name="Rectangle 135"/>
            <p:cNvSpPr>
              <a:spLocks noChangeArrowheads="1"/>
            </p:cNvSpPr>
            <p:nvPr/>
          </p:nvSpPr>
          <p:spPr bwMode="auto">
            <a:xfrm>
              <a:off x="6549" y="2542"/>
              <a:ext cx="9" cy="17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38" name="Rectangle 136"/>
            <p:cNvSpPr>
              <a:spLocks noChangeArrowheads="1"/>
            </p:cNvSpPr>
            <p:nvPr/>
          </p:nvSpPr>
          <p:spPr bwMode="auto">
            <a:xfrm>
              <a:off x="6549" y="2714"/>
              <a:ext cx="9" cy="9"/>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39" name="Rectangle 137"/>
            <p:cNvSpPr>
              <a:spLocks noChangeArrowheads="1"/>
            </p:cNvSpPr>
            <p:nvPr/>
          </p:nvSpPr>
          <p:spPr bwMode="auto">
            <a:xfrm>
              <a:off x="6549" y="2714"/>
              <a:ext cx="9" cy="9"/>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40" name="Rectangle 138"/>
            <p:cNvSpPr>
              <a:spLocks noChangeArrowheads="1"/>
            </p:cNvSpPr>
            <p:nvPr/>
          </p:nvSpPr>
          <p:spPr bwMode="auto">
            <a:xfrm>
              <a:off x="449" y="2883"/>
              <a:ext cx="6186" cy="157"/>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41" name="Rectangle 139"/>
            <p:cNvSpPr>
              <a:spLocks noChangeArrowheads="1"/>
            </p:cNvSpPr>
            <p:nvPr/>
          </p:nvSpPr>
          <p:spPr bwMode="auto">
            <a:xfrm>
              <a:off x="528" y="2840"/>
              <a:ext cx="357" cy="1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1" i="0" u="none" strike="noStrike" cap="none" normalizeH="0" baseline="0" dirty="0">
                  <a:ln>
                    <a:noFill/>
                  </a:ln>
                  <a:solidFill>
                    <a:srgbClr val="4F81BD"/>
                  </a:solidFill>
                  <a:effectLst/>
                  <a:latin typeface="Cambria" panose="02040503050406030204" pitchFamily="18" charset="0"/>
                </a:rPr>
                <a:t>3. Q</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42" name="Rectangle 140"/>
            <p:cNvSpPr>
              <a:spLocks noChangeArrowheads="1"/>
            </p:cNvSpPr>
            <p:nvPr/>
          </p:nvSpPr>
          <p:spPr bwMode="auto">
            <a:xfrm>
              <a:off x="757" y="2841"/>
              <a:ext cx="1316" cy="1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1" i="0" u="none" strike="noStrike" cap="none" normalizeH="0" baseline="0" dirty="0">
                  <a:ln>
                    <a:noFill/>
                  </a:ln>
                  <a:solidFill>
                    <a:srgbClr val="4F81BD"/>
                  </a:solidFill>
                  <a:effectLst/>
                  <a:latin typeface="Cambria" panose="02040503050406030204" pitchFamily="18" charset="0"/>
                </a:rPr>
                <a:t>I Monthly Income</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43" name="Rectangle 141"/>
            <p:cNvSpPr>
              <a:spLocks noChangeArrowheads="1"/>
            </p:cNvSpPr>
            <p:nvPr/>
          </p:nvSpPr>
          <p:spPr bwMode="auto">
            <a:xfrm>
              <a:off x="1949" y="2840"/>
              <a:ext cx="125" cy="1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1" i="0" u="none" strike="noStrike" cap="none" normalizeH="0" baseline="0">
                  <a:ln>
                    <a:noFill/>
                  </a:ln>
                  <a:solidFill>
                    <a:srgbClr val="4F81BD"/>
                  </a:solidFill>
                  <a:effectLst/>
                  <a:latin typeface="Cambria" panose="02040503050406030204" pitchFamily="18" charset="0"/>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44" name="Rectangle 142"/>
            <p:cNvSpPr>
              <a:spLocks noChangeArrowheads="1"/>
            </p:cNvSpPr>
            <p:nvPr/>
          </p:nvSpPr>
          <p:spPr bwMode="auto">
            <a:xfrm>
              <a:off x="1810" y="2848"/>
              <a:ext cx="615" cy="1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1" i="0" u="none" strike="noStrike" cap="none" normalizeH="0" baseline="0" dirty="0">
                  <a:ln>
                    <a:noFill/>
                  </a:ln>
                  <a:solidFill>
                    <a:srgbClr val="4F81BD"/>
                  </a:solidFill>
                  <a:effectLst/>
                  <a:latin typeface="Cambria" panose="02040503050406030204" pitchFamily="18" charset="0"/>
                </a:rPr>
                <a:t>&amp; Asset</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45" name="Rectangle 143"/>
            <p:cNvSpPr>
              <a:spLocks noChangeArrowheads="1"/>
            </p:cNvSpPr>
            <p:nvPr/>
          </p:nvSpPr>
          <p:spPr bwMode="auto">
            <a:xfrm>
              <a:off x="2479" y="2840"/>
              <a:ext cx="125" cy="1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1" i="0" u="none" strike="noStrike" cap="none" normalizeH="0" baseline="0">
                  <a:ln>
                    <a:noFill/>
                  </a:ln>
                  <a:solidFill>
                    <a:srgbClr val="4F81BD"/>
                  </a:solidFill>
                  <a:effectLst/>
                  <a:latin typeface="Cambria" panose="02040503050406030204" pitchFamily="18" charset="0"/>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46" name="Rectangle 144"/>
            <p:cNvSpPr>
              <a:spLocks noChangeArrowheads="1"/>
            </p:cNvSpPr>
            <p:nvPr/>
          </p:nvSpPr>
          <p:spPr bwMode="auto">
            <a:xfrm>
              <a:off x="2283" y="2848"/>
              <a:ext cx="914" cy="1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1" i="0" u="none" strike="noStrike" cap="none" normalizeH="0" baseline="0" dirty="0">
                  <a:ln>
                    <a:noFill/>
                  </a:ln>
                  <a:solidFill>
                    <a:srgbClr val="4F81BD"/>
                  </a:solidFill>
                  <a:effectLst/>
                  <a:latin typeface="Cambria" panose="02040503050406030204" pitchFamily="18" charset="0"/>
                </a:rPr>
                <a:t>Limits </a:t>
              </a:r>
              <a:r>
                <a:rPr kumimoji="0" lang="en-US" altLang="en-US" sz="1600" b="1" i="0" u="none" strike="noStrike" cap="none" normalizeH="0" baseline="0">
                  <a:ln>
                    <a:noFill/>
                  </a:ln>
                  <a:solidFill>
                    <a:srgbClr val="4F81BD"/>
                  </a:solidFill>
                  <a:effectLst/>
                  <a:latin typeface="Cambria" panose="02040503050406030204" pitchFamily="18" charset="0"/>
                </a:rPr>
                <a:t>for 2022</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47" name="Rectangle 145"/>
            <p:cNvSpPr>
              <a:spLocks noChangeArrowheads="1"/>
            </p:cNvSpPr>
            <p:nvPr/>
          </p:nvSpPr>
          <p:spPr bwMode="auto">
            <a:xfrm>
              <a:off x="3535" y="2840"/>
              <a:ext cx="398" cy="1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1" i="0" u="none" strike="noStrike" cap="none" normalizeH="0" baseline="0">
                  <a:ln>
                    <a:noFill/>
                  </a:ln>
                  <a:solidFill>
                    <a:srgbClr val="4F81BD"/>
                  </a:solidFill>
                  <a:effectLst/>
                  <a:latin typeface="Cambria" panose="02040503050406030204" pitchFamily="18" charset="0"/>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48" name="Rectangle 146"/>
            <p:cNvSpPr>
              <a:spLocks noChangeArrowheads="1"/>
            </p:cNvSpPr>
            <p:nvPr/>
          </p:nvSpPr>
          <p:spPr bwMode="auto">
            <a:xfrm>
              <a:off x="3824" y="2840"/>
              <a:ext cx="125" cy="1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1" i="0" u="none" strike="noStrike" cap="none" normalizeH="0" baseline="0">
                  <a:ln>
                    <a:noFill/>
                  </a:ln>
                  <a:solidFill>
                    <a:srgbClr val="4F81BD"/>
                  </a:solidFill>
                  <a:effectLst/>
                  <a:latin typeface="Cambria" panose="02040503050406030204" pitchFamily="18" charset="0"/>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49" name="Rectangle 147"/>
            <p:cNvSpPr>
              <a:spLocks noChangeArrowheads="1"/>
            </p:cNvSpPr>
            <p:nvPr/>
          </p:nvSpPr>
          <p:spPr bwMode="auto">
            <a:xfrm>
              <a:off x="3856" y="2840"/>
              <a:ext cx="2041" cy="1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1" i="0" u="none" strike="noStrike" cap="none" normalizeH="0" baseline="0">
                  <a:ln>
                    <a:noFill/>
                  </a:ln>
                  <a:solidFill>
                    <a:srgbClr val="4F81BD"/>
                  </a:solidFill>
                  <a:effectLst/>
                  <a:latin typeface="Cambria" panose="02040503050406030204" pitchFamily="18" charset="0"/>
                </a:rPr>
                <a:t>(less than 135% FPL+ $20)*</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50" name="Rectangle 148"/>
            <p:cNvSpPr>
              <a:spLocks noChangeArrowheads="1"/>
            </p:cNvSpPr>
            <p:nvPr/>
          </p:nvSpPr>
          <p:spPr bwMode="auto">
            <a:xfrm>
              <a:off x="5716" y="2840"/>
              <a:ext cx="125" cy="1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1" i="0" u="none" strike="noStrike" cap="none" normalizeH="0" baseline="0">
                  <a:ln>
                    <a:noFill/>
                  </a:ln>
                  <a:solidFill>
                    <a:srgbClr val="4F81BD"/>
                  </a:solidFill>
                  <a:effectLst/>
                  <a:latin typeface="Cambria" panose="02040503050406030204" pitchFamily="18" charset="0"/>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51" name="Rectangle 149"/>
            <p:cNvSpPr>
              <a:spLocks noChangeArrowheads="1"/>
            </p:cNvSpPr>
            <p:nvPr/>
          </p:nvSpPr>
          <p:spPr bwMode="auto">
            <a:xfrm>
              <a:off x="768" y="3165"/>
              <a:ext cx="2330" cy="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rgbClr val="000000"/>
                  </a:solidFill>
                  <a:effectLst/>
                  <a:latin typeface="Garamond" panose="02020404030301010803" pitchFamily="18" charset="0"/>
                </a:rPr>
                <a:t>All States except Alaska and Hawaii:</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52" name="Rectangle 150"/>
            <p:cNvSpPr>
              <a:spLocks noChangeArrowheads="1"/>
            </p:cNvSpPr>
            <p:nvPr/>
          </p:nvSpPr>
          <p:spPr bwMode="auto">
            <a:xfrm>
              <a:off x="2993" y="3165"/>
              <a:ext cx="102" cy="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a:ln>
                    <a:noFill/>
                  </a:ln>
                  <a:solidFill>
                    <a:srgbClr val="000000"/>
                  </a:solidFill>
                  <a:effectLst/>
                  <a:latin typeface="Garamond" panose="02020404030301010803" pitchFamily="18" charset="0"/>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53" name="Rectangle 151"/>
            <p:cNvSpPr>
              <a:spLocks noChangeArrowheads="1"/>
            </p:cNvSpPr>
            <p:nvPr/>
          </p:nvSpPr>
          <p:spPr bwMode="auto">
            <a:xfrm>
              <a:off x="4362" y="3095"/>
              <a:ext cx="400" cy="1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rgbClr val="000000"/>
                  </a:solidFill>
                  <a:effectLst/>
                  <a:latin typeface="Times New Roman" panose="02020603050405020304" pitchFamily="18" charset="0"/>
                </a:rPr>
                <a:t>$</a:t>
              </a:r>
              <a:r>
                <a:rPr lang="en-US" altLang="en-US" dirty="0">
                  <a:solidFill>
                    <a:srgbClr val="000000"/>
                  </a:solidFill>
                  <a:latin typeface="Times New Roman" panose="02020603050405020304" pitchFamily="18" charset="0"/>
                </a:rPr>
                <a:t>1,660</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57" name="Rectangle 155"/>
            <p:cNvSpPr>
              <a:spLocks noChangeArrowheads="1"/>
            </p:cNvSpPr>
            <p:nvPr/>
          </p:nvSpPr>
          <p:spPr bwMode="auto">
            <a:xfrm>
              <a:off x="5497" y="3095"/>
              <a:ext cx="582" cy="1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rgbClr val="000000"/>
                  </a:solidFill>
                  <a:effectLst/>
                  <a:latin typeface="Times New Roman" panose="02020603050405020304" pitchFamily="18" charset="0"/>
                </a:rPr>
                <a:t>$</a:t>
              </a:r>
              <a:r>
                <a:rPr lang="en-US" altLang="en-US" dirty="0">
                  <a:solidFill>
                    <a:srgbClr val="000000"/>
                  </a:solidFill>
                  <a:latin typeface="Times New Roman" panose="02020603050405020304" pitchFamily="18" charset="0"/>
                </a:rPr>
                <a:t>2,239</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60" name="Rectangle 158"/>
            <p:cNvSpPr>
              <a:spLocks noChangeArrowheads="1"/>
            </p:cNvSpPr>
            <p:nvPr/>
          </p:nvSpPr>
          <p:spPr bwMode="auto">
            <a:xfrm>
              <a:off x="682" y="3015"/>
              <a:ext cx="9" cy="79"/>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61" name="Rectangle 159"/>
            <p:cNvSpPr>
              <a:spLocks noChangeArrowheads="1"/>
            </p:cNvSpPr>
            <p:nvPr/>
          </p:nvSpPr>
          <p:spPr bwMode="auto">
            <a:xfrm>
              <a:off x="682" y="3015"/>
              <a:ext cx="9" cy="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62" name="Rectangle 160"/>
            <p:cNvSpPr>
              <a:spLocks noChangeArrowheads="1"/>
            </p:cNvSpPr>
            <p:nvPr/>
          </p:nvSpPr>
          <p:spPr bwMode="auto">
            <a:xfrm>
              <a:off x="691" y="3015"/>
              <a:ext cx="3585" cy="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63" name="Rectangle 161"/>
            <p:cNvSpPr>
              <a:spLocks noChangeArrowheads="1"/>
            </p:cNvSpPr>
            <p:nvPr/>
          </p:nvSpPr>
          <p:spPr bwMode="auto">
            <a:xfrm>
              <a:off x="4276" y="3023"/>
              <a:ext cx="9" cy="7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64" name="Rectangle 162"/>
            <p:cNvSpPr>
              <a:spLocks noChangeArrowheads="1"/>
            </p:cNvSpPr>
            <p:nvPr/>
          </p:nvSpPr>
          <p:spPr bwMode="auto">
            <a:xfrm>
              <a:off x="4276" y="3015"/>
              <a:ext cx="9" cy="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65" name="Rectangle 163"/>
            <p:cNvSpPr>
              <a:spLocks noChangeArrowheads="1"/>
            </p:cNvSpPr>
            <p:nvPr/>
          </p:nvSpPr>
          <p:spPr bwMode="auto">
            <a:xfrm>
              <a:off x="4285" y="3015"/>
              <a:ext cx="1128" cy="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66" name="Rectangle 164"/>
            <p:cNvSpPr>
              <a:spLocks noChangeArrowheads="1"/>
            </p:cNvSpPr>
            <p:nvPr/>
          </p:nvSpPr>
          <p:spPr bwMode="auto">
            <a:xfrm>
              <a:off x="5413" y="3023"/>
              <a:ext cx="10" cy="7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67" name="Rectangle 165"/>
            <p:cNvSpPr>
              <a:spLocks noChangeArrowheads="1"/>
            </p:cNvSpPr>
            <p:nvPr/>
          </p:nvSpPr>
          <p:spPr bwMode="auto">
            <a:xfrm>
              <a:off x="5413" y="3015"/>
              <a:ext cx="10" cy="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68" name="Rectangle 166"/>
            <p:cNvSpPr>
              <a:spLocks noChangeArrowheads="1"/>
            </p:cNvSpPr>
            <p:nvPr/>
          </p:nvSpPr>
          <p:spPr bwMode="auto">
            <a:xfrm>
              <a:off x="5423" y="3015"/>
              <a:ext cx="1126" cy="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69" name="Rectangle 167"/>
            <p:cNvSpPr>
              <a:spLocks noChangeArrowheads="1"/>
            </p:cNvSpPr>
            <p:nvPr/>
          </p:nvSpPr>
          <p:spPr bwMode="auto">
            <a:xfrm>
              <a:off x="6549" y="3015"/>
              <a:ext cx="9" cy="79"/>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70" name="Rectangle 168"/>
            <p:cNvSpPr>
              <a:spLocks noChangeArrowheads="1"/>
            </p:cNvSpPr>
            <p:nvPr/>
          </p:nvSpPr>
          <p:spPr bwMode="auto">
            <a:xfrm>
              <a:off x="6549" y="3015"/>
              <a:ext cx="9" cy="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71" name="Rectangle 169"/>
            <p:cNvSpPr>
              <a:spLocks noChangeArrowheads="1"/>
            </p:cNvSpPr>
            <p:nvPr/>
          </p:nvSpPr>
          <p:spPr bwMode="auto">
            <a:xfrm>
              <a:off x="682" y="3094"/>
              <a:ext cx="9" cy="33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72" name="Rectangle 170"/>
            <p:cNvSpPr>
              <a:spLocks noChangeArrowheads="1"/>
            </p:cNvSpPr>
            <p:nvPr/>
          </p:nvSpPr>
          <p:spPr bwMode="auto">
            <a:xfrm>
              <a:off x="4276" y="3094"/>
              <a:ext cx="9" cy="33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73" name="Rectangle 171"/>
            <p:cNvSpPr>
              <a:spLocks noChangeArrowheads="1"/>
            </p:cNvSpPr>
            <p:nvPr/>
          </p:nvSpPr>
          <p:spPr bwMode="auto">
            <a:xfrm>
              <a:off x="5413" y="3094"/>
              <a:ext cx="10" cy="33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74" name="Rectangle 172"/>
            <p:cNvSpPr>
              <a:spLocks noChangeArrowheads="1"/>
            </p:cNvSpPr>
            <p:nvPr/>
          </p:nvSpPr>
          <p:spPr bwMode="auto">
            <a:xfrm>
              <a:off x="6549" y="3094"/>
              <a:ext cx="9" cy="33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75" name="Rectangle 173"/>
            <p:cNvSpPr>
              <a:spLocks noChangeArrowheads="1"/>
            </p:cNvSpPr>
            <p:nvPr/>
          </p:nvSpPr>
          <p:spPr bwMode="auto">
            <a:xfrm>
              <a:off x="768" y="3506"/>
              <a:ext cx="102" cy="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a:ln>
                    <a:noFill/>
                  </a:ln>
                  <a:solidFill>
                    <a:srgbClr val="000000"/>
                  </a:solidFill>
                  <a:effectLst/>
                  <a:latin typeface="Garamond" panose="02020404030301010803" pitchFamily="18" charset="0"/>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76" name="Rectangle 174"/>
            <p:cNvSpPr>
              <a:spLocks noChangeArrowheads="1"/>
            </p:cNvSpPr>
            <p:nvPr/>
          </p:nvSpPr>
          <p:spPr bwMode="auto">
            <a:xfrm>
              <a:off x="807" y="3506"/>
              <a:ext cx="842" cy="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a:ln>
                    <a:noFill/>
                  </a:ln>
                  <a:solidFill>
                    <a:srgbClr val="000000"/>
                  </a:solidFill>
                  <a:effectLst/>
                  <a:latin typeface="Garamond" panose="02020404030301010803" pitchFamily="18" charset="0"/>
                </a:rPr>
                <a:t>Asset Limits</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77" name="Rectangle 175"/>
            <p:cNvSpPr>
              <a:spLocks noChangeArrowheads="1"/>
            </p:cNvSpPr>
            <p:nvPr/>
          </p:nvSpPr>
          <p:spPr bwMode="auto">
            <a:xfrm>
              <a:off x="1572" y="3506"/>
              <a:ext cx="102" cy="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a:ln>
                    <a:noFill/>
                  </a:ln>
                  <a:solidFill>
                    <a:srgbClr val="000000"/>
                  </a:solidFill>
                  <a:effectLst/>
                  <a:latin typeface="Garamond" panose="02020404030301010803" pitchFamily="18" charset="0"/>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78" name="Rectangle 176"/>
            <p:cNvSpPr>
              <a:spLocks noChangeArrowheads="1"/>
            </p:cNvSpPr>
            <p:nvPr/>
          </p:nvSpPr>
          <p:spPr bwMode="auto">
            <a:xfrm>
              <a:off x="4362" y="3507"/>
              <a:ext cx="400" cy="1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rgbClr val="000000"/>
                  </a:solidFill>
                  <a:effectLst/>
                  <a:latin typeface="Times New Roman" panose="02020603050405020304" pitchFamily="18" charset="0"/>
                </a:rPr>
                <a:t>$9,09</a:t>
              </a:r>
              <a:r>
                <a:rPr lang="en-US" altLang="en-US" dirty="0">
                  <a:solidFill>
                    <a:srgbClr val="000000"/>
                  </a:solidFill>
                  <a:latin typeface="Times New Roman" panose="02020603050405020304" pitchFamily="18" charset="0"/>
                </a:rPr>
                <a:t>0</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80" name="Rectangle 178"/>
            <p:cNvSpPr>
              <a:spLocks noChangeArrowheads="1"/>
            </p:cNvSpPr>
            <p:nvPr/>
          </p:nvSpPr>
          <p:spPr bwMode="auto">
            <a:xfrm>
              <a:off x="5585" y="3487"/>
              <a:ext cx="473" cy="1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rgbClr val="000000"/>
                  </a:solidFill>
                  <a:effectLst/>
                  <a:latin typeface="Times New Roman" panose="02020603050405020304" pitchFamily="18" charset="0"/>
                </a:rPr>
                <a:t>$13,630</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82" name="Rectangle 180"/>
            <p:cNvSpPr>
              <a:spLocks noChangeArrowheads="1"/>
            </p:cNvSpPr>
            <p:nvPr/>
          </p:nvSpPr>
          <p:spPr bwMode="auto">
            <a:xfrm>
              <a:off x="682" y="3427"/>
              <a:ext cx="9" cy="79"/>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83" name="Rectangle 181"/>
            <p:cNvSpPr>
              <a:spLocks noChangeArrowheads="1"/>
            </p:cNvSpPr>
            <p:nvPr/>
          </p:nvSpPr>
          <p:spPr bwMode="auto">
            <a:xfrm>
              <a:off x="691" y="3427"/>
              <a:ext cx="3585" cy="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84" name="Rectangle 182"/>
            <p:cNvSpPr>
              <a:spLocks noChangeArrowheads="1"/>
            </p:cNvSpPr>
            <p:nvPr/>
          </p:nvSpPr>
          <p:spPr bwMode="auto">
            <a:xfrm>
              <a:off x="4276" y="3427"/>
              <a:ext cx="9" cy="79"/>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85" name="Rectangle 183"/>
            <p:cNvSpPr>
              <a:spLocks noChangeArrowheads="1"/>
            </p:cNvSpPr>
            <p:nvPr/>
          </p:nvSpPr>
          <p:spPr bwMode="auto">
            <a:xfrm>
              <a:off x="4285" y="3427"/>
              <a:ext cx="1128" cy="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86" name="Rectangle 184"/>
            <p:cNvSpPr>
              <a:spLocks noChangeArrowheads="1"/>
            </p:cNvSpPr>
            <p:nvPr/>
          </p:nvSpPr>
          <p:spPr bwMode="auto">
            <a:xfrm>
              <a:off x="5413" y="3427"/>
              <a:ext cx="10" cy="79"/>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87" name="Rectangle 185"/>
            <p:cNvSpPr>
              <a:spLocks noChangeArrowheads="1"/>
            </p:cNvSpPr>
            <p:nvPr/>
          </p:nvSpPr>
          <p:spPr bwMode="auto">
            <a:xfrm>
              <a:off x="5423" y="3427"/>
              <a:ext cx="1126" cy="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88" name="Rectangle 186"/>
            <p:cNvSpPr>
              <a:spLocks noChangeArrowheads="1"/>
            </p:cNvSpPr>
            <p:nvPr/>
          </p:nvSpPr>
          <p:spPr bwMode="auto">
            <a:xfrm>
              <a:off x="6549" y="3427"/>
              <a:ext cx="9" cy="79"/>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89" name="Rectangle 187"/>
            <p:cNvSpPr>
              <a:spLocks noChangeArrowheads="1"/>
            </p:cNvSpPr>
            <p:nvPr/>
          </p:nvSpPr>
          <p:spPr bwMode="auto">
            <a:xfrm>
              <a:off x="682" y="3506"/>
              <a:ext cx="9" cy="17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0" name="Rectangle 188"/>
            <p:cNvSpPr>
              <a:spLocks noChangeArrowheads="1"/>
            </p:cNvSpPr>
            <p:nvPr/>
          </p:nvSpPr>
          <p:spPr bwMode="auto">
            <a:xfrm>
              <a:off x="682" y="3677"/>
              <a:ext cx="9" cy="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1" name="Rectangle 189"/>
            <p:cNvSpPr>
              <a:spLocks noChangeArrowheads="1"/>
            </p:cNvSpPr>
            <p:nvPr/>
          </p:nvSpPr>
          <p:spPr bwMode="auto">
            <a:xfrm>
              <a:off x="682" y="3677"/>
              <a:ext cx="9" cy="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2" name="Rectangle 190"/>
            <p:cNvSpPr>
              <a:spLocks noChangeArrowheads="1"/>
            </p:cNvSpPr>
            <p:nvPr/>
          </p:nvSpPr>
          <p:spPr bwMode="auto">
            <a:xfrm>
              <a:off x="691" y="3677"/>
              <a:ext cx="3585" cy="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3" name="Rectangle 191"/>
            <p:cNvSpPr>
              <a:spLocks noChangeArrowheads="1"/>
            </p:cNvSpPr>
            <p:nvPr/>
          </p:nvSpPr>
          <p:spPr bwMode="auto">
            <a:xfrm>
              <a:off x="4276" y="3506"/>
              <a:ext cx="9" cy="17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4" name="Rectangle 192"/>
            <p:cNvSpPr>
              <a:spLocks noChangeArrowheads="1"/>
            </p:cNvSpPr>
            <p:nvPr/>
          </p:nvSpPr>
          <p:spPr bwMode="auto">
            <a:xfrm>
              <a:off x="4276" y="3677"/>
              <a:ext cx="9" cy="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5" name="Rectangle 193"/>
            <p:cNvSpPr>
              <a:spLocks noChangeArrowheads="1"/>
            </p:cNvSpPr>
            <p:nvPr/>
          </p:nvSpPr>
          <p:spPr bwMode="auto">
            <a:xfrm>
              <a:off x="4285" y="3677"/>
              <a:ext cx="1128" cy="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6" name="Rectangle 194"/>
            <p:cNvSpPr>
              <a:spLocks noChangeArrowheads="1"/>
            </p:cNvSpPr>
            <p:nvPr/>
          </p:nvSpPr>
          <p:spPr bwMode="auto">
            <a:xfrm>
              <a:off x="5413" y="3506"/>
              <a:ext cx="10" cy="17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7" name="Rectangle 195"/>
            <p:cNvSpPr>
              <a:spLocks noChangeArrowheads="1"/>
            </p:cNvSpPr>
            <p:nvPr/>
          </p:nvSpPr>
          <p:spPr bwMode="auto">
            <a:xfrm>
              <a:off x="5413" y="3677"/>
              <a:ext cx="10" cy="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8" name="Rectangle 196"/>
            <p:cNvSpPr>
              <a:spLocks noChangeArrowheads="1"/>
            </p:cNvSpPr>
            <p:nvPr/>
          </p:nvSpPr>
          <p:spPr bwMode="auto">
            <a:xfrm>
              <a:off x="5423" y="3677"/>
              <a:ext cx="1126" cy="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9" name="Rectangle 197"/>
            <p:cNvSpPr>
              <a:spLocks noChangeArrowheads="1"/>
            </p:cNvSpPr>
            <p:nvPr/>
          </p:nvSpPr>
          <p:spPr bwMode="auto">
            <a:xfrm>
              <a:off x="6549" y="3506"/>
              <a:ext cx="9" cy="17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00" name="Rectangle 198"/>
            <p:cNvSpPr>
              <a:spLocks noChangeArrowheads="1"/>
            </p:cNvSpPr>
            <p:nvPr/>
          </p:nvSpPr>
          <p:spPr bwMode="auto">
            <a:xfrm>
              <a:off x="6549" y="3677"/>
              <a:ext cx="9" cy="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01" name="Rectangle 199"/>
            <p:cNvSpPr>
              <a:spLocks noChangeArrowheads="1"/>
            </p:cNvSpPr>
            <p:nvPr/>
          </p:nvSpPr>
          <p:spPr bwMode="auto">
            <a:xfrm>
              <a:off x="6549" y="3677"/>
              <a:ext cx="9" cy="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02" name="Rectangle 200"/>
            <p:cNvSpPr>
              <a:spLocks noChangeArrowheads="1"/>
            </p:cNvSpPr>
            <p:nvPr/>
          </p:nvSpPr>
          <p:spPr bwMode="auto">
            <a:xfrm>
              <a:off x="528" y="3685"/>
              <a:ext cx="121" cy="2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a:ln>
                    <a:noFill/>
                  </a:ln>
                  <a:solidFill>
                    <a:srgbClr val="000000"/>
                  </a:solidFill>
                  <a:effectLst/>
                  <a:latin typeface="Calibri" panose="020F0502020204030204" pitchFamily="34" charset="0"/>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203" name="Rectangle 201"/>
            <p:cNvSpPr>
              <a:spLocks noChangeArrowheads="1"/>
            </p:cNvSpPr>
            <p:nvPr/>
          </p:nvSpPr>
          <p:spPr bwMode="auto">
            <a:xfrm>
              <a:off x="528" y="4001"/>
              <a:ext cx="121" cy="2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a:ln>
                    <a:noFill/>
                  </a:ln>
                  <a:solidFill>
                    <a:srgbClr val="000000"/>
                  </a:solidFill>
                  <a:effectLst/>
                  <a:latin typeface="Calibri" panose="020F0502020204030204" pitchFamily="34" charset="0"/>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grpSp>
      <p:sp>
        <p:nvSpPr>
          <p:cNvPr id="3" name="TextBox 2"/>
          <p:cNvSpPr txBox="1"/>
          <p:nvPr/>
        </p:nvSpPr>
        <p:spPr>
          <a:xfrm flipH="1">
            <a:off x="1030288" y="6192838"/>
            <a:ext cx="9040990" cy="338554"/>
          </a:xfrm>
          <a:prstGeom prst="rect">
            <a:avLst/>
          </a:prstGeom>
          <a:noFill/>
        </p:spPr>
        <p:txBody>
          <a:bodyPr wrap="square" rtlCol="0">
            <a:spAutoFit/>
          </a:bodyPr>
          <a:lstStyle/>
          <a:p>
            <a:r>
              <a:rPr lang="en-US" sz="1600" b="1" dirty="0"/>
              <a:t>Asset limits includes the allowed amount for burial expenses; Single $1,500; Couple $3,000</a:t>
            </a:r>
          </a:p>
        </p:txBody>
      </p:sp>
    </p:spTree>
    <p:extLst>
      <p:ext uri="{BB962C8B-B14F-4D97-AF65-F5344CB8AC3E}">
        <p14:creationId xmlns:p14="http://schemas.microsoft.com/office/powerpoint/2010/main" val="15591340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270456"/>
            <a:ext cx="9144000" cy="1725769"/>
          </a:xfrm>
        </p:spPr>
        <p:txBody>
          <a:bodyPr>
            <a:normAutofit/>
          </a:bodyPr>
          <a:lstStyle/>
          <a:p>
            <a:r>
              <a:rPr lang="en-US" sz="8800"/>
              <a:t>Medicare 101	</a:t>
            </a:r>
            <a:endParaRPr lang="en-US" sz="8800" dirty="0"/>
          </a:p>
        </p:txBody>
      </p:sp>
      <p:sp>
        <p:nvSpPr>
          <p:cNvPr id="3" name="Subtitle 2"/>
          <p:cNvSpPr>
            <a:spLocks noGrp="1"/>
          </p:cNvSpPr>
          <p:nvPr>
            <p:ph type="subTitle" idx="1"/>
          </p:nvPr>
        </p:nvSpPr>
        <p:spPr>
          <a:xfrm>
            <a:off x="425004" y="2382592"/>
            <a:ext cx="11616742" cy="4475407"/>
          </a:xfrm>
        </p:spPr>
        <p:txBody>
          <a:bodyPr>
            <a:noAutofit/>
          </a:bodyPr>
          <a:lstStyle/>
          <a:p>
            <a:r>
              <a:rPr lang="en-US" sz="4000" dirty="0"/>
              <a:t>Prince William Area Agency on Aging</a:t>
            </a:r>
          </a:p>
          <a:p>
            <a:r>
              <a:rPr lang="en-US" sz="4000" dirty="0"/>
              <a:t>Virginia Insurance Counseling &amp; Assistance Program</a:t>
            </a:r>
          </a:p>
          <a:p>
            <a:r>
              <a:rPr lang="en-US" sz="4000" dirty="0"/>
              <a:t>(VICAP)</a:t>
            </a:r>
          </a:p>
          <a:p>
            <a:endParaRPr lang="en-US" dirty="0"/>
          </a:p>
          <a:p>
            <a:r>
              <a:rPr lang="en-US" sz="2800" dirty="0"/>
              <a:t>Rosemari Walker</a:t>
            </a:r>
          </a:p>
          <a:p>
            <a:r>
              <a:rPr lang="en-US" sz="2800" dirty="0"/>
              <a:t>703-792-4156</a:t>
            </a:r>
          </a:p>
          <a:p>
            <a:r>
              <a:rPr lang="en-US" sz="2800" dirty="0"/>
              <a:t>Rwalker@pwcgov.org</a:t>
            </a:r>
          </a:p>
        </p:txBody>
      </p:sp>
    </p:spTree>
    <p:extLst>
      <p:ext uri="{BB962C8B-B14F-4D97-AF65-F5344CB8AC3E}">
        <p14:creationId xmlns:p14="http://schemas.microsoft.com/office/powerpoint/2010/main" val="197947181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268583F2-FCC5-5A9C-A6EF-0C2F3E3403E6}"/>
              </a:ext>
            </a:extLst>
          </p:cNvPr>
          <p:cNvSpPr>
            <a:spLocks noGrp="1"/>
          </p:cNvSpPr>
          <p:nvPr>
            <p:ph type="sldNum" sz="quarter" idx="12"/>
          </p:nvPr>
        </p:nvSpPr>
        <p:spPr/>
        <p:txBody>
          <a:bodyPr/>
          <a:lstStyle/>
          <a:p>
            <a:fld id="{0F654394-CF82-464D-ABA2-2BB668DA1228}" type="slidenum">
              <a:rPr lang="en-US" smtClean="0"/>
              <a:t>20</a:t>
            </a:fld>
            <a:endParaRPr lang="en-US" dirty="0"/>
          </a:p>
        </p:txBody>
      </p:sp>
      <p:graphicFrame>
        <p:nvGraphicFramePr>
          <p:cNvPr id="3" name="Object 2">
            <a:extLst>
              <a:ext uri="{FF2B5EF4-FFF2-40B4-BE49-F238E27FC236}">
                <a16:creationId xmlns:a16="http://schemas.microsoft.com/office/drawing/2014/main" id="{A3CCC499-E9BA-0399-000E-1AC175647BB8}"/>
              </a:ext>
            </a:extLst>
          </p:cNvPr>
          <p:cNvGraphicFramePr>
            <a:graphicFrameLocks noChangeAspect="1"/>
          </p:cNvGraphicFramePr>
          <p:nvPr>
            <p:extLst>
              <p:ext uri="{D42A27DB-BD31-4B8C-83A1-F6EECF244321}">
                <p14:modId xmlns:p14="http://schemas.microsoft.com/office/powerpoint/2010/main" val="2989138884"/>
              </p:ext>
            </p:extLst>
          </p:nvPr>
        </p:nvGraphicFramePr>
        <p:xfrm>
          <a:off x="1676401" y="615142"/>
          <a:ext cx="8349342" cy="5578829"/>
        </p:xfrm>
        <a:graphic>
          <a:graphicData uri="http://schemas.openxmlformats.org/presentationml/2006/ole">
            <mc:AlternateContent xmlns:mc="http://schemas.openxmlformats.org/markup-compatibility/2006">
              <mc:Choice xmlns:v="urn:schemas-microsoft-com:vml" Requires="v">
                <p:oleObj name="Acrobat Document" r:id="rId2" imgW="5029099" imgH="3886200" progId="Acrobat.Document.DC">
                  <p:embed/>
                </p:oleObj>
              </mc:Choice>
              <mc:Fallback>
                <p:oleObj name="Acrobat Document" r:id="rId2" imgW="5029099" imgH="3886200" progId="Acrobat.Document.DC">
                  <p:embed/>
                  <p:pic>
                    <p:nvPicPr>
                      <p:cNvPr id="3" name="Object 2">
                        <a:extLst>
                          <a:ext uri="{FF2B5EF4-FFF2-40B4-BE49-F238E27FC236}">
                            <a16:creationId xmlns:a16="http://schemas.microsoft.com/office/drawing/2014/main" id="{A3CCC499-E9BA-0399-000E-1AC175647BB8}"/>
                          </a:ext>
                        </a:extLst>
                      </p:cNvPr>
                      <p:cNvPicPr/>
                      <p:nvPr/>
                    </p:nvPicPr>
                    <p:blipFill>
                      <a:blip r:embed="rId3"/>
                      <a:stretch>
                        <a:fillRect/>
                      </a:stretch>
                    </p:blipFill>
                    <p:spPr>
                      <a:xfrm>
                        <a:off x="1676401" y="615142"/>
                        <a:ext cx="8349342" cy="5578829"/>
                      </a:xfrm>
                      <a:prstGeom prst="rect">
                        <a:avLst/>
                      </a:prstGeom>
                    </p:spPr>
                  </p:pic>
                </p:oleObj>
              </mc:Fallback>
            </mc:AlternateContent>
          </a:graphicData>
        </a:graphic>
      </p:graphicFrame>
    </p:spTree>
    <p:extLst>
      <p:ext uri="{BB962C8B-B14F-4D97-AF65-F5344CB8AC3E}">
        <p14:creationId xmlns:p14="http://schemas.microsoft.com/office/powerpoint/2010/main" val="278493500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4AD101-F461-46B7-B08D-BC2710B2F5FD}"/>
              </a:ext>
            </a:extLst>
          </p:cNvPr>
          <p:cNvSpPr>
            <a:spLocks noGrp="1"/>
          </p:cNvSpPr>
          <p:nvPr>
            <p:ph type="title"/>
          </p:nvPr>
        </p:nvSpPr>
        <p:spPr>
          <a:xfrm>
            <a:off x="838200" y="320675"/>
            <a:ext cx="10515600" cy="1325563"/>
          </a:xfrm>
        </p:spPr>
        <p:txBody>
          <a:bodyPr>
            <a:normAutofit/>
          </a:bodyPr>
          <a:lstStyle/>
          <a:p>
            <a:r>
              <a:rPr lang="en-US" sz="3200" b="1" dirty="0"/>
              <a:t>                              EXTRA HELP PROGRAM</a:t>
            </a:r>
          </a:p>
        </p:txBody>
      </p:sp>
      <p:sp>
        <p:nvSpPr>
          <p:cNvPr id="3" name="Content Placeholder 2">
            <a:extLst>
              <a:ext uri="{FF2B5EF4-FFF2-40B4-BE49-F238E27FC236}">
                <a16:creationId xmlns:a16="http://schemas.microsoft.com/office/drawing/2014/main" id="{FAD856AF-8B17-4FC2-A141-6AF20DFE38FB}"/>
              </a:ext>
            </a:extLst>
          </p:cNvPr>
          <p:cNvSpPr>
            <a:spLocks noGrp="1"/>
          </p:cNvSpPr>
          <p:nvPr>
            <p:ph idx="1"/>
          </p:nvPr>
        </p:nvSpPr>
        <p:spPr/>
        <p:txBody>
          <a:bodyPr>
            <a:normAutofit/>
          </a:bodyPr>
          <a:lstStyle/>
          <a:p>
            <a:r>
              <a:rPr lang="en-US" dirty="0"/>
              <a:t>A program to help people with limited income and resources pay Medicare drug costs.</a:t>
            </a:r>
          </a:p>
          <a:p>
            <a:r>
              <a:rPr lang="en-US" dirty="0"/>
              <a:t>No enrollment period: enroll anytime </a:t>
            </a:r>
          </a:p>
          <a:p>
            <a:r>
              <a:rPr lang="en-US" dirty="0"/>
              <a:t>Single person monthly income: $1843.00</a:t>
            </a:r>
          </a:p>
          <a:p>
            <a:r>
              <a:rPr lang="en-US" dirty="0"/>
              <a:t>Resources: $16,660 (with Burial Expenses)</a:t>
            </a:r>
          </a:p>
          <a:p>
            <a:r>
              <a:rPr lang="en-US" dirty="0"/>
              <a:t>Married Couple monthly income: $2485.00</a:t>
            </a:r>
          </a:p>
          <a:p>
            <a:r>
              <a:rPr lang="en-US" dirty="0"/>
              <a:t>Resources: $33,240 (with Burial Expenses)</a:t>
            </a:r>
          </a:p>
          <a:p>
            <a:r>
              <a:rPr lang="en-US" dirty="0"/>
              <a:t>Apply at SSA.gov. </a:t>
            </a:r>
          </a:p>
          <a:p>
            <a:pPr marL="0" indent="0">
              <a:buNone/>
            </a:pPr>
            <a:endParaRPr lang="en-US" dirty="0"/>
          </a:p>
        </p:txBody>
      </p:sp>
      <p:sp>
        <p:nvSpPr>
          <p:cNvPr id="4" name="Slide Number Placeholder 3">
            <a:extLst>
              <a:ext uri="{FF2B5EF4-FFF2-40B4-BE49-F238E27FC236}">
                <a16:creationId xmlns:a16="http://schemas.microsoft.com/office/drawing/2014/main" id="{29D5404A-75C8-4F25-A481-A2C4CB089FB6}"/>
              </a:ext>
            </a:extLst>
          </p:cNvPr>
          <p:cNvSpPr>
            <a:spLocks noGrp="1"/>
          </p:cNvSpPr>
          <p:nvPr>
            <p:ph type="sldNum" sz="quarter" idx="12"/>
          </p:nvPr>
        </p:nvSpPr>
        <p:spPr/>
        <p:txBody>
          <a:bodyPr/>
          <a:lstStyle/>
          <a:p>
            <a:fld id="{0F654394-CF82-464D-ABA2-2BB668DA1228}" type="slidenum">
              <a:rPr lang="en-US" smtClean="0"/>
              <a:t>21</a:t>
            </a:fld>
            <a:endParaRPr lang="en-US" dirty="0"/>
          </a:p>
        </p:txBody>
      </p:sp>
    </p:spTree>
    <p:extLst>
      <p:ext uri="{BB962C8B-B14F-4D97-AF65-F5344CB8AC3E}">
        <p14:creationId xmlns:p14="http://schemas.microsoft.com/office/powerpoint/2010/main" val="232686969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1000036"/>
          </a:xfrm>
        </p:spPr>
        <p:txBody>
          <a:bodyPr>
            <a:normAutofit/>
          </a:bodyPr>
          <a:lstStyle/>
          <a:p>
            <a:pPr algn="ctr"/>
            <a:r>
              <a:rPr lang="en-US" sz="4000" b="1" dirty="0">
                <a:latin typeface="+mn-lt"/>
              </a:rPr>
              <a:t>Resources</a:t>
            </a:r>
          </a:p>
        </p:txBody>
      </p:sp>
      <p:sp>
        <p:nvSpPr>
          <p:cNvPr id="3" name="Content Placeholder 2"/>
          <p:cNvSpPr>
            <a:spLocks noGrp="1"/>
          </p:cNvSpPr>
          <p:nvPr>
            <p:ph idx="1"/>
          </p:nvPr>
        </p:nvSpPr>
        <p:spPr>
          <a:xfrm>
            <a:off x="347731" y="1481070"/>
            <a:ext cx="11642500" cy="5376930"/>
          </a:xfrm>
        </p:spPr>
        <p:txBody>
          <a:bodyPr>
            <a:normAutofit fontScale="92500" lnSpcReduction="20000"/>
          </a:bodyPr>
          <a:lstStyle/>
          <a:p>
            <a:r>
              <a:rPr lang="en-US" dirty="0"/>
              <a:t>Medicare					</a:t>
            </a:r>
            <a:r>
              <a:rPr lang="en-US" dirty="0">
                <a:hlinkClick r:id="rId3"/>
              </a:rPr>
              <a:t>https://www.medicare.gov/</a:t>
            </a:r>
            <a:endParaRPr lang="en-US" dirty="0"/>
          </a:p>
          <a:p>
            <a:pPr marL="3657600" lvl="8" indent="0">
              <a:buNone/>
            </a:pPr>
            <a:r>
              <a:rPr lang="en-US" dirty="0"/>
              <a:t>		1-800-633-4227</a:t>
            </a:r>
          </a:p>
          <a:p>
            <a:pPr marL="3657600" lvl="8" indent="0">
              <a:buNone/>
            </a:pPr>
            <a:endParaRPr lang="en-US" dirty="0"/>
          </a:p>
          <a:p>
            <a:pPr marL="231775" lvl="8" indent="-231775">
              <a:tabLst>
                <a:tab pos="231775" algn="l"/>
              </a:tabLst>
            </a:pPr>
            <a:r>
              <a:rPr lang="en-US" sz="2800" dirty="0"/>
              <a:t>Social Security Administration		</a:t>
            </a:r>
            <a:r>
              <a:rPr lang="en-US" sz="2800" dirty="0">
                <a:hlinkClick r:id="rId4"/>
              </a:rPr>
              <a:t>https://www.ssa.gov/</a:t>
            </a:r>
            <a:endParaRPr lang="en-US" sz="2800" dirty="0"/>
          </a:p>
          <a:p>
            <a:pPr marL="3657600" lvl="8" indent="0">
              <a:buNone/>
              <a:tabLst>
                <a:tab pos="231775" algn="l"/>
              </a:tabLst>
            </a:pPr>
            <a:r>
              <a:rPr lang="en-US" dirty="0"/>
              <a:t>		1-800-772-1213</a:t>
            </a:r>
          </a:p>
          <a:p>
            <a:pPr marL="3657600" lvl="8" indent="0">
              <a:buNone/>
              <a:tabLst>
                <a:tab pos="231775" algn="l"/>
              </a:tabLst>
            </a:pPr>
            <a:endParaRPr lang="en-US" dirty="0"/>
          </a:p>
          <a:p>
            <a:pPr marL="231775" lvl="8" indent="-231775">
              <a:tabLst>
                <a:tab pos="231775" algn="l"/>
              </a:tabLst>
            </a:pPr>
            <a:r>
              <a:rPr lang="en-US" sz="2800" dirty="0"/>
              <a:t>VA Medicaid				</a:t>
            </a:r>
            <a:r>
              <a:rPr lang="en-US" sz="2800" dirty="0">
                <a:hlinkClick r:id="rId5"/>
              </a:rPr>
              <a:t>https://commonhelp.virginia.gov/access/</a:t>
            </a:r>
            <a:endParaRPr lang="en-US" sz="2800" dirty="0"/>
          </a:p>
          <a:p>
            <a:pPr marL="3657600" lvl="8" indent="0">
              <a:lnSpc>
                <a:spcPct val="100000"/>
              </a:lnSpc>
              <a:buNone/>
              <a:tabLst>
                <a:tab pos="231775" algn="l"/>
              </a:tabLst>
            </a:pPr>
            <a:r>
              <a:rPr lang="en-US" dirty="0"/>
              <a:t>		1-855-242-8282 (to apply);  PW County 703-792-7500</a:t>
            </a:r>
          </a:p>
          <a:p>
            <a:endParaRPr lang="en-US" dirty="0"/>
          </a:p>
          <a:p>
            <a:r>
              <a:rPr lang="en-US" dirty="0"/>
              <a:t>NCOA 					</a:t>
            </a:r>
            <a:r>
              <a:rPr lang="en-US" dirty="0">
                <a:hlinkClick r:id="rId6"/>
              </a:rPr>
              <a:t>http://ncoa.org/</a:t>
            </a:r>
            <a:endParaRPr lang="en-US" dirty="0"/>
          </a:p>
          <a:p>
            <a:endParaRPr lang="en-US" dirty="0"/>
          </a:p>
          <a:p>
            <a:r>
              <a:rPr lang="en-US" dirty="0"/>
              <a:t>Medicare Rights Center 			</a:t>
            </a:r>
            <a:r>
              <a:rPr lang="en-US" dirty="0">
                <a:hlinkClick r:id="rId7"/>
              </a:rPr>
              <a:t>https://www.medicarerights.org/</a:t>
            </a:r>
            <a:endParaRPr lang="en-US" dirty="0"/>
          </a:p>
          <a:p>
            <a:pPr marL="0" lvl="8" indent="0">
              <a:buNone/>
            </a:pPr>
            <a:r>
              <a:rPr lang="en-US" dirty="0"/>
              <a:t>						</a:t>
            </a:r>
            <a:r>
              <a:rPr lang="en-US" sz="2800" dirty="0">
                <a:hlinkClick r:id="rId8"/>
              </a:rPr>
              <a:t>https://www.medicareinteractive.org/</a:t>
            </a:r>
            <a:endParaRPr lang="en-US" sz="2800" dirty="0"/>
          </a:p>
          <a:p>
            <a:pPr marL="0" lvl="8" indent="0">
              <a:buNone/>
            </a:pPr>
            <a:endParaRPr lang="en-US" sz="2800" dirty="0"/>
          </a:p>
          <a:p>
            <a:pPr marL="231775" lvl="8" indent="-231775"/>
            <a:r>
              <a:rPr lang="en-US" sz="2800" dirty="0"/>
              <a:t>Q1 Medicare				</a:t>
            </a:r>
            <a:r>
              <a:rPr lang="en-US" sz="2800" dirty="0">
                <a:hlinkClick r:id="rId9"/>
              </a:rPr>
              <a:t>https://q1medicare.com/</a:t>
            </a:r>
            <a:endParaRPr lang="en-US" sz="2800" dirty="0"/>
          </a:p>
          <a:p>
            <a:pPr marL="0" lvl="8" indent="0">
              <a:buNone/>
            </a:pPr>
            <a:endParaRPr lang="en-US" sz="2800" dirty="0"/>
          </a:p>
          <a:p>
            <a:pPr marL="231775" lvl="8" indent="-231775">
              <a:tabLst>
                <a:tab pos="231775" algn="l"/>
              </a:tabLst>
            </a:pPr>
            <a:endParaRPr lang="en-US" sz="2800" dirty="0"/>
          </a:p>
          <a:p>
            <a:pPr marL="50800" lvl="8" indent="0">
              <a:buNone/>
            </a:pPr>
            <a:endParaRPr lang="en-US" sz="2800" dirty="0"/>
          </a:p>
          <a:p>
            <a:pPr marL="3657600" lvl="8" indent="0">
              <a:buNone/>
            </a:pPr>
            <a:endParaRPr lang="en-US" dirty="0"/>
          </a:p>
          <a:p>
            <a:endParaRPr lang="en-US" dirty="0"/>
          </a:p>
        </p:txBody>
      </p:sp>
      <p:sp>
        <p:nvSpPr>
          <p:cNvPr id="5" name="Slide Number Placeholder 4"/>
          <p:cNvSpPr>
            <a:spLocks noGrp="1"/>
          </p:cNvSpPr>
          <p:nvPr>
            <p:ph type="sldNum" sz="quarter" idx="12"/>
          </p:nvPr>
        </p:nvSpPr>
        <p:spPr/>
        <p:txBody>
          <a:bodyPr/>
          <a:lstStyle/>
          <a:p>
            <a:fld id="{0F654394-CF82-464D-ABA2-2BB668DA1228}" type="slidenum">
              <a:rPr lang="en-US" smtClean="0"/>
              <a:t>22</a:t>
            </a:fld>
            <a:endParaRPr lang="en-US" dirty="0"/>
          </a:p>
        </p:txBody>
      </p:sp>
    </p:spTree>
    <p:extLst>
      <p:ext uri="{BB962C8B-B14F-4D97-AF65-F5344CB8AC3E}">
        <p14:creationId xmlns:p14="http://schemas.microsoft.com/office/powerpoint/2010/main" val="99134488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600" b="1" dirty="0"/>
              <a:t>Medicare Fraud</a:t>
            </a:r>
          </a:p>
        </p:txBody>
      </p:sp>
      <p:sp>
        <p:nvSpPr>
          <p:cNvPr id="3" name="Content Placeholder 2"/>
          <p:cNvSpPr>
            <a:spLocks noGrp="1"/>
          </p:cNvSpPr>
          <p:nvPr>
            <p:ph idx="1"/>
          </p:nvPr>
        </p:nvSpPr>
        <p:spPr/>
        <p:txBody>
          <a:bodyPr/>
          <a:lstStyle/>
          <a:p>
            <a:r>
              <a:rPr lang="en-US" dirty="0"/>
              <a:t>Contact Virginia’s SMP (Senior Medicare Patrol) at 1-800-938-8885 </a:t>
            </a:r>
          </a:p>
          <a:p>
            <a:pPr marL="0" indent="0">
              <a:buNone/>
            </a:pPr>
            <a:r>
              <a:rPr lang="en-US" dirty="0"/>
              <a:t>	or www.VirginiaSMP.org</a:t>
            </a:r>
          </a:p>
        </p:txBody>
      </p:sp>
      <p:sp>
        <p:nvSpPr>
          <p:cNvPr id="5" name="Slide Number Placeholder 4"/>
          <p:cNvSpPr>
            <a:spLocks noGrp="1"/>
          </p:cNvSpPr>
          <p:nvPr>
            <p:ph type="sldNum" sz="quarter" idx="12"/>
          </p:nvPr>
        </p:nvSpPr>
        <p:spPr/>
        <p:txBody>
          <a:bodyPr/>
          <a:lstStyle/>
          <a:p>
            <a:fld id="{0F654394-CF82-464D-ABA2-2BB668DA1228}" type="slidenum">
              <a:rPr lang="en-US" smtClean="0"/>
              <a:t>23</a:t>
            </a:fld>
            <a:endParaRPr lang="en-US" dirty="0"/>
          </a:p>
        </p:txBody>
      </p:sp>
    </p:spTree>
    <p:extLst>
      <p:ext uri="{BB962C8B-B14F-4D97-AF65-F5344CB8AC3E}">
        <p14:creationId xmlns:p14="http://schemas.microsoft.com/office/powerpoint/2010/main" val="23187937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br>
              <a:rPr lang="en-US" dirty="0"/>
            </a:br>
            <a:r>
              <a:rPr lang="en-US" sz="4000" b="1" dirty="0"/>
              <a:t>Virginia Insurance Counseling &amp; Assistance Program (VICAP) </a:t>
            </a:r>
            <a:br>
              <a:rPr lang="en-US" b="1" dirty="0"/>
            </a:br>
            <a:endParaRPr lang="en-US" b="1" dirty="0"/>
          </a:p>
        </p:txBody>
      </p:sp>
      <p:sp>
        <p:nvSpPr>
          <p:cNvPr id="3" name="Content Placeholder 2"/>
          <p:cNvSpPr>
            <a:spLocks noGrp="1"/>
          </p:cNvSpPr>
          <p:nvPr>
            <p:ph idx="1"/>
          </p:nvPr>
        </p:nvSpPr>
        <p:spPr/>
        <p:txBody>
          <a:bodyPr>
            <a:normAutofit/>
          </a:bodyPr>
          <a:lstStyle/>
          <a:p>
            <a:r>
              <a:rPr lang="en-US" sz="3200" dirty="0"/>
              <a:t>We provide free, independent, no-conflict of interest, objective advice on Medicare and on health insurance problems you may have. </a:t>
            </a:r>
          </a:p>
          <a:p>
            <a:endParaRPr lang="en-US" sz="3200" dirty="0"/>
          </a:p>
          <a:p>
            <a:r>
              <a:rPr lang="en-US" sz="3200" dirty="0"/>
              <a:t>Disclaimer: We can help, but do NOT make a health insurance changes/decisions without reconfirming or seeing it in writing. Use your employment HR Departments to double-check. </a:t>
            </a:r>
          </a:p>
          <a:p>
            <a:endParaRPr lang="en-US" dirty="0"/>
          </a:p>
        </p:txBody>
      </p:sp>
      <p:sp>
        <p:nvSpPr>
          <p:cNvPr id="5" name="Slide Number Placeholder 4"/>
          <p:cNvSpPr>
            <a:spLocks noGrp="1"/>
          </p:cNvSpPr>
          <p:nvPr>
            <p:ph type="sldNum" sz="quarter" idx="12"/>
          </p:nvPr>
        </p:nvSpPr>
        <p:spPr/>
        <p:txBody>
          <a:bodyPr/>
          <a:lstStyle/>
          <a:p>
            <a:fld id="{0F654394-CF82-464D-ABA2-2BB668DA1228}" type="slidenum">
              <a:rPr lang="en-US" smtClean="0"/>
              <a:t>3</a:t>
            </a:fld>
            <a:endParaRPr lang="en-US" dirty="0"/>
          </a:p>
        </p:txBody>
      </p:sp>
    </p:spTree>
    <p:extLst>
      <p:ext uri="{BB962C8B-B14F-4D97-AF65-F5344CB8AC3E}">
        <p14:creationId xmlns:p14="http://schemas.microsoft.com/office/powerpoint/2010/main" val="23719722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838200" y="365125"/>
            <a:ext cx="10515600" cy="755337"/>
          </a:xfrm>
        </p:spPr>
        <p:txBody>
          <a:bodyPr>
            <a:normAutofit fontScale="90000"/>
          </a:bodyPr>
          <a:lstStyle/>
          <a:p>
            <a:pPr algn="ctr"/>
            <a:br>
              <a:rPr lang="en-US" sz="4000" b="1" dirty="0">
                <a:solidFill>
                  <a:srgbClr val="000000"/>
                </a:solidFill>
                <a:latin typeface="+mn-lt"/>
              </a:rPr>
            </a:br>
            <a:r>
              <a:rPr lang="en-US" b="1" dirty="0">
                <a:solidFill>
                  <a:srgbClr val="000000"/>
                </a:solidFill>
                <a:latin typeface="+mn-lt"/>
              </a:rPr>
              <a:t>What is Medicare?</a:t>
            </a:r>
            <a:r>
              <a:rPr lang="en-US" dirty="0">
                <a:solidFill>
                  <a:srgbClr val="000000"/>
                </a:solidFill>
                <a:latin typeface="+mn-lt"/>
              </a:rPr>
              <a:t> </a:t>
            </a:r>
            <a:br>
              <a:rPr lang="en-US" dirty="0">
                <a:solidFill>
                  <a:srgbClr val="000000"/>
                </a:solidFill>
                <a:latin typeface="+mn-lt"/>
              </a:rPr>
            </a:br>
            <a:endParaRPr lang="en-US" dirty="0">
              <a:latin typeface="+mn-lt"/>
            </a:endParaRPr>
          </a:p>
        </p:txBody>
      </p:sp>
      <p:sp>
        <p:nvSpPr>
          <p:cNvPr id="5" name="Content Placeholder 4"/>
          <p:cNvSpPr>
            <a:spLocks noGrp="1"/>
          </p:cNvSpPr>
          <p:nvPr>
            <p:ph idx="1"/>
          </p:nvPr>
        </p:nvSpPr>
        <p:spPr>
          <a:xfrm>
            <a:off x="321972" y="1825625"/>
            <a:ext cx="11031828" cy="4351338"/>
          </a:xfrm>
        </p:spPr>
        <p:txBody>
          <a:bodyPr>
            <a:normAutofit/>
          </a:bodyPr>
          <a:lstStyle/>
          <a:p>
            <a:endParaRPr lang="en-US" sz="1000" dirty="0">
              <a:solidFill>
                <a:srgbClr val="000000"/>
              </a:solidFill>
              <a:latin typeface="Arial" panose="020B0604020202020204" pitchFamily="34" charset="0"/>
            </a:endParaRPr>
          </a:p>
          <a:p>
            <a:r>
              <a:rPr lang="en-US" dirty="0">
                <a:solidFill>
                  <a:srgbClr val="000000"/>
                </a:solidFill>
              </a:rPr>
              <a:t>Health insurance program for citizens (or legally here for at least 5 years) 65 and older (about 64 million people). </a:t>
            </a:r>
          </a:p>
          <a:p>
            <a:r>
              <a:rPr lang="en-US" dirty="0">
                <a:solidFill>
                  <a:srgbClr val="000000"/>
                </a:solidFill>
              </a:rPr>
              <a:t>Under age 65 starting 2 years after you start getting Social Security disability payments (about 8.5million people) </a:t>
            </a:r>
          </a:p>
          <a:p>
            <a:r>
              <a:rPr lang="en-US" dirty="0">
                <a:solidFill>
                  <a:srgbClr val="000000"/>
                </a:solidFill>
              </a:rPr>
              <a:t>Sooner with kidney failure (ESRD), and Lou Gehrig’s Disease (ALS). </a:t>
            </a:r>
          </a:p>
          <a:p>
            <a:r>
              <a:rPr lang="en-US" dirty="0">
                <a:solidFill>
                  <a:srgbClr val="000000"/>
                </a:solidFill>
              </a:rPr>
              <a:t>An “individual” insurance plan – no family, spouse or group rates </a:t>
            </a:r>
          </a:p>
          <a:p>
            <a:r>
              <a:rPr lang="en-US" dirty="0">
                <a:solidFill>
                  <a:srgbClr val="000000"/>
                </a:solidFill>
              </a:rPr>
              <a:t>Administered by the Centers for Medicare &amp; Medicaid Services (CMS) in the U.S. Dept. of Health &amp; Human Services. </a:t>
            </a:r>
          </a:p>
          <a:p>
            <a:endParaRPr lang="en-US" dirty="0"/>
          </a:p>
        </p:txBody>
      </p:sp>
      <p:sp>
        <p:nvSpPr>
          <p:cNvPr id="3" name="Slide Number Placeholder 2"/>
          <p:cNvSpPr>
            <a:spLocks noGrp="1"/>
          </p:cNvSpPr>
          <p:nvPr>
            <p:ph type="sldNum" sz="quarter" idx="12"/>
          </p:nvPr>
        </p:nvSpPr>
        <p:spPr/>
        <p:txBody>
          <a:bodyPr/>
          <a:lstStyle/>
          <a:p>
            <a:fld id="{0F654394-CF82-464D-ABA2-2BB668DA1228}" type="slidenum">
              <a:rPr lang="en-US" smtClean="0"/>
              <a:t>4</a:t>
            </a:fld>
            <a:endParaRPr lang="en-US" dirty="0"/>
          </a:p>
        </p:txBody>
      </p:sp>
    </p:spTree>
    <p:extLst>
      <p:ext uri="{BB962C8B-B14F-4D97-AF65-F5344CB8AC3E}">
        <p14:creationId xmlns:p14="http://schemas.microsoft.com/office/powerpoint/2010/main" val="36364622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193219"/>
          </a:xfrm>
        </p:spPr>
        <p:txBody>
          <a:bodyPr>
            <a:normAutofit fontScale="90000"/>
          </a:bodyPr>
          <a:lstStyle/>
          <a:p>
            <a:pPr algn="ctr"/>
            <a:br>
              <a:rPr lang="en-US" b="1" dirty="0">
                <a:solidFill>
                  <a:srgbClr val="000000"/>
                </a:solidFill>
              </a:rPr>
            </a:br>
            <a:r>
              <a:rPr lang="en-US" b="1" dirty="0">
                <a:solidFill>
                  <a:srgbClr val="000000"/>
                </a:solidFill>
                <a:latin typeface="+mn-lt"/>
              </a:rPr>
              <a:t>Medicare Coverage Choices</a:t>
            </a:r>
            <a:br>
              <a:rPr lang="en-US" b="1" dirty="0">
                <a:solidFill>
                  <a:srgbClr val="000000"/>
                </a:solidFill>
                <a:latin typeface="+mn-lt"/>
              </a:rPr>
            </a:br>
            <a:r>
              <a:rPr lang="en-US" b="1" dirty="0">
                <a:solidFill>
                  <a:srgbClr val="000000"/>
                </a:solidFill>
                <a:latin typeface="+mn-lt"/>
              </a:rPr>
              <a:t>Original Medicare vs. Medicare Advantage</a:t>
            </a:r>
            <a:br>
              <a:rPr lang="en-US" dirty="0">
                <a:solidFill>
                  <a:srgbClr val="000000"/>
                </a:solidFill>
                <a:latin typeface="+mn-lt"/>
              </a:rPr>
            </a:br>
            <a:endParaRPr lang="en-US" dirty="0">
              <a:latin typeface="+mn-lt"/>
            </a:endParaRPr>
          </a:p>
        </p:txBody>
      </p:sp>
      <p:sp>
        <p:nvSpPr>
          <p:cNvPr id="3" name="Content Placeholder 2"/>
          <p:cNvSpPr>
            <a:spLocks noGrp="1"/>
          </p:cNvSpPr>
          <p:nvPr>
            <p:ph idx="1"/>
          </p:nvPr>
        </p:nvSpPr>
        <p:spPr>
          <a:xfrm>
            <a:off x="838200" y="1825624"/>
            <a:ext cx="10515600" cy="5032376"/>
          </a:xfrm>
        </p:spPr>
        <p:txBody>
          <a:bodyPr>
            <a:normAutofit/>
          </a:bodyPr>
          <a:lstStyle/>
          <a:p>
            <a:pPr marL="0" indent="0">
              <a:buNone/>
            </a:pPr>
            <a:r>
              <a:rPr lang="en-US" u="sng" dirty="0">
                <a:solidFill>
                  <a:srgbClr val="000000"/>
                </a:solidFill>
              </a:rPr>
              <a:t>Original, Traditional, Fee-for-Service Medicare (Part A, B)</a:t>
            </a:r>
          </a:p>
          <a:p>
            <a:r>
              <a:rPr lang="en-US" dirty="0">
                <a:solidFill>
                  <a:srgbClr val="000000"/>
                </a:solidFill>
              </a:rPr>
              <a:t>Traditional Medicare program administered directly through the Federal government’s contractors.</a:t>
            </a:r>
          </a:p>
          <a:p>
            <a:pPr marL="457200" indent="-457200"/>
            <a:r>
              <a:rPr lang="en-US" dirty="0">
                <a:solidFill>
                  <a:srgbClr val="000000"/>
                </a:solidFill>
              </a:rPr>
              <a:t>May enroll in a Medigap Supplemental Plan and stand-alone Part D prescription drug plan</a:t>
            </a:r>
          </a:p>
          <a:p>
            <a:endParaRPr lang="en-US" dirty="0">
              <a:solidFill>
                <a:srgbClr val="000000"/>
              </a:solidFill>
            </a:endParaRPr>
          </a:p>
          <a:p>
            <a:pPr marL="0" indent="0">
              <a:buNone/>
            </a:pPr>
            <a:r>
              <a:rPr lang="en-US" u="sng" dirty="0">
                <a:solidFill>
                  <a:srgbClr val="000000"/>
                </a:solidFill>
              </a:rPr>
              <a:t>Medicare Advantage (Part C)</a:t>
            </a:r>
          </a:p>
          <a:p>
            <a:r>
              <a:rPr lang="en-US" dirty="0">
                <a:solidFill>
                  <a:srgbClr val="000000"/>
                </a:solidFill>
              </a:rPr>
              <a:t>Medicare health plan (managed care) offered through private insurance companies, heavily regulated by the Federal government.</a:t>
            </a:r>
          </a:p>
          <a:p>
            <a:pPr marL="457200" indent="-457200"/>
            <a:r>
              <a:rPr lang="en-US" dirty="0">
                <a:solidFill>
                  <a:srgbClr val="000000"/>
                </a:solidFill>
              </a:rPr>
              <a:t>Many plans include prescription drug coverage.</a:t>
            </a:r>
          </a:p>
          <a:p>
            <a:endParaRPr lang="en-US" dirty="0"/>
          </a:p>
        </p:txBody>
      </p:sp>
      <p:sp>
        <p:nvSpPr>
          <p:cNvPr id="5" name="Slide Number Placeholder 4"/>
          <p:cNvSpPr>
            <a:spLocks noGrp="1"/>
          </p:cNvSpPr>
          <p:nvPr>
            <p:ph type="sldNum" sz="quarter" idx="12"/>
          </p:nvPr>
        </p:nvSpPr>
        <p:spPr/>
        <p:txBody>
          <a:bodyPr/>
          <a:lstStyle/>
          <a:p>
            <a:fld id="{0F654394-CF82-464D-ABA2-2BB668DA1228}" type="slidenum">
              <a:rPr lang="en-US" smtClean="0"/>
              <a:t>5</a:t>
            </a:fld>
            <a:endParaRPr lang="en-US" dirty="0"/>
          </a:p>
        </p:txBody>
      </p:sp>
    </p:spTree>
    <p:extLst>
      <p:ext uri="{BB962C8B-B14F-4D97-AF65-F5344CB8AC3E}">
        <p14:creationId xmlns:p14="http://schemas.microsoft.com/office/powerpoint/2010/main" val="6183849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703821"/>
          </a:xfrm>
        </p:spPr>
        <p:txBody>
          <a:bodyPr>
            <a:normAutofit fontScale="90000"/>
          </a:bodyPr>
          <a:lstStyle/>
          <a:p>
            <a:pPr algn="ctr"/>
            <a:br>
              <a:rPr lang="en-US" dirty="0"/>
            </a:br>
            <a:r>
              <a:rPr lang="en-US" b="1" dirty="0">
                <a:latin typeface="+mn-lt"/>
              </a:rPr>
              <a:t>KEY MEDICARE COVERAGE CHOICES</a:t>
            </a:r>
            <a:br>
              <a:rPr lang="en-US" dirty="0"/>
            </a:br>
            <a:endParaRPr lang="en-US" dirty="0"/>
          </a:p>
        </p:txBody>
      </p:sp>
      <p:sp>
        <p:nvSpPr>
          <p:cNvPr id="3" name="Text Placeholder 2"/>
          <p:cNvSpPr>
            <a:spLocks noGrp="1"/>
          </p:cNvSpPr>
          <p:nvPr>
            <p:ph type="body" idx="1"/>
          </p:nvPr>
        </p:nvSpPr>
        <p:spPr>
          <a:xfrm>
            <a:off x="489397" y="1053083"/>
            <a:ext cx="4172758" cy="643943"/>
          </a:xfrm>
        </p:spPr>
        <p:txBody>
          <a:bodyPr/>
          <a:lstStyle/>
          <a:p>
            <a:r>
              <a:rPr lang="en-US" dirty="0"/>
              <a:t>Original Medicare</a:t>
            </a:r>
          </a:p>
        </p:txBody>
      </p:sp>
      <p:sp>
        <p:nvSpPr>
          <p:cNvPr id="4" name="Content Placeholder 3"/>
          <p:cNvSpPr>
            <a:spLocks noGrp="1"/>
          </p:cNvSpPr>
          <p:nvPr>
            <p:ph sz="half" idx="2"/>
          </p:nvPr>
        </p:nvSpPr>
        <p:spPr>
          <a:xfrm>
            <a:off x="489397" y="1854559"/>
            <a:ext cx="4172756" cy="4597756"/>
          </a:xfrm>
        </p:spPr>
        <p:txBody>
          <a:bodyPr>
            <a:normAutofit fontScale="92500" lnSpcReduction="20000"/>
          </a:bodyPr>
          <a:lstStyle/>
          <a:p>
            <a:r>
              <a:rPr lang="en-US" dirty="0"/>
              <a:t>Includes Part A (Hospital Insurance) and/or Part B (Medical Insurance)</a:t>
            </a:r>
          </a:p>
          <a:p>
            <a:r>
              <a:rPr lang="en-US" dirty="0"/>
              <a:t>Decide if you want prescription drug coverage (Part D) – private insurance companies approved by Medicare</a:t>
            </a:r>
          </a:p>
          <a:p>
            <a:r>
              <a:rPr lang="en-US" dirty="0"/>
              <a:t>Decide if you want supplemental coverage. Individual privately-purchased Medigap plan, or ability to enroll in a employee retiree plan or military retiree plan</a:t>
            </a:r>
          </a:p>
        </p:txBody>
      </p:sp>
      <p:sp>
        <p:nvSpPr>
          <p:cNvPr id="5" name="Text Placeholder 4"/>
          <p:cNvSpPr>
            <a:spLocks noGrp="1"/>
          </p:cNvSpPr>
          <p:nvPr>
            <p:ph type="body" sz="quarter" idx="3"/>
          </p:nvPr>
        </p:nvSpPr>
        <p:spPr>
          <a:xfrm>
            <a:off x="6593983" y="914401"/>
            <a:ext cx="5111798" cy="1403798"/>
          </a:xfrm>
        </p:spPr>
        <p:txBody>
          <a:bodyPr>
            <a:normAutofit fontScale="77500" lnSpcReduction="20000"/>
          </a:bodyPr>
          <a:lstStyle/>
          <a:p>
            <a:endParaRPr lang="en-US" dirty="0"/>
          </a:p>
          <a:p>
            <a:endParaRPr lang="en-US" dirty="0"/>
          </a:p>
          <a:p>
            <a:pPr algn="ctr"/>
            <a:r>
              <a:rPr lang="en-US" sz="3800" dirty="0"/>
              <a:t>Medicare Advantage a/k/a Medicare Part C</a:t>
            </a:r>
          </a:p>
          <a:p>
            <a:endParaRPr lang="en-US" dirty="0"/>
          </a:p>
        </p:txBody>
      </p:sp>
      <p:sp>
        <p:nvSpPr>
          <p:cNvPr id="6" name="Content Placeholder 5"/>
          <p:cNvSpPr>
            <a:spLocks noGrp="1"/>
          </p:cNvSpPr>
          <p:nvPr>
            <p:ph sz="quarter" idx="4"/>
          </p:nvPr>
        </p:nvSpPr>
        <p:spPr>
          <a:xfrm>
            <a:off x="6954592" y="2318199"/>
            <a:ext cx="4400796" cy="4018207"/>
          </a:xfrm>
        </p:spPr>
        <p:txBody>
          <a:bodyPr>
            <a:normAutofit/>
          </a:bodyPr>
          <a:lstStyle/>
          <a:p>
            <a:r>
              <a:rPr lang="en-US" dirty="0"/>
              <a:t>Combines Part A, Part B and usually Part D.</a:t>
            </a:r>
          </a:p>
          <a:p>
            <a:r>
              <a:rPr lang="en-US" dirty="0"/>
              <a:t>Private insurance companies approved by Medicare provide this coverage.</a:t>
            </a:r>
          </a:p>
          <a:p>
            <a:r>
              <a:rPr lang="en-US" dirty="0"/>
              <a:t>No supplement/Medigap plan allowed for uncovered cost!</a:t>
            </a:r>
          </a:p>
          <a:p>
            <a:endParaRPr lang="en-US" dirty="0"/>
          </a:p>
        </p:txBody>
      </p:sp>
      <p:sp>
        <p:nvSpPr>
          <p:cNvPr id="10" name="Slide Number Placeholder 9"/>
          <p:cNvSpPr>
            <a:spLocks noGrp="1"/>
          </p:cNvSpPr>
          <p:nvPr>
            <p:ph type="sldNum" sz="quarter" idx="12"/>
          </p:nvPr>
        </p:nvSpPr>
        <p:spPr/>
        <p:txBody>
          <a:bodyPr/>
          <a:lstStyle/>
          <a:p>
            <a:fld id="{0F654394-CF82-464D-ABA2-2BB668DA1228}" type="slidenum">
              <a:rPr lang="en-US" smtClean="0"/>
              <a:t>6</a:t>
            </a:fld>
            <a:endParaRPr lang="en-US" dirty="0"/>
          </a:p>
        </p:txBody>
      </p:sp>
      <p:pic>
        <p:nvPicPr>
          <p:cNvPr id="7" name="Picture 6"/>
          <p:cNvPicPr>
            <a:picLocks noChangeAspect="1"/>
          </p:cNvPicPr>
          <p:nvPr/>
        </p:nvPicPr>
        <p:blipFill>
          <a:blip r:embed="rId3"/>
          <a:stretch>
            <a:fillRect/>
          </a:stretch>
        </p:blipFill>
        <p:spPr>
          <a:xfrm>
            <a:off x="4958365" y="3281104"/>
            <a:ext cx="1365161" cy="1680692"/>
          </a:xfrm>
          <a:prstGeom prst="rect">
            <a:avLst/>
          </a:prstGeom>
        </p:spPr>
      </p:pic>
      <p:sp>
        <p:nvSpPr>
          <p:cNvPr id="9" name="TextBox 8"/>
          <p:cNvSpPr txBox="1"/>
          <p:nvPr/>
        </p:nvSpPr>
        <p:spPr>
          <a:xfrm>
            <a:off x="4958365" y="2133533"/>
            <a:ext cx="1365161" cy="923330"/>
          </a:xfrm>
          <a:prstGeom prst="rect">
            <a:avLst/>
          </a:prstGeom>
          <a:solidFill>
            <a:srgbClr val="FFFF00"/>
          </a:solidFill>
        </p:spPr>
        <p:txBody>
          <a:bodyPr wrap="square" rtlCol="0">
            <a:spAutoFit/>
          </a:bodyPr>
          <a:lstStyle/>
          <a:p>
            <a:pPr algn="ctr"/>
            <a:endParaRPr lang="en-US" b="1" dirty="0"/>
          </a:p>
          <a:p>
            <a:pPr algn="ctr"/>
            <a:r>
              <a:rPr lang="en-US" b="1" dirty="0"/>
              <a:t>OR</a:t>
            </a:r>
          </a:p>
          <a:p>
            <a:pPr algn="ctr"/>
            <a:endParaRPr lang="en-US" b="1" dirty="0"/>
          </a:p>
        </p:txBody>
      </p:sp>
    </p:spTree>
    <p:extLst>
      <p:ext uri="{BB962C8B-B14F-4D97-AF65-F5344CB8AC3E}">
        <p14:creationId xmlns:p14="http://schemas.microsoft.com/office/powerpoint/2010/main" val="10951393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600790"/>
          </a:xfrm>
        </p:spPr>
        <p:txBody>
          <a:bodyPr>
            <a:normAutofit fontScale="90000"/>
          </a:bodyPr>
          <a:lstStyle/>
          <a:p>
            <a:pPr algn="ctr"/>
            <a:br>
              <a:rPr lang="en-US" sz="4000" b="1" dirty="0">
                <a:solidFill>
                  <a:srgbClr val="000000"/>
                </a:solidFill>
              </a:rPr>
            </a:br>
            <a:r>
              <a:rPr lang="en-US" b="1" dirty="0">
                <a:solidFill>
                  <a:srgbClr val="000000"/>
                </a:solidFill>
                <a:latin typeface="+mn-lt"/>
              </a:rPr>
              <a:t>Part A - Hospital Insurance</a:t>
            </a:r>
            <a:br>
              <a:rPr lang="en-US" b="1" dirty="0">
                <a:solidFill>
                  <a:srgbClr val="000000"/>
                </a:solidFill>
                <a:latin typeface="+mn-lt"/>
              </a:rPr>
            </a:br>
            <a:endParaRPr lang="en-US" dirty="0">
              <a:latin typeface="+mn-lt"/>
            </a:endParaRPr>
          </a:p>
        </p:txBody>
      </p:sp>
      <p:sp>
        <p:nvSpPr>
          <p:cNvPr id="3" name="Content Placeholder 2"/>
          <p:cNvSpPr>
            <a:spLocks noGrp="1"/>
          </p:cNvSpPr>
          <p:nvPr>
            <p:ph idx="1"/>
          </p:nvPr>
        </p:nvSpPr>
        <p:spPr>
          <a:xfrm>
            <a:off x="450761" y="1262130"/>
            <a:ext cx="10903039" cy="5203064"/>
          </a:xfrm>
        </p:spPr>
        <p:txBody>
          <a:bodyPr>
            <a:normAutofit/>
          </a:bodyPr>
          <a:lstStyle/>
          <a:p>
            <a:endParaRPr lang="en-US" b="1" dirty="0">
              <a:solidFill>
                <a:srgbClr val="000000"/>
              </a:solidFill>
            </a:endParaRPr>
          </a:p>
          <a:p>
            <a:r>
              <a:rPr lang="en-US" sz="4000" dirty="0">
                <a:solidFill>
                  <a:srgbClr val="000000"/>
                </a:solidFill>
              </a:rPr>
              <a:t>Automatically qualify at 65 (still have to enroll), no charge—you or your spouse (current, ex, or deceased) earn it through 10 years (40 quarters) of work, paying Social Security taxes, so you pay NO premiums after you are eligible at 65.</a:t>
            </a:r>
          </a:p>
          <a:p>
            <a:pPr marL="0" indent="0">
              <a:buNone/>
            </a:pPr>
            <a:endParaRPr lang="en-US" sz="4000" dirty="0">
              <a:solidFill>
                <a:srgbClr val="000000"/>
              </a:solidFill>
            </a:endParaRPr>
          </a:p>
          <a:p>
            <a:r>
              <a:rPr lang="en-US" sz="4000" dirty="0">
                <a:solidFill>
                  <a:srgbClr val="000000"/>
                </a:solidFill>
              </a:rPr>
              <a:t>If you haven’t worked 40 quarters, you can buy it.</a:t>
            </a:r>
          </a:p>
          <a:p>
            <a:endParaRPr lang="en-US" sz="6700" dirty="0">
              <a:solidFill>
                <a:srgbClr val="000000"/>
              </a:solidFill>
            </a:endParaRPr>
          </a:p>
          <a:p>
            <a:endParaRPr lang="en-US" dirty="0"/>
          </a:p>
        </p:txBody>
      </p:sp>
      <p:sp>
        <p:nvSpPr>
          <p:cNvPr id="5" name="Slide Number Placeholder 4"/>
          <p:cNvSpPr>
            <a:spLocks noGrp="1"/>
          </p:cNvSpPr>
          <p:nvPr>
            <p:ph type="sldNum" sz="quarter" idx="12"/>
          </p:nvPr>
        </p:nvSpPr>
        <p:spPr/>
        <p:txBody>
          <a:bodyPr/>
          <a:lstStyle/>
          <a:p>
            <a:fld id="{0F654394-CF82-464D-ABA2-2BB668DA1228}" type="slidenum">
              <a:rPr lang="en-US" smtClean="0"/>
              <a:t>7</a:t>
            </a:fld>
            <a:endParaRPr lang="en-US" dirty="0"/>
          </a:p>
        </p:txBody>
      </p:sp>
    </p:spTree>
    <p:extLst>
      <p:ext uri="{BB962C8B-B14F-4D97-AF65-F5344CB8AC3E}">
        <p14:creationId xmlns:p14="http://schemas.microsoft.com/office/powerpoint/2010/main" val="16977452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838200" y="365126"/>
            <a:ext cx="10515600" cy="858368"/>
          </a:xfrm>
        </p:spPr>
        <p:txBody>
          <a:bodyPr>
            <a:normAutofit fontScale="90000"/>
          </a:bodyPr>
          <a:lstStyle/>
          <a:p>
            <a:pPr algn="ctr"/>
            <a:br>
              <a:rPr lang="en-US" b="1" dirty="0">
                <a:solidFill>
                  <a:srgbClr val="000000"/>
                </a:solidFill>
              </a:rPr>
            </a:br>
            <a:r>
              <a:rPr lang="en-US" b="1" dirty="0">
                <a:solidFill>
                  <a:srgbClr val="000000"/>
                </a:solidFill>
                <a:latin typeface="+mn-lt"/>
              </a:rPr>
              <a:t>Part A - Hospital Insurance</a:t>
            </a:r>
            <a:br>
              <a:rPr lang="en-US" b="1" dirty="0">
                <a:solidFill>
                  <a:srgbClr val="000000"/>
                </a:solidFill>
                <a:latin typeface="+mn-lt"/>
              </a:rPr>
            </a:br>
            <a:endParaRPr lang="en-US" b="1" dirty="0">
              <a:solidFill>
                <a:srgbClr val="000000"/>
              </a:solidFill>
              <a:latin typeface="+mn-lt"/>
            </a:endParaRPr>
          </a:p>
        </p:txBody>
      </p:sp>
      <p:sp>
        <p:nvSpPr>
          <p:cNvPr id="4" name="Content Placeholder 3"/>
          <p:cNvSpPr>
            <a:spLocks noGrp="1"/>
          </p:cNvSpPr>
          <p:nvPr>
            <p:ph idx="1"/>
          </p:nvPr>
        </p:nvSpPr>
        <p:spPr>
          <a:xfrm>
            <a:off x="450761" y="1223494"/>
            <a:ext cx="10903039" cy="5331852"/>
          </a:xfrm>
        </p:spPr>
        <p:txBody>
          <a:bodyPr>
            <a:normAutofit fontScale="62500" lnSpcReduction="20000"/>
          </a:bodyPr>
          <a:lstStyle/>
          <a:p>
            <a:pPr marL="0" indent="0">
              <a:buNone/>
            </a:pPr>
            <a:r>
              <a:rPr lang="en-US" sz="4100" dirty="0">
                <a:solidFill>
                  <a:srgbClr val="000000"/>
                </a:solidFill>
              </a:rPr>
              <a:t>Medicare Part A helps you pay for:</a:t>
            </a:r>
          </a:p>
          <a:p>
            <a:pPr lvl="0"/>
            <a:r>
              <a:rPr lang="en-US" sz="4100" dirty="0">
                <a:solidFill>
                  <a:srgbClr val="000000"/>
                </a:solidFill>
                <a:hlinkClick r:id="rId3"/>
              </a:rPr>
              <a:t>Inpatient hospital care</a:t>
            </a:r>
            <a:r>
              <a:rPr lang="en-US" sz="4100" dirty="0">
                <a:solidFill>
                  <a:srgbClr val="000000"/>
                </a:solidFill>
              </a:rPr>
              <a:t> for up to 90 days each benefit period, plus 60 lifetime reserve days in a general hospital. It also covers up to 190 lifetime days in a Medicare-certified specialty psychiatric hospital. </a:t>
            </a:r>
          </a:p>
          <a:p>
            <a:pPr lvl="0"/>
            <a:r>
              <a:rPr lang="en-US" sz="4100" dirty="0">
                <a:solidFill>
                  <a:srgbClr val="000000"/>
                </a:solidFill>
                <a:hlinkClick r:id="rId4"/>
              </a:rPr>
              <a:t>Skilled nursing facility (SNF) care</a:t>
            </a:r>
            <a:r>
              <a:rPr lang="en-US" sz="4100" dirty="0">
                <a:solidFill>
                  <a:srgbClr val="000000"/>
                </a:solidFill>
              </a:rPr>
              <a:t> for up to 100 days each benefit period. To qualify, you must have been in the hospital for at least three consecutive days in the 30 days before admission and need skilled nursing services seven days a week, or physical, occupational or speech therapy services five days a week. </a:t>
            </a:r>
          </a:p>
          <a:p>
            <a:pPr lvl="0"/>
            <a:r>
              <a:rPr lang="en-US" sz="4100" dirty="0">
                <a:solidFill>
                  <a:srgbClr val="000000"/>
                </a:solidFill>
                <a:hlinkClick r:id="rId5"/>
              </a:rPr>
              <a:t>Home health care</a:t>
            </a:r>
            <a:r>
              <a:rPr lang="en-US" sz="4100" dirty="0">
                <a:solidFill>
                  <a:srgbClr val="000000"/>
                </a:solidFill>
              </a:rPr>
              <a:t> for up to 100 days. To qualify, you must have been in the hospital for at least three days in the 14 days before receiving care and be homebound.</a:t>
            </a:r>
            <a:br>
              <a:rPr lang="en-US" sz="4100" dirty="0">
                <a:solidFill>
                  <a:srgbClr val="000000"/>
                </a:solidFill>
              </a:rPr>
            </a:br>
            <a:r>
              <a:rPr lang="en-US" sz="4100" dirty="0">
                <a:solidFill>
                  <a:srgbClr val="000000"/>
                </a:solidFill>
              </a:rPr>
              <a:t>Note: You can get coverage for home health care without a hospital stay through Medicare Part B. </a:t>
            </a:r>
          </a:p>
          <a:p>
            <a:pPr lvl="0"/>
            <a:r>
              <a:rPr lang="en-US" sz="4100" dirty="0">
                <a:solidFill>
                  <a:srgbClr val="000000"/>
                </a:solidFill>
                <a:hlinkClick r:id="rId6"/>
              </a:rPr>
              <a:t>Hospice Care </a:t>
            </a:r>
            <a:r>
              <a:rPr lang="en-US" sz="4100" dirty="0">
                <a:solidFill>
                  <a:srgbClr val="000000"/>
                </a:solidFill>
              </a:rPr>
              <a:t>for as long as your doctor certifies you need care. To qualify, a doctor must certify that you are terminally ill and have a life expectancy of six months or less. </a:t>
            </a:r>
          </a:p>
          <a:p>
            <a:endParaRPr lang="en-US" dirty="0"/>
          </a:p>
        </p:txBody>
      </p:sp>
      <p:sp>
        <p:nvSpPr>
          <p:cNvPr id="5" name="Slide Number Placeholder 4"/>
          <p:cNvSpPr>
            <a:spLocks noGrp="1"/>
          </p:cNvSpPr>
          <p:nvPr>
            <p:ph type="sldNum" sz="quarter" idx="12"/>
          </p:nvPr>
        </p:nvSpPr>
        <p:spPr/>
        <p:txBody>
          <a:bodyPr/>
          <a:lstStyle/>
          <a:p>
            <a:fld id="{0F654394-CF82-464D-ABA2-2BB668DA1228}" type="slidenum">
              <a:rPr lang="en-US" smtClean="0"/>
              <a:t>8</a:t>
            </a:fld>
            <a:endParaRPr lang="en-US" dirty="0"/>
          </a:p>
        </p:txBody>
      </p:sp>
    </p:spTree>
    <p:extLst>
      <p:ext uri="{BB962C8B-B14F-4D97-AF65-F5344CB8AC3E}">
        <p14:creationId xmlns:p14="http://schemas.microsoft.com/office/powerpoint/2010/main" val="303535583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781095"/>
          </a:xfrm>
        </p:spPr>
        <p:txBody>
          <a:bodyPr>
            <a:normAutofit fontScale="90000"/>
          </a:bodyPr>
          <a:lstStyle/>
          <a:p>
            <a:pPr algn="ctr"/>
            <a:br>
              <a:rPr lang="en-US" sz="3600" b="1" dirty="0">
                <a:solidFill>
                  <a:srgbClr val="000000"/>
                </a:solidFill>
              </a:rPr>
            </a:br>
            <a:r>
              <a:rPr lang="en-US" b="1" dirty="0">
                <a:solidFill>
                  <a:srgbClr val="000000"/>
                </a:solidFill>
                <a:latin typeface="+mn-lt"/>
              </a:rPr>
              <a:t>Part B - Medical Insurance</a:t>
            </a:r>
            <a:br>
              <a:rPr lang="en-US" b="1" dirty="0">
                <a:solidFill>
                  <a:srgbClr val="000000"/>
                </a:solidFill>
                <a:latin typeface="+mn-lt"/>
              </a:rPr>
            </a:br>
            <a:endParaRPr lang="en-US" b="1" dirty="0">
              <a:latin typeface="+mn-lt"/>
            </a:endParaRPr>
          </a:p>
        </p:txBody>
      </p:sp>
      <p:sp>
        <p:nvSpPr>
          <p:cNvPr id="3" name="Content Placeholder 2"/>
          <p:cNvSpPr>
            <a:spLocks noGrp="1"/>
          </p:cNvSpPr>
          <p:nvPr>
            <p:ph idx="1"/>
          </p:nvPr>
        </p:nvSpPr>
        <p:spPr>
          <a:xfrm>
            <a:off x="711200" y="1146220"/>
            <a:ext cx="10515600" cy="5108016"/>
          </a:xfrm>
        </p:spPr>
        <p:txBody>
          <a:bodyPr>
            <a:normAutofit fontScale="92500" lnSpcReduction="20000"/>
          </a:bodyPr>
          <a:lstStyle/>
          <a:p>
            <a:pPr algn="ctr"/>
            <a:endParaRPr lang="en-US" dirty="0">
              <a:solidFill>
                <a:srgbClr val="000000"/>
              </a:solidFill>
            </a:endParaRPr>
          </a:p>
          <a:p>
            <a:r>
              <a:rPr lang="en-US" sz="3200" dirty="0">
                <a:solidFill>
                  <a:srgbClr val="000000"/>
                </a:solidFill>
              </a:rPr>
              <a:t>Voluntary, pay monthly premium per individual</a:t>
            </a:r>
          </a:p>
          <a:p>
            <a:endParaRPr lang="en-US" sz="3200" dirty="0">
              <a:solidFill>
                <a:srgbClr val="000000"/>
              </a:solidFill>
            </a:endParaRPr>
          </a:p>
          <a:p>
            <a:r>
              <a:rPr lang="en-US" sz="3200" dirty="0">
                <a:solidFill>
                  <a:srgbClr val="000000"/>
                </a:solidFill>
              </a:rPr>
              <a:t>Those new to Medicare this year pay $174.70 /month</a:t>
            </a:r>
          </a:p>
          <a:p>
            <a:endParaRPr lang="en-US" sz="3200" dirty="0">
              <a:solidFill>
                <a:srgbClr val="000000"/>
              </a:solidFill>
            </a:endParaRPr>
          </a:p>
          <a:p>
            <a:r>
              <a:rPr lang="en-US" sz="3200" dirty="0">
                <a:solidFill>
                  <a:srgbClr val="000000"/>
                </a:solidFill>
              </a:rPr>
              <a:t>If you do not sign up for Part B when you are eligible, you could face a  premium penalty.</a:t>
            </a:r>
          </a:p>
          <a:p>
            <a:pPr lvl="2">
              <a:lnSpc>
                <a:spcPct val="100000"/>
              </a:lnSpc>
            </a:pPr>
            <a:r>
              <a:rPr lang="en-US" sz="3200" dirty="0">
                <a:solidFill>
                  <a:srgbClr val="000000"/>
                </a:solidFill>
              </a:rPr>
              <a:t>10% for each full 12 month period eligible but not enrolled; paid for as long as the person has Part B </a:t>
            </a:r>
          </a:p>
          <a:p>
            <a:endParaRPr lang="en-US" sz="3200" dirty="0">
              <a:solidFill>
                <a:srgbClr val="000000"/>
              </a:solidFill>
            </a:endParaRPr>
          </a:p>
          <a:p>
            <a:r>
              <a:rPr lang="en-US" sz="3200" dirty="0">
                <a:solidFill>
                  <a:srgbClr val="000000"/>
                </a:solidFill>
              </a:rPr>
              <a:t>Do most Doctors see Medicare patients? Yes, but check and look for those who take </a:t>
            </a:r>
            <a:r>
              <a:rPr lang="en-US" sz="3200" b="1" dirty="0">
                <a:solidFill>
                  <a:srgbClr val="000000"/>
                </a:solidFill>
              </a:rPr>
              <a:t>assignment</a:t>
            </a:r>
            <a:r>
              <a:rPr lang="en-US" sz="3200" dirty="0">
                <a:solidFill>
                  <a:srgbClr val="000000"/>
                </a:solidFill>
              </a:rPr>
              <a:t>.</a:t>
            </a:r>
          </a:p>
          <a:p>
            <a:endParaRPr lang="en-US" dirty="0"/>
          </a:p>
        </p:txBody>
      </p:sp>
      <p:sp>
        <p:nvSpPr>
          <p:cNvPr id="5" name="Slide Number Placeholder 4"/>
          <p:cNvSpPr>
            <a:spLocks noGrp="1"/>
          </p:cNvSpPr>
          <p:nvPr>
            <p:ph type="sldNum" sz="quarter" idx="12"/>
          </p:nvPr>
        </p:nvSpPr>
        <p:spPr/>
        <p:txBody>
          <a:bodyPr/>
          <a:lstStyle/>
          <a:p>
            <a:fld id="{0F654394-CF82-464D-ABA2-2BB668DA1228}" type="slidenum">
              <a:rPr lang="en-US" smtClean="0"/>
              <a:t>9</a:t>
            </a:fld>
            <a:endParaRPr lang="en-US" dirty="0"/>
          </a:p>
        </p:txBody>
      </p:sp>
    </p:spTree>
    <p:extLst>
      <p:ext uri="{BB962C8B-B14F-4D97-AF65-F5344CB8AC3E}">
        <p14:creationId xmlns:p14="http://schemas.microsoft.com/office/powerpoint/2010/main" val="1619665931"/>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1973</TotalTime>
  <Words>2555</Words>
  <Application>Microsoft Office PowerPoint</Application>
  <PresentationFormat>Widescreen</PresentationFormat>
  <Paragraphs>342</Paragraphs>
  <Slides>23</Slides>
  <Notes>20</Notes>
  <HiddenSlides>0</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1</vt:i4>
      </vt:variant>
      <vt:variant>
        <vt:lpstr>Slide Titles</vt:lpstr>
      </vt:variant>
      <vt:variant>
        <vt:i4>23</vt:i4>
      </vt:variant>
    </vt:vector>
  </HeadingPairs>
  <TitlesOfParts>
    <vt:vector size="34" baseType="lpstr">
      <vt:lpstr>Arial</vt:lpstr>
      <vt:lpstr>Calibri</vt:lpstr>
      <vt:lpstr>Calibri Light</vt:lpstr>
      <vt:lpstr>Cambria</vt:lpstr>
      <vt:lpstr>Comic Sans MS</vt:lpstr>
      <vt:lpstr>Garamond</vt:lpstr>
      <vt:lpstr>Tahoma</vt:lpstr>
      <vt:lpstr>Times New Roman</vt:lpstr>
      <vt:lpstr>Trebuchet MS</vt:lpstr>
      <vt:lpstr>Office Theme</vt:lpstr>
      <vt:lpstr>Acrobat Document</vt:lpstr>
      <vt:lpstr>PowerPoint Presentation</vt:lpstr>
      <vt:lpstr>Medicare 101 </vt:lpstr>
      <vt:lpstr> Virginia Insurance Counseling &amp; Assistance Program (VICAP)  </vt:lpstr>
      <vt:lpstr> What is Medicare?  </vt:lpstr>
      <vt:lpstr> Medicare Coverage Choices Original Medicare vs. Medicare Advantage </vt:lpstr>
      <vt:lpstr> KEY MEDICARE COVERAGE CHOICES </vt:lpstr>
      <vt:lpstr> Part A - Hospital Insurance </vt:lpstr>
      <vt:lpstr> Part A - Hospital Insurance </vt:lpstr>
      <vt:lpstr> Part B - Medical Insurance </vt:lpstr>
      <vt:lpstr>Part B - Medical Insurance</vt:lpstr>
      <vt:lpstr>  Medicare does NOT cover some services  </vt:lpstr>
      <vt:lpstr>Part D - Prescription Drug Plans </vt:lpstr>
      <vt:lpstr>Medicare Advantage Plans – Part C</vt:lpstr>
      <vt:lpstr>Medicare Enrollment Periods</vt:lpstr>
      <vt:lpstr>  </vt:lpstr>
      <vt:lpstr> Higher Premium Chart </vt:lpstr>
      <vt:lpstr>Medigap Supplemental Plans</vt:lpstr>
      <vt:lpstr>Medicare Savings Programs</vt:lpstr>
      <vt:lpstr>Medicare Savings Programs Income  and Asset Limits 2023          </vt:lpstr>
      <vt:lpstr>PowerPoint Presentation</vt:lpstr>
      <vt:lpstr>                              EXTRA HELP PROGRAM</vt:lpstr>
      <vt:lpstr>Resources</vt:lpstr>
      <vt:lpstr>Medicare Fraud</vt:lpstr>
    </vt:vector>
  </TitlesOfParts>
  <Company>Prince William County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Medicare 101</dc:title>
  <dc:creator>Koester, Kristin</dc:creator>
  <cp:lastModifiedBy>Solomon, Tracy</cp:lastModifiedBy>
  <cp:revision>142</cp:revision>
  <cp:lastPrinted>2017-03-07T14:27:36Z</cp:lastPrinted>
  <dcterms:created xsi:type="dcterms:W3CDTF">2017-02-17T15:25:41Z</dcterms:created>
  <dcterms:modified xsi:type="dcterms:W3CDTF">2023-11-06T13:15:28Z</dcterms:modified>
</cp:coreProperties>
</file>