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5" r:id="rId3"/>
    <p:sldId id="348" r:id="rId4"/>
    <p:sldId id="257" r:id="rId5"/>
    <p:sldId id="278" r:id="rId6"/>
    <p:sldId id="361" r:id="rId7"/>
    <p:sldId id="360" r:id="rId8"/>
    <p:sldId id="280" r:id="rId9"/>
    <p:sldId id="324" r:id="rId10"/>
    <p:sldId id="333" r:id="rId11"/>
    <p:sldId id="283" r:id="rId12"/>
    <p:sldId id="284" r:id="rId13"/>
    <p:sldId id="285" r:id="rId14"/>
    <p:sldId id="367" r:id="rId15"/>
    <p:sldId id="368" r:id="rId16"/>
    <p:sldId id="365" r:id="rId17"/>
    <p:sldId id="313" r:id="rId18"/>
    <p:sldId id="288" r:id="rId19"/>
    <p:sldId id="351" r:id="rId20"/>
    <p:sldId id="289" r:id="rId21"/>
    <p:sldId id="352" r:id="rId22"/>
    <p:sldId id="316" r:id="rId23"/>
    <p:sldId id="353" r:id="rId24"/>
    <p:sldId id="290" r:id="rId25"/>
    <p:sldId id="291" r:id="rId26"/>
    <p:sldId id="323" r:id="rId27"/>
    <p:sldId id="292" r:id="rId28"/>
    <p:sldId id="293" r:id="rId29"/>
    <p:sldId id="341" r:id="rId30"/>
    <p:sldId id="343" r:id="rId31"/>
    <p:sldId id="362" r:id="rId32"/>
    <p:sldId id="357" r:id="rId33"/>
    <p:sldId id="300" r:id="rId34"/>
    <p:sldId id="342" r:id="rId35"/>
    <p:sldId id="363" r:id="rId36"/>
    <p:sldId id="27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5C502-9BE0-41D3-AAF2-D34FA5546F8F}"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n-US"/>
        </a:p>
      </dgm:t>
    </dgm:pt>
    <dgm:pt modelId="{0E7FE6FD-B939-4F30-92FE-8FCE497CD7CF}">
      <dgm:prSet phldrT="[Text]"/>
      <dgm:spPr/>
      <dgm:t>
        <a:bodyPr/>
        <a:lstStyle/>
        <a:p>
          <a:r>
            <a:rPr lang="en-US" dirty="0">
              <a:solidFill>
                <a:schemeClr val="accent5"/>
              </a:solidFill>
            </a:rPr>
            <a:t>HIGH MAX</a:t>
          </a:r>
        </a:p>
      </dgm:t>
    </dgm:pt>
    <dgm:pt modelId="{4517111E-78CC-49CB-A9A6-11D80DA6C3FF}" type="parTrans" cxnId="{3C120ED0-D0BD-4C07-93B0-B2CF99F6EDD6}">
      <dgm:prSet/>
      <dgm:spPr/>
      <dgm:t>
        <a:bodyPr/>
        <a:lstStyle/>
        <a:p>
          <a:endParaRPr lang="en-US"/>
        </a:p>
      </dgm:t>
    </dgm:pt>
    <dgm:pt modelId="{89948CE0-2D84-44DC-BCF2-1096B1BC28C5}" type="sibTrans" cxnId="{3C120ED0-D0BD-4C07-93B0-B2CF99F6EDD6}">
      <dgm:prSet/>
      <dgm:spPr/>
      <dgm:t>
        <a:bodyPr/>
        <a:lstStyle/>
        <a:p>
          <a:endParaRPr lang="en-US"/>
        </a:p>
      </dgm:t>
    </dgm:pt>
    <dgm:pt modelId="{80A2B806-29F6-4B50-AE3A-0DF2D89E5072}">
      <dgm:prSet phldrT="[Text]"/>
      <dgm:spPr/>
      <dgm:t>
        <a:bodyPr/>
        <a:lstStyle/>
        <a:p>
          <a:r>
            <a:rPr lang="en-US" dirty="0">
              <a:solidFill>
                <a:schemeClr val="accent5"/>
              </a:solidFill>
            </a:rPr>
            <a:t>LOW MAX</a:t>
          </a:r>
        </a:p>
      </dgm:t>
    </dgm:pt>
    <dgm:pt modelId="{AD98C0B3-3DB3-4AEB-BAA0-ADA146789464}" type="parTrans" cxnId="{882EDEF1-E2E3-4E51-B9A8-4EF939B13F2A}">
      <dgm:prSet/>
      <dgm:spPr/>
      <dgm:t>
        <a:bodyPr/>
        <a:lstStyle/>
        <a:p>
          <a:endParaRPr lang="en-US"/>
        </a:p>
      </dgm:t>
    </dgm:pt>
    <dgm:pt modelId="{54D35277-D88F-4B0C-8CF9-FEDD62C864E0}" type="sibTrans" cxnId="{882EDEF1-E2E3-4E51-B9A8-4EF939B13F2A}">
      <dgm:prSet/>
      <dgm:spPr/>
      <dgm:t>
        <a:bodyPr/>
        <a:lstStyle/>
        <a:p>
          <a:endParaRPr lang="en-US"/>
        </a:p>
      </dgm:t>
    </dgm:pt>
    <dgm:pt modelId="{032B6E71-10CB-4520-B146-85AAB5A74067}">
      <dgm:prSet phldrT="[Text]" custT="1"/>
      <dgm:spPr/>
      <dgm:t>
        <a:bodyPr/>
        <a:lstStyle/>
        <a:p>
          <a:r>
            <a:rPr lang="en-US" sz="1200" dirty="0"/>
            <a:t>MURDER, RAPE, CARJACKING, AGGRAVATED ASSULT VICTIM PERMANENTLY IMPAIRED, ESCAPE</a:t>
          </a:r>
        </a:p>
      </dgm:t>
    </dgm:pt>
    <dgm:pt modelId="{877676EE-CE0F-488E-872A-E311267A4838}" type="parTrans" cxnId="{8AD0FED4-51C3-40B0-8238-7E18C8743A66}">
      <dgm:prSet/>
      <dgm:spPr/>
      <dgm:t>
        <a:bodyPr/>
        <a:lstStyle/>
        <a:p>
          <a:endParaRPr lang="en-US"/>
        </a:p>
      </dgm:t>
    </dgm:pt>
    <dgm:pt modelId="{1A5F31C7-914C-4D33-88DF-20D8172796DD}" type="sibTrans" cxnId="{8AD0FED4-51C3-40B0-8238-7E18C8743A66}">
      <dgm:prSet/>
      <dgm:spPr/>
      <dgm:t>
        <a:bodyPr/>
        <a:lstStyle/>
        <a:p>
          <a:endParaRPr lang="en-US"/>
        </a:p>
      </dgm:t>
    </dgm:pt>
    <dgm:pt modelId="{223AA8C4-1149-46AE-BAA3-F50C8530271B}">
      <dgm:prSet phldrT="[Text]"/>
      <dgm:spPr/>
      <dgm:t>
        <a:bodyPr/>
        <a:lstStyle/>
        <a:p>
          <a:r>
            <a:rPr lang="en-US" dirty="0">
              <a:solidFill>
                <a:srgbClr val="0070C0"/>
              </a:solidFill>
            </a:rPr>
            <a:t>HIGH MEDIUM</a:t>
          </a:r>
        </a:p>
      </dgm:t>
    </dgm:pt>
    <dgm:pt modelId="{72012202-8892-4EBC-8477-6E32B438CDB9}" type="parTrans" cxnId="{AD9B8249-0C79-4A8E-AD28-B70B88A1D661}">
      <dgm:prSet/>
      <dgm:spPr/>
      <dgm:t>
        <a:bodyPr/>
        <a:lstStyle/>
        <a:p>
          <a:endParaRPr lang="en-US"/>
        </a:p>
      </dgm:t>
    </dgm:pt>
    <dgm:pt modelId="{F5365E5B-0A40-43C6-9FF0-02980A05190C}" type="sibTrans" cxnId="{AD9B8249-0C79-4A8E-AD28-B70B88A1D661}">
      <dgm:prSet/>
      <dgm:spPr/>
      <dgm:t>
        <a:bodyPr/>
        <a:lstStyle/>
        <a:p>
          <a:endParaRPr lang="en-US"/>
        </a:p>
      </dgm:t>
    </dgm:pt>
    <dgm:pt modelId="{298BEDAC-0C58-49BA-A807-8B2F1C22C031}">
      <dgm:prSet phldrT="[Text]" custT="1"/>
      <dgm:spPr/>
      <dgm:t>
        <a:bodyPr/>
        <a:lstStyle/>
        <a:p>
          <a:r>
            <a:rPr lang="en-US" sz="1200" dirty="0"/>
            <a:t>EXTORTION, GANG PARTICIPATION, BANK ROBBERY UNARMED, CARNAL KNOWLEDGE, EXTORTION </a:t>
          </a:r>
          <a:endParaRPr lang="en-US" sz="1300" dirty="0"/>
        </a:p>
      </dgm:t>
    </dgm:pt>
    <dgm:pt modelId="{62A891FF-3E11-46FE-A6C7-AFAF439DF7DC}" type="parTrans" cxnId="{C2A1EFF6-43A2-4C07-A4A9-5D83F0015CE8}">
      <dgm:prSet/>
      <dgm:spPr/>
      <dgm:t>
        <a:bodyPr/>
        <a:lstStyle/>
        <a:p>
          <a:endParaRPr lang="en-US"/>
        </a:p>
      </dgm:t>
    </dgm:pt>
    <dgm:pt modelId="{04CA3BB1-EA10-4DF0-9369-31A2816C15E1}" type="sibTrans" cxnId="{C2A1EFF6-43A2-4C07-A4A9-5D83F0015CE8}">
      <dgm:prSet/>
      <dgm:spPr/>
      <dgm:t>
        <a:bodyPr/>
        <a:lstStyle/>
        <a:p>
          <a:endParaRPr lang="en-US"/>
        </a:p>
      </dgm:t>
    </dgm:pt>
    <dgm:pt modelId="{CD3FE4CB-8FC5-444F-BCEE-86FA932834F4}">
      <dgm:prSet phldrT="[Text]" custT="1"/>
      <dgm:spPr/>
      <dgm:t>
        <a:bodyPr/>
        <a:lstStyle/>
        <a:p>
          <a:r>
            <a:rPr lang="en-US" sz="1200" dirty="0"/>
            <a:t>DC SNIPER, EAST COAST RAPIST</a:t>
          </a:r>
        </a:p>
      </dgm:t>
    </dgm:pt>
    <dgm:pt modelId="{EEBD8D99-D240-43D9-8D4F-EEEFCFB3634F}" type="parTrans" cxnId="{8AA65110-7C8A-48CD-95D2-51967AAACD5A}">
      <dgm:prSet/>
      <dgm:spPr/>
      <dgm:t>
        <a:bodyPr/>
        <a:lstStyle/>
        <a:p>
          <a:endParaRPr lang="en-US"/>
        </a:p>
      </dgm:t>
    </dgm:pt>
    <dgm:pt modelId="{094913DD-14A0-4BB9-B117-E83041083F73}" type="sibTrans" cxnId="{8AA65110-7C8A-48CD-95D2-51967AAACD5A}">
      <dgm:prSet/>
      <dgm:spPr/>
      <dgm:t>
        <a:bodyPr/>
        <a:lstStyle/>
        <a:p>
          <a:endParaRPr lang="en-US"/>
        </a:p>
      </dgm:t>
    </dgm:pt>
    <dgm:pt modelId="{723B3E62-48B8-4834-80AD-F26AEC576CB0}">
      <dgm:prSet phldrT="[Text]"/>
      <dgm:spPr/>
      <dgm:t>
        <a:bodyPr/>
        <a:lstStyle/>
        <a:p>
          <a:r>
            <a:rPr lang="en-US" dirty="0">
              <a:solidFill>
                <a:srgbClr val="0070C0"/>
              </a:solidFill>
            </a:rPr>
            <a:t>LOW MEDIUM</a:t>
          </a:r>
        </a:p>
      </dgm:t>
    </dgm:pt>
    <dgm:pt modelId="{674CC610-7762-490A-B815-6D27B9C84AD3}" type="parTrans" cxnId="{7A06D48C-7ECC-4877-A6D3-F65E3DB11A35}">
      <dgm:prSet/>
      <dgm:spPr/>
      <dgm:t>
        <a:bodyPr/>
        <a:lstStyle/>
        <a:p>
          <a:endParaRPr lang="en-US"/>
        </a:p>
      </dgm:t>
    </dgm:pt>
    <dgm:pt modelId="{52297041-C4A7-4AC8-BA6C-E5AA2589C4DE}" type="sibTrans" cxnId="{7A06D48C-7ECC-4877-A6D3-F65E3DB11A35}">
      <dgm:prSet/>
      <dgm:spPr/>
      <dgm:t>
        <a:bodyPr/>
        <a:lstStyle/>
        <a:p>
          <a:endParaRPr lang="en-US"/>
        </a:p>
      </dgm:t>
    </dgm:pt>
    <dgm:pt modelId="{8DAB25AF-1524-480D-B880-0B01A9EC7878}">
      <dgm:prSet phldrT="[Text]" custT="1"/>
      <dgm:spPr/>
      <dgm:t>
        <a:bodyPr/>
        <a:lstStyle/>
        <a:p>
          <a:r>
            <a:rPr lang="en-US" sz="1200" dirty="0"/>
            <a:t>ROBBERY, AGGRAVATED ASSAULT, FELON POSSESSING A WEAPON, COMPUTER SEX OFFENSES, ASSAULT BY MOB</a:t>
          </a:r>
        </a:p>
      </dgm:t>
    </dgm:pt>
    <dgm:pt modelId="{C94824DD-9EF8-4020-8305-6436D3E81B6F}" type="parTrans" cxnId="{3AC180A5-76DF-4673-97F7-A9AD73874267}">
      <dgm:prSet/>
      <dgm:spPr/>
      <dgm:t>
        <a:bodyPr/>
        <a:lstStyle/>
        <a:p>
          <a:endParaRPr lang="en-US"/>
        </a:p>
      </dgm:t>
    </dgm:pt>
    <dgm:pt modelId="{75556149-1B5B-404B-8BF3-4CCDAFA55898}" type="sibTrans" cxnId="{3AC180A5-76DF-4673-97F7-A9AD73874267}">
      <dgm:prSet/>
      <dgm:spPr/>
      <dgm:t>
        <a:bodyPr/>
        <a:lstStyle/>
        <a:p>
          <a:endParaRPr lang="en-US"/>
        </a:p>
      </dgm:t>
    </dgm:pt>
    <dgm:pt modelId="{A0F9E3B1-78C2-41F2-9E0B-D5EE740445F1}">
      <dgm:prSet phldrT="[Text]"/>
      <dgm:spPr/>
      <dgm:t>
        <a:bodyPr/>
        <a:lstStyle/>
        <a:p>
          <a:r>
            <a:rPr lang="en-US" dirty="0">
              <a:solidFill>
                <a:srgbClr val="00B050"/>
              </a:solidFill>
            </a:rPr>
            <a:t>HIGH MINIMUM</a:t>
          </a:r>
        </a:p>
      </dgm:t>
    </dgm:pt>
    <dgm:pt modelId="{6A6DAD21-30A3-4320-8D94-594276D74C67}" type="parTrans" cxnId="{FCFD13A4-1FAC-41A5-A303-A939E2336849}">
      <dgm:prSet/>
      <dgm:spPr/>
      <dgm:t>
        <a:bodyPr/>
        <a:lstStyle/>
        <a:p>
          <a:endParaRPr lang="en-US"/>
        </a:p>
      </dgm:t>
    </dgm:pt>
    <dgm:pt modelId="{711D783A-6080-48DA-A74F-25C751FD9CF1}" type="sibTrans" cxnId="{FCFD13A4-1FAC-41A5-A303-A939E2336849}">
      <dgm:prSet/>
      <dgm:spPr/>
      <dgm:t>
        <a:bodyPr/>
        <a:lstStyle/>
        <a:p>
          <a:endParaRPr lang="en-US"/>
        </a:p>
      </dgm:t>
    </dgm:pt>
    <dgm:pt modelId="{48183703-CB08-4666-AA1E-A830F1F0D9FC}">
      <dgm:prSet phldrT="[Text]" custT="1"/>
      <dgm:spPr/>
      <dgm:t>
        <a:bodyPr/>
        <a:lstStyle/>
        <a:p>
          <a:r>
            <a:rPr lang="en-US" sz="1200" dirty="0"/>
            <a:t>BURGLARY, DWI, GRAND LARCENCY, PROBATION VIOLATION, VANDALISM, VIOLATION OF PROTECTIVE ORDER</a:t>
          </a:r>
        </a:p>
      </dgm:t>
    </dgm:pt>
    <dgm:pt modelId="{CA491852-413E-4DE8-9A1E-BC4E39E3C3E3}" type="parTrans" cxnId="{37DBA657-0B8A-427E-9D0A-61E733E5D6E2}">
      <dgm:prSet/>
      <dgm:spPr/>
      <dgm:t>
        <a:bodyPr/>
        <a:lstStyle/>
        <a:p>
          <a:endParaRPr lang="en-US"/>
        </a:p>
      </dgm:t>
    </dgm:pt>
    <dgm:pt modelId="{8019278D-7195-48F8-BB8C-E6C95EE491A6}" type="sibTrans" cxnId="{37DBA657-0B8A-427E-9D0A-61E733E5D6E2}">
      <dgm:prSet/>
      <dgm:spPr/>
      <dgm:t>
        <a:bodyPr/>
        <a:lstStyle/>
        <a:p>
          <a:endParaRPr lang="en-US"/>
        </a:p>
      </dgm:t>
    </dgm:pt>
    <dgm:pt modelId="{21DE3492-9B34-4D37-B3CE-3ADBFA11A7F5}">
      <dgm:prSet phldrT="[Text]"/>
      <dgm:spPr/>
      <dgm:t>
        <a:bodyPr/>
        <a:lstStyle/>
        <a:p>
          <a:r>
            <a:rPr lang="en-US" dirty="0">
              <a:solidFill>
                <a:srgbClr val="00B050"/>
              </a:solidFill>
            </a:rPr>
            <a:t>LOW MINIMUM</a:t>
          </a:r>
        </a:p>
      </dgm:t>
    </dgm:pt>
    <dgm:pt modelId="{A2423BEE-675E-42C8-A64B-37CB7A746577}" type="parTrans" cxnId="{778B12BC-0EEB-4D51-A938-0409AD337455}">
      <dgm:prSet/>
      <dgm:spPr/>
      <dgm:t>
        <a:bodyPr/>
        <a:lstStyle/>
        <a:p>
          <a:endParaRPr lang="en-US"/>
        </a:p>
      </dgm:t>
    </dgm:pt>
    <dgm:pt modelId="{D727D291-840A-45D7-837C-B61C742A6D5B}" type="sibTrans" cxnId="{778B12BC-0EEB-4D51-A938-0409AD337455}">
      <dgm:prSet/>
      <dgm:spPr/>
      <dgm:t>
        <a:bodyPr/>
        <a:lstStyle/>
        <a:p>
          <a:endParaRPr lang="en-US"/>
        </a:p>
      </dgm:t>
    </dgm:pt>
    <dgm:pt modelId="{52BA5920-89E9-445B-84DF-70F136CB815D}">
      <dgm:prSet phldrT="[Text]"/>
      <dgm:spPr/>
      <dgm:t>
        <a:bodyPr/>
        <a:lstStyle/>
        <a:p>
          <a:r>
            <a:rPr lang="en-US" dirty="0"/>
            <a:t>FAIL TO PAY CHILD SUPPORT, DRIVING WITHOUT LICENSE, TRESPASSING</a:t>
          </a:r>
        </a:p>
      </dgm:t>
    </dgm:pt>
    <dgm:pt modelId="{280F0D5F-2AA9-4E67-A2C7-6823D328D1FF}" type="parTrans" cxnId="{E1BFA723-BA95-49F0-92AC-AA083BC5E9C2}">
      <dgm:prSet/>
      <dgm:spPr/>
      <dgm:t>
        <a:bodyPr/>
        <a:lstStyle/>
        <a:p>
          <a:endParaRPr lang="en-US"/>
        </a:p>
      </dgm:t>
    </dgm:pt>
    <dgm:pt modelId="{B2AF74DA-1D28-48BB-9AEB-12B8CE4F41FF}" type="sibTrans" cxnId="{E1BFA723-BA95-49F0-92AC-AA083BC5E9C2}">
      <dgm:prSet/>
      <dgm:spPr/>
      <dgm:t>
        <a:bodyPr/>
        <a:lstStyle/>
        <a:p>
          <a:endParaRPr lang="en-US"/>
        </a:p>
      </dgm:t>
    </dgm:pt>
    <dgm:pt modelId="{9B99DCEC-9B0E-442A-AAEB-5B6352F4EE07}" type="pres">
      <dgm:prSet presAssocID="{B615C502-9BE0-41D3-AAF2-D34FA5546F8F}" presName="rootnode" presStyleCnt="0">
        <dgm:presLayoutVars>
          <dgm:chMax/>
          <dgm:chPref/>
          <dgm:dir/>
          <dgm:animLvl val="lvl"/>
        </dgm:presLayoutVars>
      </dgm:prSet>
      <dgm:spPr/>
    </dgm:pt>
    <dgm:pt modelId="{815D1CFB-1BB8-474B-9BE3-935EE7AB4E34}" type="pres">
      <dgm:prSet presAssocID="{0E7FE6FD-B939-4F30-92FE-8FCE497CD7CF}" presName="composite" presStyleCnt="0"/>
      <dgm:spPr/>
    </dgm:pt>
    <dgm:pt modelId="{84CD3B86-8382-41A2-A2B3-40EA80B8095C}" type="pres">
      <dgm:prSet presAssocID="{0E7FE6FD-B939-4F30-92FE-8FCE497CD7CF}" presName="bentUpArrow1" presStyleLbl="alignImgPlace1" presStyleIdx="0" presStyleCnt="5"/>
      <dgm:spPr/>
    </dgm:pt>
    <dgm:pt modelId="{85DA26A0-E5EF-4B00-977B-05705E82D1E5}" type="pres">
      <dgm:prSet presAssocID="{0E7FE6FD-B939-4F30-92FE-8FCE497CD7CF}" presName="ParentText" presStyleLbl="node1" presStyleIdx="0" presStyleCnt="6">
        <dgm:presLayoutVars>
          <dgm:chMax val="1"/>
          <dgm:chPref val="1"/>
          <dgm:bulletEnabled val="1"/>
        </dgm:presLayoutVars>
      </dgm:prSet>
      <dgm:spPr/>
    </dgm:pt>
    <dgm:pt modelId="{A464095D-200D-42B9-9ECA-4FDA75416BB3}" type="pres">
      <dgm:prSet presAssocID="{0E7FE6FD-B939-4F30-92FE-8FCE497CD7CF}" presName="ChildText" presStyleLbl="revTx" presStyleIdx="0" presStyleCnt="6" custScaleX="189032" custLinFactNeighborX="53401" custLinFactNeighborY="-3776">
        <dgm:presLayoutVars>
          <dgm:chMax val="0"/>
          <dgm:chPref val="0"/>
          <dgm:bulletEnabled val="1"/>
        </dgm:presLayoutVars>
      </dgm:prSet>
      <dgm:spPr/>
    </dgm:pt>
    <dgm:pt modelId="{A558A307-C425-4DC5-8BF6-DE761AFF2FB1}" type="pres">
      <dgm:prSet presAssocID="{89948CE0-2D84-44DC-BCF2-1096B1BC28C5}" presName="sibTrans" presStyleCnt="0"/>
      <dgm:spPr/>
    </dgm:pt>
    <dgm:pt modelId="{F7CCAD13-78F9-458B-B1C4-E669B053D972}" type="pres">
      <dgm:prSet presAssocID="{80A2B806-29F6-4B50-AE3A-0DF2D89E5072}" presName="composite" presStyleCnt="0"/>
      <dgm:spPr/>
    </dgm:pt>
    <dgm:pt modelId="{3587054C-A97D-4F0A-B39E-EDF261F18FD3}" type="pres">
      <dgm:prSet presAssocID="{80A2B806-29F6-4B50-AE3A-0DF2D89E5072}" presName="bentUpArrow1" presStyleLbl="alignImgPlace1" presStyleIdx="1" presStyleCnt="5"/>
      <dgm:spPr/>
    </dgm:pt>
    <dgm:pt modelId="{69652BB2-627D-4059-A932-A46384139951}" type="pres">
      <dgm:prSet presAssocID="{80A2B806-29F6-4B50-AE3A-0DF2D89E5072}" presName="ParentText" presStyleLbl="node1" presStyleIdx="1" presStyleCnt="6" custLinFactNeighborX="-2418" custLinFactNeighborY="-1212">
        <dgm:presLayoutVars>
          <dgm:chMax val="1"/>
          <dgm:chPref val="1"/>
          <dgm:bulletEnabled val="1"/>
        </dgm:presLayoutVars>
      </dgm:prSet>
      <dgm:spPr/>
    </dgm:pt>
    <dgm:pt modelId="{DDAC1F58-ECB5-4BF6-BCD6-CCEF0E0D25EE}" type="pres">
      <dgm:prSet presAssocID="{80A2B806-29F6-4B50-AE3A-0DF2D89E5072}" presName="ChildText" presStyleLbl="revTx" presStyleIdx="1" presStyleCnt="6" custAng="0" custScaleX="270971" custLinFactNeighborX="96603" custLinFactNeighborY="-3761">
        <dgm:presLayoutVars>
          <dgm:chMax val="0"/>
          <dgm:chPref val="0"/>
          <dgm:bulletEnabled val="1"/>
        </dgm:presLayoutVars>
      </dgm:prSet>
      <dgm:spPr/>
    </dgm:pt>
    <dgm:pt modelId="{9219A562-6E49-42C5-B05C-B7BDB097E30B}" type="pres">
      <dgm:prSet presAssocID="{54D35277-D88F-4B0C-8CF9-FEDD62C864E0}" presName="sibTrans" presStyleCnt="0"/>
      <dgm:spPr/>
    </dgm:pt>
    <dgm:pt modelId="{ADD732D6-15D2-42C2-9105-D4F9B19876A7}" type="pres">
      <dgm:prSet presAssocID="{223AA8C4-1149-46AE-BAA3-F50C8530271B}" presName="composite" presStyleCnt="0"/>
      <dgm:spPr/>
    </dgm:pt>
    <dgm:pt modelId="{0A00CA63-A8C8-4D8C-BE8B-0270763AEBDA}" type="pres">
      <dgm:prSet presAssocID="{223AA8C4-1149-46AE-BAA3-F50C8530271B}" presName="bentUpArrow1" presStyleLbl="alignImgPlace1" presStyleIdx="2" presStyleCnt="5"/>
      <dgm:spPr/>
    </dgm:pt>
    <dgm:pt modelId="{4F7C7095-E1F7-40B3-87E1-59F26E8AAC80}" type="pres">
      <dgm:prSet presAssocID="{223AA8C4-1149-46AE-BAA3-F50C8530271B}" presName="ParentText" presStyleLbl="node1" presStyleIdx="2" presStyleCnt="6">
        <dgm:presLayoutVars>
          <dgm:chMax val="1"/>
          <dgm:chPref val="1"/>
          <dgm:bulletEnabled val="1"/>
        </dgm:presLayoutVars>
      </dgm:prSet>
      <dgm:spPr/>
    </dgm:pt>
    <dgm:pt modelId="{477F6174-F00C-40CF-82F6-C32CB81E0755}" type="pres">
      <dgm:prSet presAssocID="{223AA8C4-1149-46AE-BAA3-F50C8530271B}" presName="ChildText" presStyleLbl="revTx" presStyleIdx="2" presStyleCnt="6" custScaleX="298014" custLinFactX="10053" custLinFactNeighborX="100000" custLinFactNeighborY="327">
        <dgm:presLayoutVars>
          <dgm:chMax val="0"/>
          <dgm:chPref val="0"/>
          <dgm:bulletEnabled val="1"/>
        </dgm:presLayoutVars>
      </dgm:prSet>
      <dgm:spPr/>
    </dgm:pt>
    <dgm:pt modelId="{76279DCB-271E-430E-A3F6-FD8950A16B11}" type="pres">
      <dgm:prSet presAssocID="{F5365E5B-0A40-43C6-9FF0-02980A05190C}" presName="sibTrans" presStyleCnt="0"/>
      <dgm:spPr/>
    </dgm:pt>
    <dgm:pt modelId="{BA8BC417-CB3E-4C60-A42C-FB533E7A91B3}" type="pres">
      <dgm:prSet presAssocID="{723B3E62-48B8-4834-80AD-F26AEC576CB0}" presName="composite" presStyleCnt="0"/>
      <dgm:spPr/>
    </dgm:pt>
    <dgm:pt modelId="{57C2FA81-A31C-4675-BD30-53810F062F41}" type="pres">
      <dgm:prSet presAssocID="{723B3E62-48B8-4834-80AD-F26AEC576CB0}" presName="bentUpArrow1" presStyleLbl="alignImgPlace1" presStyleIdx="3" presStyleCnt="5"/>
      <dgm:spPr/>
    </dgm:pt>
    <dgm:pt modelId="{EC2C1F17-2EF4-4CB6-8D3F-D8B6049C8F8E}" type="pres">
      <dgm:prSet presAssocID="{723B3E62-48B8-4834-80AD-F26AEC576CB0}" presName="ParentText" presStyleLbl="node1" presStyleIdx="3" presStyleCnt="6">
        <dgm:presLayoutVars>
          <dgm:chMax val="1"/>
          <dgm:chPref val="1"/>
          <dgm:bulletEnabled val="1"/>
        </dgm:presLayoutVars>
      </dgm:prSet>
      <dgm:spPr/>
    </dgm:pt>
    <dgm:pt modelId="{F1686D8A-1BFE-4DD3-87EA-CC81E2CB6682}" type="pres">
      <dgm:prSet presAssocID="{723B3E62-48B8-4834-80AD-F26AEC576CB0}" presName="ChildText" presStyleLbl="revTx" presStyleIdx="3" presStyleCnt="6" custAng="0" custScaleX="304965" custScaleY="99596" custLinFactX="26130" custLinFactNeighborX="100000" custLinFactNeighborY="4214">
        <dgm:presLayoutVars>
          <dgm:chMax val="0"/>
          <dgm:chPref val="0"/>
          <dgm:bulletEnabled val="1"/>
        </dgm:presLayoutVars>
      </dgm:prSet>
      <dgm:spPr/>
    </dgm:pt>
    <dgm:pt modelId="{A873D987-B745-47A6-B314-C4DD79B3D65A}" type="pres">
      <dgm:prSet presAssocID="{52297041-C4A7-4AC8-BA6C-E5AA2589C4DE}" presName="sibTrans" presStyleCnt="0"/>
      <dgm:spPr/>
    </dgm:pt>
    <dgm:pt modelId="{9F718B48-B875-4ED9-86AD-E022E37627C7}" type="pres">
      <dgm:prSet presAssocID="{A0F9E3B1-78C2-41F2-9E0B-D5EE740445F1}" presName="composite" presStyleCnt="0"/>
      <dgm:spPr/>
    </dgm:pt>
    <dgm:pt modelId="{528DB87B-A961-4025-BAEE-D7E809365A27}" type="pres">
      <dgm:prSet presAssocID="{A0F9E3B1-78C2-41F2-9E0B-D5EE740445F1}" presName="bentUpArrow1" presStyleLbl="alignImgPlace1" presStyleIdx="4" presStyleCnt="5"/>
      <dgm:spPr/>
    </dgm:pt>
    <dgm:pt modelId="{E9D8726F-00B2-4356-B32C-7694C74B0926}" type="pres">
      <dgm:prSet presAssocID="{A0F9E3B1-78C2-41F2-9E0B-D5EE740445F1}" presName="ParentText" presStyleLbl="node1" presStyleIdx="4" presStyleCnt="6">
        <dgm:presLayoutVars>
          <dgm:chMax val="1"/>
          <dgm:chPref val="1"/>
          <dgm:bulletEnabled val="1"/>
        </dgm:presLayoutVars>
      </dgm:prSet>
      <dgm:spPr/>
    </dgm:pt>
    <dgm:pt modelId="{FCCC7682-D41E-477E-8778-C98A6DFE1843}" type="pres">
      <dgm:prSet presAssocID="{A0F9E3B1-78C2-41F2-9E0B-D5EE740445F1}" presName="ChildText" presStyleLbl="revTx" presStyleIdx="4" presStyleCnt="6" custScaleX="213236" custLinFactNeighborX="63490" custLinFactNeighborY="-1034">
        <dgm:presLayoutVars>
          <dgm:chMax val="0"/>
          <dgm:chPref val="0"/>
          <dgm:bulletEnabled val="1"/>
        </dgm:presLayoutVars>
      </dgm:prSet>
      <dgm:spPr/>
    </dgm:pt>
    <dgm:pt modelId="{088CAB6C-9148-4E3F-9E24-6D7157BA8470}" type="pres">
      <dgm:prSet presAssocID="{711D783A-6080-48DA-A74F-25C751FD9CF1}" presName="sibTrans" presStyleCnt="0"/>
      <dgm:spPr/>
    </dgm:pt>
    <dgm:pt modelId="{93917435-7A2D-4C0F-A6C3-0A5E48AF37A6}" type="pres">
      <dgm:prSet presAssocID="{21DE3492-9B34-4D37-B3CE-3ADBFA11A7F5}" presName="composite" presStyleCnt="0"/>
      <dgm:spPr/>
    </dgm:pt>
    <dgm:pt modelId="{99516DF2-5971-4C5F-8865-FE95B220FA95}" type="pres">
      <dgm:prSet presAssocID="{21DE3492-9B34-4D37-B3CE-3ADBFA11A7F5}" presName="ParentText" presStyleLbl="node1" presStyleIdx="5" presStyleCnt="6">
        <dgm:presLayoutVars>
          <dgm:chMax val="1"/>
          <dgm:chPref val="1"/>
          <dgm:bulletEnabled val="1"/>
        </dgm:presLayoutVars>
      </dgm:prSet>
      <dgm:spPr/>
    </dgm:pt>
    <dgm:pt modelId="{2B77C71B-3DB1-44CC-A452-63557768C04B}" type="pres">
      <dgm:prSet presAssocID="{21DE3492-9B34-4D37-B3CE-3ADBFA11A7F5}" presName="FinalChildText" presStyleLbl="revTx" presStyleIdx="5" presStyleCnt="6" custScaleX="105596" custLinFactNeighborX="21566" custLinFactNeighborY="-822">
        <dgm:presLayoutVars>
          <dgm:chMax val="0"/>
          <dgm:chPref val="0"/>
          <dgm:bulletEnabled val="1"/>
        </dgm:presLayoutVars>
      </dgm:prSet>
      <dgm:spPr/>
    </dgm:pt>
  </dgm:ptLst>
  <dgm:cxnLst>
    <dgm:cxn modelId="{B0F1DE00-C722-4118-8EAE-7703417A823F}" type="presOf" srcId="{80A2B806-29F6-4B50-AE3A-0DF2D89E5072}" destId="{69652BB2-627D-4059-A932-A46384139951}" srcOrd="0" destOrd="0" presId="urn:microsoft.com/office/officeart/2005/8/layout/StepDownProcess"/>
    <dgm:cxn modelId="{8AA65110-7C8A-48CD-95D2-51967AAACD5A}" srcId="{0E7FE6FD-B939-4F30-92FE-8FCE497CD7CF}" destId="{CD3FE4CB-8FC5-444F-BCEE-86FA932834F4}" srcOrd="0" destOrd="0" parTransId="{EEBD8D99-D240-43D9-8D4F-EEEFCFB3634F}" sibTransId="{094913DD-14A0-4BB9-B117-E83041083F73}"/>
    <dgm:cxn modelId="{E1BFA723-BA95-49F0-92AC-AA083BC5E9C2}" srcId="{21DE3492-9B34-4D37-B3CE-3ADBFA11A7F5}" destId="{52BA5920-89E9-445B-84DF-70F136CB815D}" srcOrd="0" destOrd="0" parTransId="{280F0D5F-2AA9-4E67-A2C7-6823D328D1FF}" sibTransId="{B2AF74DA-1D28-48BB-9AEB-12B8CE4F41FF}"/>
    <dgm:cxn modelId="{2196B330-F153-43FB-9BEA-C278863F8C11}" type="presOf" srcId="{52BA5920-89E9-445B-84DF-70F136CB815D}" destId="{2B77C71B-3DB1-44CC-A452-63557768C04B}" srcOrd="0" destOrd="0" presId="urn:microsoft.com/office/officeart/2005/8/layout/StepDownProcess"/>
    <dgm:cxn modelId="{AD9B8249-0C79-4A8E-AD28-B70B88A1D661}" srcId="{B615C502-9BE0-41D3-AAF2-D34FA5546F8F}" destId="{223AA8C4-1149-46AE-BAA3-F50C8530271B}" srcOrd="2" destOrd="0" parTransId="{72012202-8892-4EBC-8477-6E32B438CDB9}" sibTransId="{F5365E5B-0A40-43C6-9FF0-02980A05190C}"/>
    <dgm:cxn modelId="{AB9F4757-D2DA-496A-8AAA-3E93F6B9B973}" type="presOf" srcId="{723B3E62-48B8-4834-80AD-F26AEC576CB0}" destId="{EC2C1F17-2EF4-4CB6-8D3F-D8B6049C8F8E}" srcOrd="0" destOrd="0" presId="urn:microsoft.com/office/officeart/2005/8/layout/StepDownProcess"/>
    <dgm:cxn modelId="{83D28777-088C-4932-9B5D-B4BDEB3E4D04}" type="presOf" srcId="{A0F9E3B1-78C2-41F2-9E0B-D5EE740445F1}" destId="{E9D8726F-00B2-4356-B32C-7694C74B0926}" srcOrd="0" destOrd="0" presId="urn:microsoft.com/office/officeart/2005/8/layout/StepDownProcess"/>
    <dgm:cxn modelId="{2B45A077-780F-4237-A2D4-33BDACD7D313}" type="presOf" srcId="{CD3FE4CB-8FC5-444F-BCEE-86FA932834F4}" destId="{A464095D-200D-42B9-9ECA-4FDA75416BB3}" srcOrd="0" destOrd="0" presId="urn:microsoft.com/office/officeart/2005/8/layout/StepDownProcess"/>
    <dgm:cxn modelId="{37DBA657-0B8A-427E-9D0A-61E733E5D6E2}" srcId="{A0F9E3B1-78C2-41F2-9E0B-D5EE740445F1}" destId="{48183703-CB08-4666-AA1E-A830F1F0D9FC}" srcOrd="0" destOrd="0" parTransId="{CA491852-413E-4DE8-9A1E-BC4E39E3C3E3}" sibTransId="{8019278D-7195-48F8-BB8C-E6C95EE491A6}"/>
    <dgm:cxn modelId="{7A06D48C-7ECC-4877-A6D3-F65E3DB11A35}" srcId="{B615C502-9BE0-41D3-AAF2-D34FA5546F8F}" destId="{723B3E62-48B8-4834-80AD-F26AEC576CB0}" srcOrd="3" destOrd="0" parTransId="{674CC610-7762-490A-B815-6D27B9C84AD3}" sibTransId="{52297041-C4A7-4AC8-BA6C-E5AA2589C4DE}"/>
    <dgm:cxn modelId="{FCFD13A4-1FAC-41A5-A303-A939E2336849}" srcId="{B615C502-9BE0-41D3-AAF2-D34FA5546F8F}" destId="{A0F9E3B1-78C2-41F2-9E0B-D5EE740445F1}" srcOrd="4" destOrd="0" parTransId="{6A6DAD21-30A3-4320-8D94-594276D74C67}" sibTransId="{711D783A-6080-48DA-A74F-25C751FD9CF1}"/>
    <dgm:cxn modelId="{3AC180A5-76DF-4673-97F7-A9AD73874267}" srcId="{723B3E62-48B8-4834-80AD-F26AEC576CB0}" destId="{8DAB25AF-1524-480D-B880-0B01A9EC7878}" srcOrd="0" destOrd="0" parTransId="{C94824DD-9EF8-4020-8305-6436D3E81B6F}" sibTransId="{75556149-1B5B-404B-8BF3-4CCDAFA55898}"/>
    <dgm:cxn modelId="{3D99AEAE-F1C6-4D33-A983-0E78BEE15730}" type="presOf" srcId="{0E7FE6FD-B939-4F30-92FE-8FCE497CD7CF}" destId="{85DA26A0-E5EF-4B00-977B-05705E82D1E5}" srcOrd="0" destOrd="0" presId="urn:microsoft.com/office/officeart/2005/8/layout/StepDownProcess"/>
    <dgm:cxn modelId="{8B5230B8-285E-4699-A129-1BF73E70FCF2}" type="presOf" srcId="{032B6E71-10CB-4520-B146-85AAB5A74067}" destId="{DDAC1F58-ECB5-4BF6-BCD6-CCEF0E0D25EE}" srcOrd="0" destOrd="0" presId="urn:microsoft.com/office/officeart/2005/8/layout/StepDownProcess"/>
    <dgm:cxn modelId="{778B12BC-0EEB-4D51-A938-0409AD337455}" srcId="{B615C502-9BE0-41D3-AAF2-D34FA5546F8F}" destId="{21DE3492-9B34-4D37-B3CE-3ADBFA11A7F5}" srcOrd="5" destOrd="0" parTransId="{A2423BEE-675E-42C8-A64B-37CB7A746577}" sibTransId="{D727D291-840A-45D7-837C-B61C742A6D5B}"/>
    <dgm:cxn modelId="{ED9611BD-1DFB-4835-BB03-87E2E1E463DD}" type="presOf" srcId="{8DAB25AF-1524-480D-B880-0B01A9EC7878}" destId="{F1686D8A-1BFE-4DD3-87EA-CC81E2CB6682}" srcOrd="0" destOrd="0" presId="urn:microsoft.com/office/officeart/2005/8/layout/StepDownProcess"/>
    <dgm:cxn modelId="{3C120ED0-D0BD-4C07-93B0-B2CF99F6EDD6}" srcId="{B615C502-9BE0-41D3-AAF2-D34FA5546F8F}" destId="{0E7FE6FD-B939-4F30-92FE-8FCE497CD7CF}" srcOrd="0" destOrd="0" parTransId="{4517111E-78CC-49CB-A9A6-11D80DA6C3FF}" sibTransId="{89948CE0-2D84-44DC-BCF2-1096B1BC28C5}"/>
    <dgm:cxn modelId="{8AD0FED4-51C3-40B0-8238-7E18C8743A66}" srcId="{80A2B806-29F6-4B50-AE3A-0DF2D89E5072}" destId="{032B6E71-10CB-4520-B146-85AAB5A74067}" srcOrd="0" destOrd="0" parTransId="{877676EE-CE0F-488E-872A-E311267A4838}" sibTransId="{1A5F31C7-914C-4D33-88DF-20D8172796DD}"/>
    <dgm:cxn modelId="{4729EEDA-870A-4720-8D38-E46E1CB3AC09}" type="presOf" srcId="{48183703-CB08-4666-AA1E-A830F1F0D9FC}" destId="{FCCC7682-D41E-477E-8778-C98A6DFE1843}" srcOrd="0" destOrd="0" presId="urn:microsoft.com/office/officeart/2005/8/layout/StepDownProcess"/>
    <dgm:cxn modelId="{621A6AE6-4424-483D-A3A4-552BE0319613}" type="presOf" srcId="{298BEDAC-0C58-49BA-A807-8B2F1C22C031}" destId="{477F6174-F00C-40CF-82F6-C32CB81E0755}" srcOrd="0" destOrd="0" presId="urn:microsoft.com/office/officeart/2005/8/layout/StepDownProcess"/>
    <dgm:cxn modelId="{87D663F0-22FE-4E59-AE6F-AEC7063D1FA6}" type="presOf" srcId="{223AA8C4-1149-46AE-BAA3-F50C8530271B}" destId="{4F7C7095-E1F7-40B3-87E1-59F26E8AAC80}" srcOrd="0" destOrd="0" presId="urn:microsoft.com/office/officeart/2005/8/layout/StepDownProcess"/>
    <dgm:cxn modelId="{882EDEF1-E2E3-4E51-B9A8-4EF939B13F2A}" srcId="{B615C502-9BE0-41D3-AAF2-D34FA5546F8F}" destId="{80A2B806-29F6-4B50-AE3A-0DF2D89E5072}" srcOrd="1" destOrd="0" parTransId="{AD98C0B3-3DB3-4AEB-BAA0-ADA146789464}" sibTransId="{54D35277-D88F-4B0C-8CF9-FEDD62C864E0}"/>
    <dgm:cxn modelId="{203D2CF3-DCE7-4040-8881-6047B0A4D8BC}" type="presOf" srcId="{21DE3492-9B34-4D37-B3CE-3ADBFA11A7F5}" destId="{99516DF2-5971-4C5F-8865-FE95B220FA95}" srcOrd="0" destOrd="0" presId="urn:microsoft.com/office/officeart/2005/8/layout/StepDownProcess"/>
    <dgm:cxn modelId="{C2A1EFF6-43A2-4C07-A4A9-5D83F0015CE8}" srcId="{223AA8C4-1149-46AE-BAA3-F50C8530271B}" destId="{298BEDAC-0C58-49BA-A807-8B2F1C22C031}" srcOrd="0" destOrd="0" parTransId="{62A891FF-3E11-46FE-A6C7-AFAF439DF7DC}" sibTransId="{04CA3BB1-EA10-4DF0-9369-31A2816C15E1}"/>
    <dgm:cxn modelId="{65299BFA-9166-411B-B8AC-AA7ACE00DEA4}" type="presOf" srcId="{B615C502-9BE0-41D3-AAF2-D34FA5546F8F}" destId="{9B99DCEC-9B0E-442A-AAEB-5B6352F4EE07}" srcOrd="0" destOrd="0" presId="urn:microsoft.com/office/officeart/2005/8/layout/StepDownProcess"/>
    <dgm:cxn modelId="{666C6D3A-D3FF-450F-9AB5-E8A341909533}" type="presParOf" srcId="{9B99DCEC-9B0E-442A-AAEB-5B6352F4EE07}" destId="{815D1CFB-1BB8-474B-9BE3-935EE7AB4E34}" srcOrd="0" destOrd="0" presId="urn:microsoft.com/office/officeart/2005/8/layout/StepDownProcess"/>
    <dgm:cxn modelId="{24BB89C4-2CCA-44D1-8C9D-CA24A7AD65E2}" type="presParOf" srcId="{815D1CFB-1BB8-474B-9BE3-935EE7AB4E34}" destId="{84CD3B86-8382-41A2-A2B3-40EA80B8095C}" srcOrd="0" destOrd="0" presId="urn:microsoft.com/office/officeart/2005/8/layout/StepDownProcess"/>
    <dgm:cxn modelId="{9174445F-B9E7-466E-AC2D-4D29D8140415}" type="presParOf" srcId="{815D1CFB-1BB8-474B-9BE3-935EE7AB4E34}" destId="{85DA26A0-E5EF-4B00-977B-05705E82D1E5}" srcOrd="1" destOrd="0" presId="urn:microsoft.com/office/officeart/2005/8/layout/StepDownProcess"/>
    <dgm:cxn modelId="{ADFCCE5D-2F5F-429F-B723-11C0D4FACFE4}" type="presParOf" srcId="{815D1CFB-1BB8-474B-9BE3-935EE7AB4E34}" destId="{A464095D-200D-42B9-9ECA-4FDA75416BB3}" srcOrd="2" destOrd="0" presId="urn:microsoft.com/office/officeart/2005/8/layout/StepDownProcess"/>
    <dgm:cxn modelId="{7272E26B-1E7E-4771-AD08-C72518C64CEB}" type="presParOf" srcId="{9B99DCEC-9B0E-442A-AAEB-5B6352F4EE07}" destId="{A558A307-C425-4DC5-8BF6-DE761AFF2FB1}" srcOrd="1" destOrd="0" presId="urn:microsoft.com/office/officeart/2005/8/layout/StepDownProcess"/>
    <dgm:cxn modelId="{BEFC62E3-E4B8-47AF-81B3-8223885AC3D3}" type="presParOf" srcId="{9B99DCEC-9B0E-442A-AAEB-5B6352F4EE07}" destId="{F7CCAD13-78F9-458B-B1C4-E669B053D972}" srcOrd="2" destOrd="0" presId="urn:microsoft.com/office/officeart/2005/8/layout/StepDownProcess"/>
    <dgm:cxn modelId="{D351882F-E60B-4BD7-BC16-93E83C968459}" type="presParOf" srcId="{F7CCAD13-78F9-458B-B1C4-E669B053D972}" destId="{3587054C-A97D-4F0A-B39E-EDF261F18FD3}" srcOrd="0" destOrd="0" presId="urn:microsoft.com/office/officeart/2005/8/layout/StepDownProcess"/>
    <dgm:cxn modelId="{AE3297B3-F567-4BD6-BC76-1E079E554335}" type="presParOf" srcId="{F7CCAD13-78F9-458B-B1C4-E669B053D972}" destId="{69652BB2-627D-4059-A932-A46384139951}" srcOrd="1" destOrd="0" presId="urn:microsoft.com/office/officeart/2005/8/layout/StepDownProcess"/>
    <dgm:cxn modelId="{E544606C-FD8D-4C6D-9487-DBBAC2A7F885}" type="presParOf" srcId="{F7CCAD13-78F9-458B-B1C4-E669B053D972}" destId="{DDAC1F58-ECB5-4BF6-BCD6-CCEF0E0D25EE}" srcOrd="2" destOrd="0" presId="urn:microsoft.com/office/officeart/2005/8/layout/StepDownProcess"/>
    <dgm:cxn modelId="{26D2AEE1-C8BD-4FD8-9D99-980E23AFD614}" type="presParOf" srcId="{9B99DCEC-9B0E-442A-AAEB-5B6352F4EE07}" destId="{9219A562-6E49-42C5-B05C-B7BDB097E30B}" srcOrd="3" destOrd="0" presId="urn:microsoft.com/office/officeart/2005/8/layout/StepDownProcess"/>
    <dgm:cxn modelId="{D5DF0881-07A6-41E5-9503-881810B553A0}" type="presParOf" srcId="{9B99DCEC-9B0E-442A-AAEB-5B6352F4EE07}" destId="{ADD732D6-15D2-42C2-9105-D4F9B19876A7}" srcOrd="4" destOrd="0" presId="urn:microsoft.com/office/officeart/2005/8/layout/StepDownProcess"/>
    <dgm:cxn modelId="{64FFC884-9D42-461E-9299-FB490C2D12AE}" type="presParOf" srcId="{ADD732D6-15D2-42C2-9105-D4F9B19876A7}" destId="{0A00CA63-A8C8-4D8C-BE8B-0270763AEBDA}" srcOrd="0" destOrd="0" presId="urn:microsoft.com/office/officeart/2005/8/layout/StepDownProcess"/>
    <dgm:cxn modelId="{C9F1C84F-FA74-4CB4-8CE3-5227CA65616A}" type="presParOf" srcId="{ADD732D6-15D2-42C2-9105-D4F9B19876A7}" destId="{4F7C7095-E1F7-40B3-87E1-59F26E8AAC80}" srcOrd="1" destOrd="0" presId="urn:microsoft.com/office/officeart/2005/8/layout/StepDownProcess"/>
    <dgm:cxn modelId="{E8660401-5D30-47C3-99C4-16A2B777E7BE}" type="presParOf" srcId="{ADD732D6-15D2-42C2-9105-D4F9B19876A7}" destId="{477F6174-F00C-40CF-82F6-C32CB81E0755}" srcOrd="2" destOrd="0" presId="urn:microsoft.com/office/officeart/2005/8/layout/StepDownProcess"/>
    <dgm:cxn modelId="{AD56EDCE-99C1-46DC-8447-8C2E0040E8F3}" type="presParOf" srcId="{9B99DCEC-9B0E-442A-AAEB-5B6352F4EE07}" destId="{76279DCB-271E-430E-A3F6-FD8950A16B11}" srcOrd="5" destOrd="0" presId="urn:microsoft.com/office/officeart/2005/8/layout/StepDownProcess"/>
    <dgm:cxn modelId="{3490CF66-2044-4164-8544-EA8E133705EA}" type="presParOf" srcId="{9B99DCEC-9B0E-442A-AAEB-5B6352F4EE07}" destId="{BA8BC417-CB3E-4C60-A42C-FB533E7A91B3}" srcOrd="6" destOrd="0" presId="urn:microsoft.com/office/officeart/2005/8/layout/StepDownProcess"/>
    <dgm:cxn modelId="{1435384B-A7A3-4650-BF16-346831B3C1A6}" type="presParOf" srcId="{BA8BC417-CB3E-4C60-A42C-FB533E7A91B3}" destId="{57C2FA81-A31C-4675-BD30-53810F062F41}" srcOrd="0" destOrd="0" presId="urn:microsoft.com/office/officeart/2005/8/layout/StepDownProcess"/>
    <dgm:cxn modelId="{67C9D4E9-AFE9-430C-9E20-558D4B105CBE}" type="presParOf" srcId="{BA8BC417-CB3E-4C60-A42C-FB533E7A91B3}" destId="{EC2C1F17-2EF4-4CB6-8D3F-D8B6049C8F8E}" srcOrd="1" destOrd="0" presId="urn:microsoft.com/office/officeart/2005/8/layout/StepDownProcess"/>
    <dgm:cxn modelId="{13C2AA62-41F9-4518-AFFB-5C744139D025}" type="presParOf" srcId="{BA8BC417-CB3E-4C60-A42C-FB533E7A91B3}" destId="{F1686D8A-1BFE-4DD3-87EA-CC81E2CB6682}" srcOrd="2" destOrd="0" presId="urn:microsoft.com/office/officeart/2005/8/layout/StepDownProcess"/>
    <dgm:cxn modelId="{53CAA3B5-BF69-45CB-8D5E-939EB955DE8B}" type="presParOf" srcId="{9B99DCEC-9B0E-442A-AAEB-5B6352F4EE07}" destId="{A873D987-B745-47A6-B314-C4DD79B3D65A}" srcOrd="7" destOrd="0" presId="urn:microsoft.com/office/officeart/2005/8/layout/StepDownProcess"/>
    <dgm:cxn modelId="{568C9BE2-4047-4E1E-A199-BF2C79F27E1A}" type="presParOf" srcId="{9B99DCEC-9B0E-442A-AAEB-5B6352F4EE07}" destId="{9F718B48-B875-4ED9-86AD-E022E37627C7}" srcOrd="8" destOrd="0" presId="urn:microsoft.com/office/officeart/2005/8/layout/StepDownProcess"/>
    <dgm:cxn modelId="{2F9F655D-9E3B-4D8C-ABFA-31628BAAA5A5}" type="presParOf" srcId="{9F718B48-B875-4ED9-86AD-E022E37627C7}" destId="{528DB87B-A961-4025-BAEE-D7E809365A27}" srcOrd="0" destOrd="0" presId="urn:microsoft.com/office/officeart/2005/8/layout/StepDownProcess"/>
    <dgm:cxn modelId="{5A4D09B2-3E5F-4BC1-BAF1-AA2D352805B5}" type="presParOf" srcId="{9F718B48-B875-4ED9-86AD-E022E37627C7}" destId="{E9D8726F-00B2-4356-B32C-7694C74B0926}" srcOrd="1" destOrd="0" presId="urn:microsoft.com/office/officeart/2005/8/layout/StepDownProcess"/>
    <dgm:cxn modelId="{B4F8806E-EFA7-4264-A5BA-425BD8EFB5C4}" type="presParOf" srcId="{9F718B48-B875-4ED9-86AD-E022E37627C7}" destId="{FCCC7682-D41E-477E-8778-C98A6DFE1843}" srcOrd="2" destOrd="0" presId="urn:microsoft.com/office/officeart/2005/8/layout/StepDownProcess"/>
    <dgm:cxn modelId="{92C47047-58CC-4FB0-BB00-C442DADC2468}" type="presParOf" srcId="{9B99DCEC-9B0E-442A-AAEB-5B6352F4EE07}" destId="{088CAB6C-9148-4E3F-9E24-6D7157BA8470}" srcOrd="9" destOrd="0" presId="urn:microsoft.com/office/officeart/2005/8/layout/StepDownProcess"/>
    <dgm:cxn modelId="{62E4E158-090A-4B63-B808-9F86A24F8F26}" type="presParOf" srcId="{9B99DCEC-9B0E-442A-AAEB-5B6352F4EE07}" destId="{93917435-7A2D-4C0F-A6C3-0A5E48AF37A6}" srcOrd="10" destOrd="0" presId="urn:microsoft.com/office/officeart/2005/8/layout/StepDownProcess"/>
    <dgm:cxn modelId="{A1483940-16CA-4995-8CF0-453570996520}" type="presParOf" srcId="{93917435-7A2D-4C0F-A6C3-0A5E48AF37A6}" destId="{99516DF2-5971-4C5F-8865-FE95B220FA95}" srcOrd="0" destOrd="0" presId="urn:microsoft.com/office/officeart/2005/8/layout/StepDownProcess"/>
    <dgm:cxn modelId="{1BF4B214-CE18-42E6-8B25-EC056DCC9930}" type="presParOf" srcId="{93917435-7A2D-4C0F-A6C3-0A5E48AF37A6}" destId="{2B77C71B-3DB1-44CC-A452-63557768C04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D3B86-8382-41A2-A2B3-40EA80B8095C}">
      <dsp:nvSpPr>
        <dsp:cNvPr id="0" name=""/>
        <dsp:cNvSpPr/>
      </dsp:nvSpPr>
      <dsp:spPr>
        <a:xfrm rot="5400000">
          <a:off x="203447" y="1175535"/>
          <a:ext cx="766783" cy="872955"/>
        </a:xfrm>
        <a:prstGeom prst="bentUpArrow">
          <a:avLst>
            <a:gd name="adj1" fmla="val 32840"/>
            <a:gd name="adj2" fmla="val 25000"/>
            <a:gd name="adj3" fmla="val 35780"/>
          </a:avLst>
        </a:prstGeom>
        <a:solidFill>
          <a:schemeClr val="dk1">
            <a:tint val="40000"/>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A26A0-E5EF-4B00-977B-05705E82D1E5}">
      <dsp:nvSpPr>
        <dsp:cNvPr id="0" name=""/>
        <dsp:cNvSpPr/>
      </dsp:nvSpPr>
      <dsp:spPr>
        <a:xfrm>
          <a:off x="296" y="325541"/>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solidFill>
            </a:rPr>
            <a:t>HIGH MAX</a:t>
          </a:r>
        </a:p>
      </dsp:txBody>
      <dsp:txXfrm>
        <a:off x="44410" y="369655"/>
        <a:ext cx="1202583" cy="815298"/>
      </dsp:txXfrm>
    </dsp:sp>
    <dsp:sp modelId="{A464095D-200D-42B9-9ECA-4FDA75416BB3}">
      <dsp:nvSpPr>
        <dsp:cNvPr id="0" name=""/>
        <dsp:cNvSpPr/>
      </dsp:nvSpPr>
      <dsp:spPr>
        <a:xfrm>
          <a:off x="1374521" y="384138"/>
          <a:ext cx="1774657" cy="73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DC SNIPER, EAST COAST RAPIST</a:t>
          </a:r>
        </a:p>
      </dsp:txBody>
      <dsp:txXfrm>
        <a:off x="1374521" y="384138"/>
        <a:ext cx="1774657" cy="730269"/>
      </dsp:txXfrm>
    </dsp:sp>
    <dsp:sp modelId="{3587054C-A97D-4F0A-B39E-EDF261F18FD3}">
      <dsp:nvSpPr>
        <dsp:cNvPr id="0" name=""/>
        <dsp:cNvSpPr/>
      </dsp:nvSpPr>
      <dsp:spPr>
        <a:xfrm rot="5400000">
          <a:off x="1474270" y="2190494"/>
          <a:ext cx="766783" cy="872955"/>
        </a:xfrm>
        <a:prstGeom prst="bentUpArrow">
          <a:avLst>
            <a:gd name="adj1" fmla="val 32840"/>
            <a:gd name="adj2" fmla="val 25000"/>
            <a:gd name="adj3" fmla="val 35780"/>
          </a:avLst>
        </a:prstGeom>
        <a:solidFill>
          <a:schemeClr val="dk1">
            <a:tint val="40000"/>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52BB2-627D-4059-A932-A46384139951}">
      <dsp:nvSpPr>
        <dsp:cNvPr id="0" name=""/>
        <dsp:cNvSpPr/>
      </dsp:nvSpPr>
      <dsp:spPr>
        <a:xfrm>
          <a:off x="1239907" y="1329548"/>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solidFill>
            </a:rPr>
            <a:t>LOW MAX</a:t>
          </a:r>
        </a:p>
      </dsp:txBody>
      <dsp:txXfrm>
        <a:off x="1284021" y="1373662"/>
        <a:ext cx="1202583" cy="815298"/>
      </dsp:txXfrm>
    </dsp:sp>
    <dsp:sp modelId="{DDAC1F58-ECB5-4BF6-BCD6-CCEF0E0D25EE}">
      <dsp:nvSpPr>
        <dsp:cNvPr id="0" name=""/>
        <dsp:cNvSpPr/>
      </dsp:nvSpPr>
      <dsp:spPr>
        <a:xfrm>
          <a:off x="2666303" y="1399205"/>
          <a:ext cx="2543912" cy="73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MURDER, RAPE, CARJACKING, AGGRAVATED ASSULT VICTIM PERMANENTLY IMPAIRED, ESCAPE</a:t>
          </a:r>
        </a:p>
      </dsp:txBody>
      <dsp:txXfrm>
        <a:off x="2666303" y="1399205"/>
        <a:ext cx="2543912" cy="730269"/>
      </dsp:txXfrm>
    </dsp:sp>
    <dsp:sp modelId="{0A00CA63-A8C8-4D8C-BE8B-0270763AEBDA}">
      <dsp:nvSpPr>
        <dsp:cNvPr id="0" name=""/>
        <dsp:cNvSpPr/>
      </dsp:nvSpPr>
      <dsp:spPr>
        <a:xfrm rot="5400000">
          <a:off x="2745093" y="3205452"/>
          <a:ext cx="766783" cy="872955"/>
        </a:xfrm>
        <a:prstGeom prst="bentUpArrow">
          <a:avLst>
            <a:gd name="adj1" fmla="val 32840"/>
            <a:gd name="adj2" fmla="val 25000"/>
            <a:gd name="adj3" fmla="val 35780"/>
          </a:avLst>
        </a:prstGeom>
        <a:solidFill>
          <a:schemeClr val="dk1">
            <a:tint val="40000"/>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C7095-E1F7-40B3-87E1-59F26E8AAC80}">
      <dsp:nvSpPr>
        <dsp:cNvPr id="0" name=""/>
        <dsp:cNvSpPr/>
      </dsp:nvSpPr>
      <dsp:spPr>
        <a:xfrm>
          <a:off x="2541941" y="2355457"/>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70C0"/>
              </a:solidFill>
            </a:rPr>
            <a:t>HIGH MEDIUM</a:t>
          </a:r>
        </a:p>
      </dsp:txBody>
      <dsp:txXfrm>
        <a:off x="2586055" y="2399571"/>
        <a:ext cx="1202583" cy="815298"/>
      </dsp:txXfrm>
    </dsp:sp>
    <dsp:sp modelId="{477F6174-F00C-40CF-82F6-C32CB81E0755}">
      <dsp:nvSpPr>
        <dsp:cNvPr id="0" name=""/>
        <dsp:cNvSpPr/>
      </dsp:nvSpPr>
      <dsp:spPr>
        <a:xfrm>
          <a:off x="3936455" y="2444017"/>
          <a:ext cx="2797795" cy="73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EXTORTION, GANG PARTICIPATION, BANK ROBBERY UNARMED, CARNAL KNOWLEDGE, EXTORTION </a:t>
          </a:r>
          <a:endParaRPr lang="en-US" sz="1300" kern="1200" dirty="0"/>
        </a:p>
      </dsp:txBody>
      <dsp:txXfrm>
        <a:off x="3936455" y="2444017"/>
        <a:ext cx="2797795" cy="730269"/>
      </dsp:txXfrm>
    </dsp:sp>
    <dsp:sp modelId="{57C2FA81-A31C-4675-BD30-53810F062F41}">
      <dsp:nvSpPr>
        <dsp:cNvPr id="0" name=""/>
        <dsp:cNvSpPr/>
      </dsp:nvSpPr>
      <dsp:spPr>
        <a:xfrm rot="5400000">
          <a:off x="4015915" y="4220410"/>
          <a:ext cx="766783" cy="872955"/>
        </a:xfrm>
        <a:prstGeom prst="bentUpArrow">
          <a:avLst>
            <a:gd name="adj1" fmla="val 32840"/>
            <a:gd name="adj2" fmla="val 25000"/>
            <a:gd name="adj3" fmla="val 35780"/>
          </a:avLst>
        </a:prstGeom>
        <a:solidFill>
          <a:schemeClr val="dk1">
            <a:tint val="40000"/>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C1F17-2EF4-4CB6-8D3F-D8B6049C8F8E}">
      <dsp:nvSpPr>
        <dsp:cNvPr id="0" name=""/>
        <dsp:cNvSpPr/>
      </dsp:nvSpPr>
      <dsp:spPr>
        <a:xfrm>
          <a:off x="3812764" y="3370415"/>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70C0"/>
              </a:solidFill>
            </a:rPr>
            <a:t>LOW MEDIUM</a:t>
          </a:r>
        </a:p>
      </dsp:txBody>
      <dsp:txXfrm>
        <a:off x="3856878" y="3414529"/>
        <a:ext cx="1202583" cy="815298"/>
      </dsp:txXfrm>
    </dsp:sp>
    <dsp:sp modelId="{F1686D8A-1BFE-4DD3-87EA-CC81E2CB6682}">
      <dsp:nvSpPr>
        <dsp:cNvPr id="0" name=""/>
        <dsp:cNvSpPr/>
      </dsp:nvSpPr>
      <dsp:spPr>
        <a:xfrm>
          <a:off x="5325582" y="3488836"/>
          <a:ext cx="2863052" cy="727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ROBBERY, AGGRAVATED ASSAULT, FELON POSSESSING A WEAPON, COMPUTER SEX OFFENSES, ASSAULT BY MOB</a:t>
          </a:r>
        </a:p>
      </dsp:txBody>
      <dsp:txXfrm>
        <a:off x="5325582" y="3488836"/>
        <a:ext cx="2863052" cy="727319"/>
      </dsp:txXfrm>
    </dsp:sp>
    <dsp:sp modelId="{528DB87B-A961-4025-BAEE-D7E809365A27}">
      <dsp:nvSpPr>
        <dsp:cNvPr id="0" name=""/>
        <dsp:cNvSpPr/>
      </dsp:nvSpPr>
      <dsp:spPr>
        <a:xfrm rot="5400000">
          <a:off x="5286738" y="5235368"/>
          <a:ext cx="766783" cy="872955"/>
        </a:xfrm>
        <a:prstGeom prst="bentUpArrow">
          <a:avLst>
            <a:gd name="adj1" fmla="val 32840"/>
            <a:gd name="adj2" fmla="val 25000"/>
            <a:gd name="adj3" fmla="val 35780"/>
          </a:avLst>
        </a:prstGeom>
        <a:solidFill>
          <a:schemeClr val="dk1">
            <a:tint val="40000"/>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D8726F-00B2-4356-B32C-7694C74B0926}">
      <dsp:nvSpPr>
        <dsp:cNvPr id="0" name=""/>
        <dsp:cNvSpPr/>
      </dsp:nvSpPr>
      <dsp:spPr>
        <a:xfrm>
          <a:off x="5083587" y="4385374"/>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B050"/>
              </a:solidFill>
            </a:rPr>
            <a:t>HIGH MINIMUM</a:t>
          </a:r>
        </a:p>
      </dsp:txBody>
      <dsp:txXfrm>
        <a:off x="5127701" y="4429488"/>
        <a:ext cx="1202583" cy="815298"/>
      </dsp:txXfrm>
    </dsp:sp>
    <dsp:sp modelId="{FCCC7682-D41E-477E-8778-C98A6DFE1843}">
      <dsp:nvSpPr>
        <dsp:cNvPr id="0" name=""/>
        <dsp:cNvSpPr/>
      </dsp:nvSpPr>
      <dsp:spPr>
        <a:xfrm>
          <a:off x="6438914" y="4463995"/>
          <a:ext cx="2001888" cy="73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BURGLARY, DWI, GRAND LARCENCY, PROBATION VIOLATION, VANDALISM, VIOLATION OF PROTECTIVE ORDER</a:t>
          </a:r>
        </a:p>
      </dsp:txBody>
      <dsp:txXfrm>
        <a:off x="6438914" y="4463995"/>
        <a:ext cx="2001888" cy="730269"/>
      </dsp:txXfrm>
    </dsp:sp>
    <dsp:sp modelId="{99516DF2-5971-4C5F-8865-FE95B220FA95}">
      <dsp:nvSpPr>
        <dsp:cNvPr id="0" name=""/>
        <dsp:cNvSpPr/>
      </dsp:nvSpPr>
      <dsp:spPr>
        <a:xfrm>
          <a:off x="6354410" y="5400332"/>
          <a:ext cx="1290811" cy="903526"/>
        </a:xfrm>
        <a:prstGeom prst="roundRect">
          <a:avLst>
            <a:gd name="adj" fmla="val 1667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B050"/>
              </a:solidFill>
            </a:rPr>
            <a:t>LOW MINIMUM</a:t>
          </a:r>
        </a:p>
      </dsp:txBody>
      <dsp:txXfrm>
        <a:off x="6398524" y="5444446"/>
        <a:ext cx="1202583" cy="815298"/>
      </dsp:txXfrm>
    </dsp:sp>
    <dsp:sp modelId="{2B77C71B-3DB1-44CC-A452-63557768C04B}">
      <dsp:nvSpPr>
        <dsp:cNvPr id="0" name=""/>
        <dsp:cNvSpPr/>
      </dsp:nvSpPr>
      <dsp:spPr>
        <a:xfrm>
          <a:off x="7619250" y="5480501"/>
          <a:ext cx="991349" cy="73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dirty="0"/>
            <a:t>FAIL TO PAY CHILD SUPPORT, DRIVING WITHOUT LICENSE, TRESPASSING</a:t>
          </a:r>
        </a:p>
      </dsp:txBody>
      <dsp:txXfrm>
        <a:off x="7619250" y="5480501"/>
        <a:ext cx="991349" cy="73026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6FB124-657B-4535-8149-FCBE67FFF176}"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59E55BF-5AF6-443A-B9AA-B988C825EB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6FB124-657B-4535-8149-FCBE67FFF176}"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6FB124-657B-4535-8149-FCBE67FFF176}"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FB124-657B-4535-8149-FCBE67FFF176}"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C6FB124-657B-4535-8149-FCBE67FFF176}" type="datetimeFigureOut">
              <a:rPr lang="en-US" smtClean="0"/>
              <a:t>1/10/2024</a:t>
            </a:fld>
            <a:endParaRPr lang="en-US"/>
          </a:p>
        </p:txBody>
      </p:sp>
      <p:sp>
        <p:nvSpPr>
          <p:cNvPr id="8" name="Slide Number Placeholder 7"/>
          <p:cNvSpPr>
            <a:spLocks noGrp="1"/>
          </p:cNvSpPr>
          <p:nvPr>
            <p:ph type="sldNum" sz="quarter" idx="11"/>
          </p:nvPr>
        </p:nvSpPr>
        <p:spPr/>
        <p:txBody>
          <a:bodyPr/>
          <a:lstStyle/>
          <a:p>
            <a:fld id="{959E55BF-5AF6-443A-B9AA-B988C825EB5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FB124-657B-4535-8149-FCBE67FFF176}"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6FB124-657B-4535-8149-FCBE67FFF176}"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6FB124-657B-4535-8149-FCBE67FFF176}"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FB124-657B-4535-8149-FCBE67FFF176}"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9E55BF-5AF6-443A-B9AA-B988C825EB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FB124-657B-4535-8149-FCBE67FFF176}"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E55BF-5AF6-443A-B9AA-B988C825EB5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FB124-657B-4535-8149-FCBE67FFF176}"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59E55BF-5AF6-443A-B9AA-B988C825EB51}"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C6FB124-657B-4535-8149-FCBE67FFF176}" type="datetimeFigureOut">
              <a:rPr lang="en-US" smtClean="0"/>
              <a:t>1/10/2024</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59E55BF-5AF6-443A-B9AA-B988C825EB51}"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7200" dirty="0"/>
              <a:t>  Visitor ORIENTATION</a:t>
            </a:r>
            <a:br>
              <a:rPr lang="en-US" sz="7200" dirty="0"/>
            </a:br>
            <a:endParaRPr lang="en-US" sz="7200" dirty="0"/>
          </a:p>
        </p:txBody>
      </p:sp>
      <p:sp>
        <p:nvSpPr>
          <p:cNvPr id="3" name="Subtitle 2"/>
          <p:cNvSpPr>
            <a:spLocks noGrp="1"/>
          </p:cNvSpPr>
          <p:nvPr>
            <p:ph type="subTitle" idx="1"/>
          </p:nvPr>
        </p:nvSpPr>
        <p:spPr/>
        <p:txBody>
          <a:bodyPr>
            <a:normAutofit fontScale="92500" lnSpcReduction="20000"/>
          </a:bodyPr>
          <a:lstStyle/>
          <a:p>
            <a:r>
              <a:rPr lang="en-US" sz="1800" dirty="0"/>
              <a:t>For INDIVIDUALS VISITING the    </a:t>
            </a:r>
          </a:p>
          <a:p>
            <a:r>
              <a:rPr lang="en-US" sz="1800" dirty="0"/>
              <a:t>prince </a:t>
            </a:r>
            <a:r>
              <a:rPr lang="en-US" sz="1800" dirty="0" err="1"/>
              <a:t>william</a:t>
            </a:r>
            <a:r>
              <a:rPr lang="en-US" sz="1800" dirty="0"/>
              <a:t> – </a:t>
            </a:r>
            <a:r>
              <a:rPr lang="en-US" sz="1800" dirty="0" err="1"/>
              <a:t>manassas</a:t>
            </a:r>
            <a:r>
              <a:rPr lang="en-US" sz="1800" dirty="0"/>
              <a:t> Regional adult detention center</a:t>
            </a:r>
          </a:p>
        </p:txBody>
      </p:sp>
    </p:spTree>
    <p:extLst>
      <p:ext uri="{BB962C8B-B14F-4D97-AF65-F5344CB8AC3E}">
        <p14:creationId xmlns:p14="http://schemas.microsoft.com/office/powerpoint/2010/main" val="296550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718"/>
            <a:ext cx="8305800" cy="1676082"/>
          </a:xfrm>
        </p:spPr>
        <p:txBody>
          <a:bodyPr>
            <a:normAutofit/>
          </a:bodyPr>
          <a:lstStyle/>
          <a:p>
            <a:pPr algn="ctr"/>
            <a:r>
              <a:rPr lang="en-US" dirty="0"/>
              <a:t>OPEN PROGRAMS VS. CLOSED PROGRAMS</a:t>
            </a:r>
          </a:p>
        </p:txBody>
      </p:sp>
      <p:sp>
        <p:nvSpPr>
          <p:cNvPr id="8" name="Content Placeholder 7"/>
          <p:cNvSpPr>
            <a:spLocks noGrp="1"/>
          </p:cNvSpPr>
          <p:nvPr>
            <p:ph idx="1"/>
          </p:nvPr>
        </p:nvSpPr>
        <p:spPr>
          <a:xfrm>
            <a:off x="457200" y="1752601"/>
            <a:ext cx="8153400" cy="4800599"/>
          </a:xfrm>
        </p:spPr>
        <p:txBody>
          <a:bodyPr>
            <a:normAutofit lnSpcReduction="10000"/>
          </a:bodyPr>
          <a:lstStyle/>
          <a:p>
            <a:pPr algn="ctr"/>
            <a:r>
              <a:rPr lang="en-US" sz="3600" dirty="0"/>
              <a:t>Open Programs: Available to a specific unit or custody level where the inmates do not need to sign up ahead of time.  They can attend and sign in.</a:t>
            </a:r>
          </a:p>
          <a:p>
            <a:pPr algn="ctr"/>
            <a:r>
              <a:rPr lang="en-US" sz="3600" dirty="0"/>
              <a:t>Closed Programs: Inmates are required to sign up in advance (request form) and the roster will have specific names on it.</a:t>
            </a:r>
          </a:p>
          <a:p>
            <a:pPr marL="571500" indent="-571500">
              <a:buFont typeface="Arial" panose="020B0604020202020204" pitchFamily="34" charset="0"/>
              <a:buChar char="•"/>
            </a:pPr>
            <a:endParaRPr lang="en-US" sz="3600" dirty="0"/>
          </a:p>
          <a:p>
            <a:endParaRPr lang="en-US" dirty="0"/>
          </a:p>
        </p:txBody>
      </p:sp>
    </p:spTree>
    <p:extLst>
      <p:ext uri="{BB962C8B-B14F-4D97-AF65-F5344CB8AC3E}">
        <p14:creationId xmlns:p14="http://schemas.microsoft.com/office/powerpoint/2010/main" val="288958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policy</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209800"/>
            <a:ext cx="4690992" cy="3124200"/>
          </a:xfrm>
        </p:spPr>
      </p:pic>
      <p:sp>
        <p:nvSpPr>
          <p:cNvPr id="5" name="Content Placeholder 4"/>
          <p:cNvSpPr>
            <a:spLocks noGrp="1"/>
          </p:cNvSpPr>
          <p:nvPr>
            <p:ph sz="half" idx="2"/>
          </p:nvPr>
        </p:nvSpPr>
        <p:spPr/>
        <p:txBody>
          <a:bodyPr/>
          <a:lstStyle/>
          <a:p>
            <a:r>
              <a:rPr lang="en-US" dirty="0"/>
              <a:t>ANYONE ENTERING THE JAIL IS SUBJECT TO SEARCH OF THEIR PERSON AND PROPERTY</a:t>
            </a:r>
          </a:p>
        </p:txBody>
      </p:sp>
    </p:spTree>
    <p:extLst>
      <p:ext uri="{BB962C8B-B14F-4D97-AF65-F5344CB8AC3E}">
        <p14:creationId xmlns:p14="http://schemas.microsoft.com/office/powerpoint/2010/main" val="312038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6527" y="2286000"/>
            <a:ext cx="4551926" cy="3124200"/>
          </a:xfrm>
        </p:spPr>
      </p:pic>
      <p:sp>
        <p:nvSpPr>
          <p:cNvPr id="5" name="Text Placeholder 4"/>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No matter the scenario, there is ALWAYS an element of personal risk involved</a:t>
            </a:r>
          </a:p>
          <a:p>
            <a:pPr marL="285750" indent="-285750">
              <a:buFont typeface="Arial" panose="020B0604020202020204" pitchFamily="34" charset="0"/>
              <a:buChar char="•"/>
            </a:pPr>
            <a:r>
              <a:rPr lang="en-US" sz="2000" dirty="0"/>
              <a:t>If you do not feel safe, please INFORM A STAFF MEMBER</a:t>
            </a:r>
          </a:p>
          <a:p>
            <a:pPr marL="285750" indent="-285750">
              <a:buFont typeface="Arial" panose="020B0604020202020204" pitchFamily="34" charset="0"/>
              <a:buChar char="•"/>
            </a:pPr>
            <a:r>
              <a:rPr lang="en-US" sz="2000" dirty="0"/>
              <a:t>Do not hesitate to go with your gut!</a:t>
            </a:r>
          </a:p>
        </p:txBody>
      </p:sp>
      <p:sp>
        <p:nvSpPr>
          <p:cNvPr id="2" name="Title 1"/>
          <p:cNvSpPr>
            <a:spLocks noGrp="1"/>
          </p:cNvSpPr>
          <p:nvPr>
            <p:ph type="title"/>
          </p:nvPr>
        </p:nvSpPr>
        <p:spPr/>
        <p:txBody>
          <a:bodyPr/>
          <a:lstStyle/>
          <a:p>
            <a:r>
              <a:rPr lang="en-US" dirty="0"/>
              <a:t>Liability</a:t>
            </a:r>
          </a:p>
        </p:txBody>
      </p:sp>
    </p:spTree>
    <p:extLst>
      <p:ext uri="{BB962C8B-B14F-4D97-AF65-F5344CB8AC3E}">
        <p14:creationId xmlns:p14="http://schemas.microsoft.com/office/powerpoint/2010/main" val="257413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pPr algn="ctr"/>
            <a:r>
              <a:rPr lang="en-US" dirty="0"/>
              <a:t>Confidentiality of information</a:t>
            </a:r>
          </a:p>
        </p:txBody>
      </p:sp>
      <p:sp>
        <p:nvSpPr>
          <p:cNvPr id="3" name="Content Placeholder 2"/>
          <p:cNvSpPr>
            <a:spLocks noGrp="1"/>
          </p:cNvSpPr>
          <p:nvPr>
            <p:ph idx="1"/>
          </p:nvPr>
        </p:nvSpPr>
        <p:spPr/>
        <p:txBody>
          <a:bodyPr>
            <a:normAutofit/>
          </a:bodyPr>
          <a:lstStyle/>
          <a:p>
            <a:pPr algn="ctr"/>
            <a:r>
              <a:rPr lang="en-US" sz="3600" dirty="0"/>
              <a:t>“All information concerning inmates is confidential and governed by the Virginia Privacy Act.  Do NOT release any information concerning the Detention Center or the inmates to anyone.”</a:t>
            </a:r>
          </a:p>
        </p:txBody>
      </p:sp>
    </p:spTree>
    <p:extLst>
      <p:ext uri="{BB962C8B-B14F-4D97-AF65-F5344CB8AC3E}">
        <p14:creationId xmlns:p14="http://schemas.microsoft.com/office/powerpoint/2010/main" val="264293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A92D-20A7-37C0-3A98-06F383CF1BA1}"/>
              </a:ext>
            </a:extLst>
          </p:cNvPr>
          <p:cNvSpPr>
            <a:spLocks noGrp="1"/>
          </p:cNvSpPr>
          <p:nvPr>
            <p:ph type="title"/>
          </p:nvPr>
        </p:nvSpPr>
        <p:spPr/>
        <p:txBody>
          <a:bodyPr/>
          <a:lstStyle/>
          <a:p>
            <a:r>
              <a:rPr lang="en-US" dirty="0"/>
              <a:t>Custody levels</a:t>
            </a:r>
          </a:p>
        </p:txBody>
      </p:sp>
      <p:sp>
        <p:nvSpPr>
          <p:cNvPr id="3" name="Content Placeholder 2">
            <a:extLst>
              <a:ext uri="{FF2B5EF4-FFF2-40B4-BE49-F238E27FC236}">
                <a16:creationId xmlns:a16="http://schemas.microsoft.com/office/drawing/2014/main" id="{BB5CE6AB-85D0-AEDD-E00F-0A3F1DDF2012}"/>
              </a:ext>
            </a:extLst>
          </p:cNvPr>
          <p:cNvSpPr>
            <a:spLocks noGrp="1"/>
          </p:cNvSpPr>
          <p:nvPr>
            <p:ph idx="1"/>
          </p:nvPr>
        </p:nvSpPr>
        <p:spPr/>
        <p:txBody>
          <a:bodyPr/>
          <a:lstStyle/>
          <a:p>
            <a:r>
              <a:rPr lang="en-US" dirty="0"/>
              <a:t>General population</a:t>
            </a:r>
          </a:p>
          <a:p>
            <a:pPr marL="342900" indent="-342900">
              <a:buFont typeface="Arial" panose="020B0604020202020204" pitchFamily="34" charset="0"/>
              <a:buChar char="•"/>
            </a:pPr>
            <a:r>
              <a:rPr lang="en-US" dirty="0">
                <a:solidFill>
                  <a:schemeClr val="accent5"/>
                </a:solidFill>
              </a:rPr>
              <a:t>HIGH MAX</a:t>
            </a:r>
          </a:p>
          <a:p>
            <a:pPr marL="342900" indent="-342900">
              <a:buFont typeface="Arial" panose="020B0604020202020204" pitchFamily="34" charset="0"/>
              <a:buChar char="•"/>
            </a:pPr>
            <a:r>
              <a:rPr lang="en-US" dirty="0">
                <a:solidFill>
                  <a:schemeClr val="accent5"/>
                </a:solidFill>
              </a:rPr>
              <a:t>LOW MAX</a:t>
            </a:r>
          </a:p>
          <a:p>
            <a:pPr marL="342900" indent="-342900">
              <a:buFont typeface="Arial" panose="020B0604020202020204" pitchFamily="34" charset="0"/>
              <a:buChar char="•"/>
            </a:pPr>
            <a:r>
              <a:rPr lang="en-US" dirty="0">
                <a:solidFill>
                  <a:srgbClr val="0070C0"/>
                </a:solidFill>
              </a:rPr>
              <a:t>HIGH MEDIUM</a:t>
            </a:r>
          </a:p>
          <a:p>
            <a:pPr marL="342900" indent="-342900">
              <a:buFont typeface="Arial" panose="020B0604020202020204" pitchFamily="34" charset="0"/>
              <a:buChar char="•"/>
            </a:pPr>
            <a:r>
              <a:rPr lang="en-US" dirty="0">
                <a:solidFill>
                  <a:srgbClr val="0070C0"/>
                </a:solidFill>
              </a:rPr>
              <a:t>LOW MEDIUM</a:t>
            </a:r>
          </a:p>
          <a:p>
            <a:pPr marL="342900" indent="-342900">
              <a:buFont typeface="Arial" panose="020B0604020202020204" pitchFamily="34" charset="0"/>
              <a:buChar char="•"/>
            </a:pPr>
            <a:r>
              <a:rPr lang="en-US" dirty="0">
                <a:solidFill>
                  <a:srgbClr val="00B050"/>
                </a:solidFill>
              </a:rPr>
              <a:t>HIGH MINIMUM</a:t>
            </a:r>
          </a:p>
          <a:p>
            <a:pPr marL="342900" indent="-342900">
              <a:buFont typeface="Arial" panose="020B0604020202020204" pitchFamily="34" charset="0"/>
              <a:buChar char="•"/>
            </a:pPr>
            <a:r>
              <a:rPr lang="en-US" dirty="0">
                <a:solidFill>
                  <a:srgbClr val="00B050"/>
                </a:solidFill>
              </a:rPr>
              <a:t>LOW MINIMUM</a:t>
            </a:r>
          </a:p>
          <a:p>
            <a:endParaRPr lang="en-US" dirty="0"/>
          </a:p>
        </p:txBody>
      </p:sp>
    </p:spTree>
    <p:extLst>
      <p:ext uri="{BB962C8B-B14F-4D97-AF65-F5344CB8AC3E}">
        <p14:creationId xmlns:p14="http://schemas.microsoft.com/office/powerpoint/2010/main" val="2687315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C3B9C-C8ED-12C4-4BC8-15A0E5891B89}"/>
              </a:ext>
            </a:extLst>
          </p:cNvPr>
          <p:cNvSpPr>
            <a:spLocks noGrp="1"/>
          </p:cNvSpPr>
          <p:nvPr>
            <p:ph type="title"/>
          </p:nvPr>
        </p:nvSpPr>
        <p:spPr/>
        <p:txBody>
          <a:bodyPr/>
          <a:lstStyle/>
          <a:p>
            <a:r>
              <a:rPr lang="en-US" dirty="0"/>
              <a:t>CUSTODY LEVELS CONTINUED</a:t>
            </a:r>
          </a:p>
        </p:txBody>
      </p:sp>
      <p:sp>
        <p:nvSpPr>
          <p:cNvPr id="3" name="Content Placeholder 2">
            <a:extLst>
              <a:ext uri="{FF2B5EF4-FFF2-40B4-BE49-F238E27FC236}">
                <a16:creationId xmlns:a16="http://schemas.microsoft.com/office/drawing/2014/main" id="{0AB16DBB-2479-AE1C-012A-F6E2B5FBA794}"/>
              </a:ext>
            </a:extLst>
          </p:cNvPr>
          <p:cNvSpPr>
            <a:spLocks noGrp="1"/>
          </p:cNvSpPr>
          <p:nvPr>
            <p:ph idx="1"/>
          </p:nvPr>
        </p:nvSpPr>
        <p:spPr/>
        <p:txBody>
          <a:bodyPr/>
          <a:lstStyle/>
          <a:p>
            <a:r>
              <a:rPr lang="en-US" dirty="0"/>
              <a:t>Specialty positions</a:t>
            </a:r>
          </a:p>
          <a:p>
            <a:pPr marL="342900" indent="-342900">
              <a:buFont typeface="Arial" panose="020B0604020202020204" pitchFamily="34" charset="0"/>
              <a:buChar char="•"/>
            </a:pPr>
            <a:r>
              <a:rPr lang="en-US" dirty="0"/>
              <a:t>Trustees/Inside Workers- White Uniform</a:t>
            </a:r>
          </a:p>
          <a:p>
            <a:pPr marL="342900" indent="-342900">
              <a:buFont typeface="Arial" panose="020B0604020202020204" pitchFamily="34" charset="0"/>
              <a:buChar char="•"/>
            </a:pPr>
            <a:r>
              <a:rPr lang="en-US" dirty="0"/>
              <a:t>Female Trustees- Blue Shirt and White Pants</a:t>
            </a:r>
          </a:p>
          <a:p>
            <a:pPr marL="342900" indent="-342900">
              <a:buFont typeface="Arial" panose="020B0604020202020204" pitchFamily="34" charset="0"/>
              <a:buChar char="•"/>
            </a:pPr>
            <a:r>
              <a:rPr lang="en-US" dirty="0"/>
              <a:t>Work Force- Blue Shirt, Khaki Pants</a:t>
            </a:r>
          </a:p>
          <a:p>
            <a:pPr marL="342900" indent="-342900">
              <a:buFont typeface="Arial" panose="020B0604020202020204" pitchFamily="34" charset="0"/>
              <a:buChar char="•"/>
            </a:pPr>
            <a:r>
              <a:rPr lang="en-US" dirty="0"/>
              <a:t>Work Release- Civilian Clothing</a:t>
            </a:r>
          </a:p>
          <a:p>
            <a:pPr marL="342900" indent="-342900">
              <a:buFont typeface="Arial" panose="020B0604020202020204" pitchFamily="34" charset="0"/>
              <a:buChar char="•"/>
            </a:pPr>
            <a:r>
              <a:rPr lang="en-US" dirty="0"/>
              <a:t>EIP- Electronic Incarceration Program</a:t>
            </a:r>
          </a:p>
          <a:p>
            <a:endParaRPr lang="en-US" dirty="0"/>
          </a:p>
        </p:txBody>
      </p:sp>
    </p:spTree>
    <p:extLst>
      <p:ext uri="{BB962C8B-B14F-4D97-AF65-F5344CB8AC3E}">
        <p14:creationId xmlns:p14="http://schemas.microsoft.com/office/powerpoint/2010/main" val="143868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981E7AF-AEEA-1036-2D9D-EA3631E99D44}"/>
              </a:ext>
            </a:extLst>
          </p:cNvPr>
          <p:cNvSpPr>
            <a:spLocks noGrp="1"/>
          </p:cNvSpPr>
          <p:nvPr>
            <p:ph type="title"/>
          </p:nvPr>
        </p:nvSpPr>
        <p:spPr>
          <a:xfrm>
            <a:off x="457200" y="152718"/>
            <a:ext cx="7315200" cy="1371600"/>
          </a:xfrm>
        </p:spPr>
        <p:txBody>
          <a:bodyPr>
            <a:normAutofit/>
          </a:bodyPr>
          <a:lstStyle/>
          <a:p>
            <a:r>
              <a:rPr lang="en-US" dirty="0"/>
              <a:t>OBJECTIVE JAIL CLASSIFICATION SYSTEM</a:t>
            </a:r>
          </a:p>
        </p:txBody>
      </p:sp>
      <p:sp>
        <p:nvSpPr>
          <p:cNvPr id="3" name="Text Placeholder 2">
            <a:extLst>
              <a:ext uri="{FF2B5EF4-FFF2-40B4-BE49-F238E27FC236}">
                <a16:creationId xmlns:a16="http://schemas.microsoft.com/office/drawing/2014/main" id="{B2B5C746-92DF-EF59-33A3-666CB2BDB57C}"/>
              </a:ext>
            </a:extLst>
          </p:cNvPr>
          <p:cNvSpPr>
            <a:spLocks noGrp="1"/>
          </p:cNvSpPr>
          <p:nvPr>
            <p:ph idx="1"/>
          </p:nvPr>
        </p:nvSpPr>
        <p:spPr>
          <a:xfrm>
            <a:off x="457200" y="1752600"/>
            <a:ext cx="7620000" cy="4373563"/>
          </a:xfrm>
        </p:spPr>
        <p:txBody>
          <a:bodyPr>
            <a:normAutofit/>
          </a:bodyPr>
          <a:lstStyle/>
          <a:p>
            <a:r>
              <a:rPr lang="en-US" dirty="0"/>
              <a:t>The ADC has instituted an Objective Jail Classification System.  This system represents a balanced approach in how inmates will be classified, housed and their eligibility for privileges within the jail.  Objective Jail Classification is an objective process by which inmates are classified and housed based on severity of offense, prior convictions, prior institutional behavior and other validated information.</a:t>
            </a:r>
          </a:p>
        </p:txBody>
      </p:sp>
    </p:spTree>
    <p:extLst>
      <p:ext uri="{BB962C8B-B14F-4D97-AF65-F5344CB8AC3E}">
        <p14:creationId xmlns:p14="http://schemas.microsoft.com/office/powerpoint/2010/main" val="206534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152400"/>
            <a:ext cx="8839200" cy="6477000"/>
          </a:xfrm>
        </p:spPr>
        <p:txBody>
          <a:bodyPr/>
          <a:lstStyle/>
          <a:p>
            <a:r>
              <a:rPr lang="en-US" dirty="0"/>
              <a:t> </a:t>
            </a:r>
          </a:p>
        </p:txBody>
      </p:sp>
      <p:sp>
        <p:nvSpPr>
          <p:cNvPr id="8" name="Text Placeholder 7"/>
          <p:cNvSpPr>
            <a:spLocks noGrp="1"/>
          </p:cNvSpPr>
          <p:nvPr>
            <p:ph type="body" idx="1"/>
          </p:nvPr>
        </p:nvSpPr>
        <p:spPr/>
        <p:txBody>
          <a:bodyPr/>
          <a:lstStyle/>
          <a:p>
            <a:r>
              <a:rPr lang="en-US" dirty="0"/>
              <a:t> </a:t>
            </a:r>
          </a:p>
        </p:txBody>
      </p:sp>
      <p:graphicFrame>
        <p:nvGraphicFramePr>
          <p:cNvPr id="9" name="Diagram 8"/>
          <p:cNvGraphicFramePr/>
          <p:nvPr>
            <p:extLst>
              <p:ext uri="{D42A27DB-BD31-4B8C-83A1-F6EECF244321}">
                <p14:modId xmlns:p14="http://schemas.microsoft.com/office/powerpoint/2010/main" val="2301062684"/>
              </p:ext>
            </p:extLst>
          </p:nvPr>
        </p:nvGraphicFramePr>
        <p:xfrm>
          <a:off x="152400" y="152400"/>
          <a:ext cx="86106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92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a:t>
            </a:r>
          </a:p>
        </p:txBody>
      </p:sp>
      <p:sp>
        <p:nvSpPr>
          <p:cNvPr id="3" name="Content Placeholder 2"/>
          <p:cNvSpPr>
            <a:spLocks noGrp="1"/>
          </p:cNvSpPr>
          <p:nvPr>
            <p:ph idx="1"/>
          </p:nvPr>
        </p:nvSpPr>
        <p:spPr/>
        <p:txBody>
          <a:bodyPr/>
          <a:lstStyle/>
          <a:p>
            <a:pPr marL="457200" indent="-457200">
              <a:buFont typeface="+mj-lt"/>
              <a:buAutoNum type="arabicPeriod"/>
            </a:pPr>
            <a:r>
              <a:rPr lang="en-US" sz="2400" dirty="0"/>
              <a:t>NEVER BRING ANYTHING INTO THE ADC FOR AN INMATE (this does not include legal papers)</a:t>
            </a:r>
          </a:p>
          <a:p>
            <a:pPr marL="457200" indent="-457200">
              <a:buFont typeface="+mj-lt"/>
              <a:buAutoNum type="arabicPeriod"/>
            </a:pPr>
            <a:r>
              <a:rPr lang="en-US" sz="2400" dirty="0"/>
              <a:t>Never carry messages in or out of the ADC for inmates.  (personal messages)</a:t>
            </a:r>
          </a:p>
          <a:p>
            <a:pPr marL="457200" indent="-457200">
              <a:buFont typeface="+mj-lt"/>
              <a:buAutoNum type="arabicPeriod"/>
            </a:pPr>
            <a:r>
              <a:rPr lang="en-US" sz="2400" dirty="0"/>
              <a:t>Never give </a:t>
            </a:r>
            <a:r>
              <a:rPr lang="en-US" sz="2400" u="sng" dirty="0"/>
              <a:t>ANYTHING</a:t>
            </a:r>
            <a:r>
              <a:rPr lang="en-US" sz="2400" dirty="0"/>
              <a:t> to an inmate without prior approval.</a:t>
            </a:r>
          </a:p>
          <a:p>
            <a:pPr marL="457200" indent="-457200">
              <a:buFont typeface="+mj-lt"/>
              <a:buAutoNum type="arabicPeriod"/>
            </a:pPr>
            <a:r>
              <a:rPr lang="en-US" sz="2400" dirty="0"/>
              <a:t>Follow instructions promptly and never argue with the security staff.</a:t>
            </a:r>
          </a:p>
          <a:p>
            <a:pPr marL="457200" indent="-457200">
              <a:buFont typeface="+mj-lt"/>
              <a:buAutoNum type="arabicPeriod"/>
            </a:pPr>
            <a:endParaRPr lang="en-US" dirty="0"/>
          </a:p>
        </p:txBody>
      </p:sp>
    </p:spTree>
    <p:extLst>
      <p:ext uri="{BB962C8B-B14F-4D97-AF65-F5344CB8AC3E}">
        <p14:creationId xmlns:p14="http://schemas.microsoft.com/office/powerpoint/2010/main" val="284767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Contraband</a:t>
            </a:r>
          </a:p>
        </p:txBody>
      </p:sp>
      <p:sp>
        <p:nvSpPr>
          <p:cNvPr id="3" name="Content Placeholder 2"/>
          <p:cNvSpPr>
            <a:spLocks noGrp="1"/>
          </p:cNvSpPr>
          <p:nvPr>
            <p:ph idx="1"/>
          </p:nvPr>
        </p:nvSpPr>
        <p:spPr/>
        <p:txBody>
          <a:bodyPr>
            <a:normAutofit/>
          </a:bodyPr>
          <a:lstStyle/>
          <a:p>
            <a:pPr algn="ctr"/>
            <a:r>
              <a:rPr lang="en-US" sz="4000" dirty="0"/>
              <a:t>“Anyone who knowingly brings illegal contraband (weapons and/or controlled substances) into this Detention Center will be prosecuted to the fullest extent of the law.”</a:t>
            </a:r>
          </a:p>
        </p:txBody>
      </p:sp>
    </p:spTree>
    <p:extLst>
      <p:ext uri="{BB962C8B-B14F-4D97-AF65-F5344CB8AC3E}">
        <p14:creationId xmlns:p14="http://schemas.microsoft.com/office/powerpoint/2010/main" val="91917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2057082"/>
          </a:xfrm>
        </p:spPr>
        <p:txBody>
          <a:bodyPr>
            <a:normAutofit fontScale="90000"/>
          </a:bodyPr>
          <a:lstStyle/>
          <a:p>
            <a:pPr algn="ctr"/>
            <a:r>
              <a:rPr lang="en-US" dirty="0"/>
              <a:t>Prince </a:t>
            </a:r>
            <a:r>
              <a:rPr lang="en-US" dirty="0" err="1"/>
              <a:t>william</a:t>
            </a:r>
            <a:r>
              <a:rPr lang="en-US" dirty="0"/>
              <a:t> - </a:t>
            </a:r>
            <a:r>
              <a:rPr lang="en-US" dirty="0" err="1"/>
              <a:t>manassas</a:t>
            </a:r>
            <a:r>
              <a:rPr lang="en-US" dirty="0"/>
              <a:t> regional adult detention center </a:t>
            </a:r>
            <a:br>
              <a:rPr lang="en-US" dirty="0"/>
            </a:br>
            <a:r>
              <a:rPr lang="en-US" dirty="0"/>
              <a:t>ADC</a:t>
            </a:r>
          </a:p>
        </p:txBody>
      </p:sp>
      <p:sp>
        <p:nvSpPr>
          <p:cNvPr id="6" name="Content Placeholder 5"/>
          <p:cNvSpPr>
            <a:spLocks noGrp="1"/>
          </p:cNvSpPr>
          <p:nvPr>
            <p:ph idx="1"/>
          </p:nvPr>
        </p:nvSpPr>
        <p:spPr/>
        <p:txBody>
          <a:bodyPr/>
          <a:lstStyle/>
          <a:p>
            <a:r>
              <a:rPr lang="en-US" dirty="0"/>
              <a:t> </a:t>
            </a:r>
          </a:p>
        </p:txBody>
      </p:sp>
      <p:pic>
        <p:nvPicPr>
          <p:cNvPr id="3075" name="Picture 3" descr="C:\Users\dtr6420a\Desktop\112713-jail-preacher-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45" y="2602434"/>
            <a:ext cx="3998452" cy="2905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tr6420a\Desktop\pwmradc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0"/>
            <a:ext cx="4514127" cy="338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9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contraband</a:t>
            </a:r>
          </a:p>
        </p:txBody>
      </p:sp>
      <p:sp>
        <p:nvSpPr>
          <p:cNvPr id="3" name="Content Placeholder 2"/>
          <p:cNvSpPr>
            <a:spLocks noGrp="1"/>
          </p:cNvSpPr>
          <p:nvPr>
            <p:ph idx="1"/>
          </p:nvPr>
        </p:nvSpPr>
        <p:spPr/>
        <p:txBody>
          <a:bodyPr>
            <a:noAutofit/>
          </a:bodyPr>
          <a:lstStyle/>
          <a:p>
            <a:r>
              <a:rPr lang="en-US" sz="3600" dirty="0"/>
              <a:t>The definition of contraband in this facility is anything that is NOT:</a:t>
            </a:r>
          </a:p>
          <a:p>
            <a:pPr marL="457200" indent="-457200">
              <a:buFont typeface="+mj-lt"/>
              <a:buAutoNum type="arabicPeriod"/>
            </a:pPr>
            <a:r>
              <a:rPr lang="en-US" sz="3600" dirty="0"/>
              <a:t>Purchased in the Commissary.</a:t>
            </a:r>
          </a:p>
          <a:p>
            <a:pPr marL="457200" indent="-457200">
              <a:buFont typeface="+mj-lt"/>
              <a:buAutoNum type="arabicPeriod"/>
            </a:pPr>
            <a:r>
              <a:rPr lang="en-US" sz="3600" dirty="0"/>
              <a:t>Issued by the Detention Center.</a:t>
            </a:r>
          </a:p>
          <a:p>
            <a:pPr marL="457200" indent="-457200">
              <a:buFont typeface="+mj-lt"/>
              <a:buAutoNum type="arabicPeriod"/>
            </a:pPr>
            <a:r>
              <a:rPr lang="en-US" sz="3600" dirty="0"/>
              <a:t>Accepted through the admission procedure.</a:t>
            </a:r>
          </a:p>
        </p:txBody>
      </p:sp>
    </p:spTree>
    <p:extLst>
      <p:ext uri="{BB962C8B-B14F-4D97-AF65-F5344CB8AC3E}">
        <p14:creationId xmlns:p14="http://schemas.microsoft.com/office/powerpoint/2010/main" val="122005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5482"/>
          </a:xfrm>
        </p:spPr>
        <p:txBody>
          <a:bodyPr>
            <a:normAutofit/>
          </a:bodyPr>
          <a:lstStyle/>
          <a:p>
            <a:r>
              <a:rPr lang="en-US" dirty="0"/>
              <a:t>WANT OR NEED?</a:t>
            </a:r>
          </a:p>
        </p:txBody>
      </p:sp>
      <p:sp>
        <p:nvSpPr>
          <p:cNvPr id="3" name="Content Placeholder 2"/>
          <p:cNvSpPr>
            <a:spLocks noGrp="1"/>
          </p:cNvSpPr>
          <p:nvPr>
            <p:ph idx="1"/>
          </p:nvPr>
        </p:nvSpPr>
        <p:spPr>
          <a:xfrm>
            <a:off x="457200" y="990600"/>
            <a:ext cx="7620000" cy="4373563"/>
          </a:xfrm>
        </p:spPr>
        <p:txBody>
          <a:bodyPr>
            <a:noAutofit/>
          </a:bodyPr>
          <a:lstStyle/>
          <a:p>
            <a:pPr algn="ctr"/>
            <a:r>
              <a:rPr lang="en-US" sz="3200" dirty="0"/>
              <a:t>There is not a single item that the inmates NEED that the jail does not provide.  Balanced diet, television, tablets, phones, visits (contact &amp; video), recreation, beds, toilets, sinks, showers, clothes, sheets, blankets, education, soap, combs, books, pens, envelopes, paper, a law library, access to courts and attorneys.</a:t>
            </a:r>
          </a:p>
        </p:txBody>
      </p:sp>
    </p:spTree>
    <p:extLst>
      <p:ext uri="{BB962C8B-B14F-4D97-AF65-F5344CB8AC3E}">
        <p14:creationId xmlns:p14="http://schemas.microsoft.com/office/powerpoint/2010/main" val="441880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ELABORATE:</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Commissary is optional- Inmates may buy a variety of items such as notebooks, radios and snacks</a:t>
            </a:r>
          </a:p>
          <a:p>
            <a:pPr marL="457200" indent="-457200">
              <a:buFont typeface="+mj-lt"/>
              <a:buAutoNum type="arabicPeriod"/>
            </a:pPr>
            <a:endParaRPr lang="en-US" dirty="0"/>
          </a:p>
          <a:p>
            <a:pPr marL="457200" indent="-457200">
              <a:buFont typeface="+mj-lt"/>
              <a:buAutoNum type="arabicPeriod"/>
            </a:pPr>
            <a:r>
              <a:rPr lang="en-US" dirty="0"/>
              <a:t>All items for basic life needs are provided at no additional cost</a:t>
            </a:r>
          </a:p>
          <a:p>
            <a:pPr marL="457200" indent="-457200">
              <a:buFont typeface="+mj-lt"/>
              <a:buAutoNum type="arabicPeriod"/>
            </a:pPr>
            <a:endParaRPr lang="en-US" dirty="0"/>
          </a:p>
          <a:p>
            <a:pPr marL="457200" indent="-457200">
              <a:buFont typeface="+mj-lt"/>
              <a:buAutoNum type="arabicPeriod"/>
            </a:pPr>
            <a:r>
              <a:rPr lang="en-US" dirty="0"/>
              <a:t>All items not provided by the ADC must have prior approval</a:t>
            </a:r>
          </a:p>
          <a:p>
            <a:pPr marL="457200" indent="-457200">
              <a:buFont typeface="+mj-lt"/>
              <a:buAutoNum type="arabicPeriod"/>
            </a:pPr>
            <a:endParaRPr lang="en-US" dirty="0"/>
          </a:p>
          <a:p>
            <a:pPr marL="457200" indent="-457200">
              <a:buFont typeface="+mj-lt"/>
              <a:buAutoNum type="arabicPeriod"/>
            </a:pPr>
            <a:r>
              <a:rPr lang="en-US" dirty="0"/>
              <a:t>ALL UNAPPROVED ITEMS ARE CONSIDERED CONTRABAND!</a:t>
            </a:r>
          </a:p>
        </p:txBody>
      </p:sp>
    </p:spTree>
    <p:extLst>
      <p:ext uri="{BB962C8B-B14F-4D97-AF65-F5344CB8AC3E}">
        <p14:creationId xmlns:p14="http://schemas.microsoft.com/office/powerpoint/2010/main" val="3625858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EVENT OF AN ALTERCATION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30363" y="2657556"/>
            <a:ext cx="3292475" cy="2360451"/>
          </a:xfrm>
        </p:spPr>
      </p:pic>
      <p:sp>
        <p:nvSpPr>
          <p:cNvPr id="4" name="Content Placeholder 3"/>
          <p:cNvSpPr>
            <a:spLocks noGrp="1"/>
          </p:cNvSpPr>
          <p:nvPr>
            <p:ph sz="half" idx="2"/>
          </p:nvPr>
        </p:nvSpPr>
        <p:spPr/>
        <p:txBody>
          <a:bodyPr>
            <a:normAutofit fontScale="92500"/>
          </a:bodyPr>
          <a:lstStyle/>
          <a:p>
            <a:pPr marL="457200" indent="-457200">
              <a:buFont typeface="Arial" panose="020B0604020202020204" pitchFamily="34" charset="0"/>
              <a:buChar char="•"/>
            </a:pPr>
            <a:r>
              <a:rPr lang="en-US" dirty="0"/>
              <a:t>IMMEDIATELY LEAVE THE ROOM</a:t>
            </a:r>
          </a:p>
          <a:p>
            <a:pPr marL="457200" indent="-457200">
              <a:buFont typeface="Arial" panose="020B0604020202020204" pitchFamily="34" charset="0"/>
              <a:buChar char="•"/>
            </a:pPr>
            <a:r>
              <a:rPr lang="en-US" dirty="0"/>
              <a:t>INFORM THE NEAREST STAFF MEMBER</a:t>
            </a:r>
          </a:p>
          <a:p>
            <a:pPr marL="457200" indent="-457200">
              <a:buFont typeface="Arial" panose="020B0604020202020204" pitchFamily="34" charset="0"/>
              <a:buChar char="•"/>
            </a:pPr>
            <a:r>
              <a:rPr lang="en-US" dirty="0"/>
              <a:t>DO NOT PARTICIPATE OR TRY TO INTERVENE</a:t>
            </a:r>
          </a:p>
        </p:txBody>
      </p:sp>
    </p:spTree>
    <p:extLst>
      <p:ext uri="{BB962C8B-B14F-4D97-AF65-F5344CB8AC3E}">
        <p14:creationId xmlns:p14="http://schemas.microsoft.com/office/powerpoint/2010/main" val="240864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Hostage SITUATION</a:t>
            </a:r>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sz="2400" dirty="0"/>
              <a:t>Employees or visitors who may be taken hostage by inmates for the purpose of escape or disruption of ADC operations shall not be recognized as hostages for bargaining purposes. </a:t>
            </a:r>
          </a:p>
          <a:p>
            <a:pPr marL="342900" indent="-342900">
              <a:buFont typeface="Arial" panose="020B0604020202020204" pitchFamily="34" charset="0"/>
              <a:buChar char="•"/>
            </a:pPr>
            <a:r>
              <a:rPr lang="en-US" sz="2400" dirty="0"/>
              <a:t>Appropriate staff shall be trained in the handling of hostage situations</a:t>
            </a:r>
            <a:endParaRPr lang="en-US" sz="2800" dirty="0"/>
          </a:p>
          <a:p>
            <a:pPr marL="342900" indent="-342900">
              <a:buFont typeface="Arial" panose="020B0604020202020204" pitchFamily="34" charset="0"/>
              <a:buChar char="•"/>
            </a:pPr>
            <a:r>
              <a:rPr lang="en-US" sz="2400" dirty="0"/>
              <a:t>The safety of the staff, the hostages, and the public is of prime concern.</a:t>
            </a:r>
            <a:endParaRPr lang="en-US" sz="2800" dirty="0"/>
          </a:p>
        </p:txBody>
      </p:sp>
    </p:spTree>
    <p:extLst>
      <p:ext uri="{BB962C8B-B14F-4D97-AF65-F5344CB8AC3E}">
        <p14:creationId xmlns:p14="http://schemas.microsoft.com/office/powerpoint/2010/main" val="133484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procedures</a:t>
            </a:r>
          </a:p>
        </p:txBody>
      </p:sp>
      <p:sp>
        <p:nvSpPr>
          <p:cNvPr id="3" name="Content Placeholder 2"/>
          <p:cNvSpPr>
            <a:spLocks noGrp="1"/>
          </p:cNvSpPr>
          <p:nvPr>
            <p:ph sz="half" idx="1"/>
          </p:nvPr>
        </p:nvSpPr>
        <p:spPr/>
        <p:txBody>
          <a:bodyPr>
            <a:normAutofit/>
          </a:bodyPr>
          <a:lstStyle/>
          <a:p>
            <a:pPr marL="342900" indent="-342900">
              <a:buFont typeface="Arial" panose="020B0604020202020204" pitchFamily="34" charset="0"/>
              <a:buChar char="•"/>
            </a:pPr>
            <a:r>
              <a:rPr lang="en-US" dirty="0"/>
              <a:t>Fire escape routes posted in every area of the jail</a:t>
            </a:r>
          </a:p>
          <a:p>
            <a:pPr marL="342900" indent="-342900">
              <a:buFont typeface="Arial" panose="020B0604020202020204" pitchFamily="34" charset="0"/>
              <a:buChar char="•"/>
            </a:pPr>
            <a:r>
              <a:rPr lang="en-US" dirty="0"/>
              <a:t>Stay calm and follow instructions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9525" y="2673881"/>
            <a:ext cx="3292475" cy="2327800"/>
          </a:xfrm>
        </p:spPr>
      </p:pic>
    </p:spTree>
    <p:extLst>
      <p:ext uri="{BB962C8B-B14F-4D97-AF65-F5344CB8AC3E}">
        <p14:creationId xmlns:p14="http://schemas.microsoft.com/office/powerpoint/2010/main" val="341634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EXAMPLES OF REQUIRED REPORTING</a:t>
            </a:r>
          </a:p>
        </p:txBody>
      </p:sp>
      <p:sp>
        <p:nvSpPr>
          <p:cNvPr id="4" name="Content Placeholder 3"/>
          <p:cNvSpPr>
            <a:spLocks noGrp="1"/>
          </p:cNvSpPr>
          <p:nvPr>
            <p:ph sz="half" idx="2"/>
          </p:nvPr>
        </p:nvSpPr>
        <p:spPr/>
        <p:txBody>
          <a:bodyPr>
            <a:normAutofit/>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Fights</a:t>
            </a:r>
          </a:p>
          <a:p>
            <a:pPr marL="457200" indent="-457200">
              <a:buFont typeface="Arial" panose="020B0604020202020204" pitchFamily="34" charset="0"/>
              <a:buChar char="•"/>
            </a:pPr>
            <a:r>
              <a:rPr lang="en-US" dirty="0"/>
              <a:t>Inappropriate behavior</a:t>
            </a:r>
          </a:p>
          <a:p>
            <a:pPr marL="457200" indent="-457200">
              <a:buFont typeface="Arial" panose="020B0604020202020204" pitchFamily="34" charset="0"/>
              <a:buChar char="•"/>
            </a:pPr>
            <a:r>
              <a:rPr lang="en-US" dirty="0"/>
              <a:t>Personal knowledge of an inmate</a:t>
            </a:r>
          </a:p>
          <a:p>
            <a:pPr algn="ctr"/>
            <a:endParaRPr lang="en-US" u="sng" dirty="0"/>
          </a:p>
          <a:p>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1" y="2067140"/>
            <a:ext cx="4313238" cy="2863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71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Emergency situations AND ON SITE INJURIES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a:t>Inform the nearest staff member of any injury or emergency situation.</a:t>
            </a:r>
          </a:p>
          <a:p>
            <a:pPr marL="457200" indent="-457200">
              <a:buFont typeface="+mj-lt"/>
              <a:buAutoNum type="arabicPeriod"/>
            </a:pPr>
            <a:r>
              <a:rPr lang="en-US" sz="3200" dirty="0"/>
              <a:t>Complete a written report of the facts relating to the situation.</a:t>
            </a:r>
          </a:p>
          <a:p>
            <a:pPr marL="457200" indent="-457200">
              <a:buFont typeface="+mj-lt"/>
              <a:buAutoNum type="arabicPeriod"/>
            </a:pPr>
            <a:r>
              <a:rPr lang="en-US" sz="3200" dirty="0"/>
              <a:t>Give the report to a supervisor on duty.</a:t>
            </a:r>
          </a:p>
        </p:txBody>
      </p:sp>
    </p:spTree>
    <p:extLst>
      <p:ext uri="{BB962C8B-B14F-4D97-AF65-F5344CB8AC3E}">
        <p14:creationId xmlns:p14="http://schemas.microsoft.com/office/powerpoint/2010/main" val="191849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Communicable diseases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1942074"/>
            <a:ext cx="3814599" cy="3163326"/>
          </a:xfrm>
        </p:spPr>
      </p:pic>
      <p:sp>
        <p:nvSpPr>
          <p:cNvPr id="5" name="Content Placeholder 4"/>
          <p:cNvSpPr>
            <a:spLocks noGrp="1"/>
          </p:cNvSpPr>
          <p:nvPr>
            <p:ph sz="half" idx="2"/>
          </p:nvPr>
        </p:nvSpPr>
        <p:spPr/>
        <p:txBody>
          <a:bodyPr>
            <a:normAutofit/>
          </a:bodyPr>
          <a:lstStyle/>
          <a:p>
            <a:endParaRPr lang="en-US" dirty="0"/>
          </a:p>
          <a:p>
            <a:pPr marL="457200" indent="-457200">
              <a:buFont typeface="Arial" panose="020B0604020202020204" pitchFamily="34" charset="0"/>
              <a:buChar char="•"/>
            </a:pPr>
            <a:r>
              <a:rPr lang="en-US" dirty="0"/>
              <a:t>If you are sick, please do not come into the ADC.  It is ok to cancel.</a:t>
            </a:r>
          </a:p>
        </p:txBody>
      </p:sp>
    </p:spTree>
    <p:extLst>
      <p:ext uri="{BB962C8B-B14F-4D97-AF65-F5344CB8AC3E}">
        <p14:creationId xmlns:p14="http://schemas.microsoft.com/office/powerpoint/2010/main" val="156081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THE DRESS CODE?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5700" y="1752600"/>
            <a:ext cx="6182999"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15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this for?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4000" dirty="0"/>
              <a:t>Attorneys</a:t>
            </a:r>
          </a:p>
          <a:p>
            <a:pPr marL="342900" indent="-342900">
              <a:buFont typeface="Arial" panose="020B0604020202020204" pitchFamily="34" charset="0"/>
              <a:buChar char="•"/>
            </a:pPr>
            <a:r>
              <a:rPr lang="en-US" sz="4000" dirty="0"/>
              <a:t>Paralegals</a:t>
            </a:r>
          </a:p>
          <a:p>
            <a:pPr marL="342900" indent="-342900">
              <a:buFont typeface="Arial" panose="020B0604020202020204" pitchFamily="34" charset="0"/>
              <a:buChar char="•"/>
            </a:pPr>
            <a:r>
              <a:rPr lang="en-US" sz="4000" dirty="0"/>
              <a:t>Interns</a:t>
            </a:r>
          </a:p>
          <a:p>
            <a:pPr marL="342900" indent="-342900">
              <a:buFont typeface="Arial" panose="020B0604020202020204" pitchFamily="34" charset="0"/>
              <a:buChar char="•"/>
            </a:pPr>
            <a:r>
              <a:rPr lang="en-US" sz="4000" dirty="0"/>
              <a:t>Employees of other agencies</a:t>
            </a:r>
          </a:p>
          <a:p>
            <a:pPr marL="342900" indent="-342900">
              <a:buFont typeface="Arial" panose="020B0604020202020204" pitchFamily="34" charset="0"/>
              <a:buChar char="•"/>
            </a:pPr>
            <a:r>
              <a:rPr lang="en-US" sz="4000" dirty="0"/>
              <a:t>Community Partners</a:t>
            </a:r>
          </a:p>
          <a:p>
            <a:pPr marL="342900" indent="-342900">
              <a:buFont typeface="Arial" panose="020B0604020202020204" pitchFamily="34" charset="0"/>
              <a:buChar char="•"/>
            </a:pPr>
            <a:endParaRPr lang="en-US" sz="4000" dirty="0"/>
          </a:p>
          <a:p>
            <a:endParaRPr lang="en-US" sz="4000" dirty="0"/>
          </a:p>
        </p:txBody>
      </p:sp>
    </p:spTree>
    <p:extLst>
      <p:ext uri="{BB962C8B-B14F-4D97-AF65-F5344CB8AC3E}">
        <p14:creationId xmlns:p14="http://schemas.microsoft.com/office/powerpoint/2010/main" val="370184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Clothing requirements</a:t>
            </a:r>
          </a:p>
        </p:txBody>
      </p:sp>
      <p:sp>
        <p:nvSpPr>
          <p:cNvPr id="5" name="Content Placeholder 4">
            <a:extLst>
              <a:ext uri="{FF2B5EF4-FFF2-40B4-BE49-F238E27FC236}">
                <a16:creationId xmlns:a16="http://schemas.microsoft.com/office/drawing/2014/main" id="{05D6CCAF-4C3A-6E12-5D74-BC8FCA244227}"/>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low-cut shirts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Shirts must have sleeves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crop tops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tanks top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shorts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skirts or dresses above the knee (including when you are sitting down)</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see-through clothing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leggings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spandex </a:t>
            </a: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yoga pants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025783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DD96-929C-8B5C-1059-41C70BF2A7EA}"/>
              </a:ext>
            </a:extLst>
          </p:cNvPr>
          <p:cNvSpPr>
            <a:spLocks noGrp="1"/>
          </p:cNvSpPr>
          <p:nvPr>
            <p:ph type="title"/>
          </p:nvPr>
        </p:nvSpPr>
        <p:spPr>
          <a:xfrm>
            <a:off x="457200" y="152718"/>
            <a:ext cx="6553200" cy="1371600"/>
          </a:xfrm>
        </p:spPr>
        <p:txBody>
          <a:bodyPr>
            <a:normAutofit fontScale="90000"/>
          </a:bodyPr>
          <a:lstStyle/>
          <a:p>
            <a:r>
              <a:rPr lang="en-US" dirty="0"/>
              <a:t>Clothing REQUIREMENTS continued</a:t>
            </a:r>
          </a:p>
        </p:txBody>
      </p:sp>
      <p:sp>
        <p:nvSpPr>
          <p:cNvPr id="3" name="Content Placeholder 2">
            <a:extLst>
              <a:ext uri="{FF2B5EF4-FFF2-40B4-BE49-F238E27FC236}">
                <a16:creationId xmlns:a16="http://schemas.microsoft.com/office/drawing/2014/main" id="{2E32C9BE-E433-7395-A76F-551CACE2BB95}"/>
              </a:ext>
            </a:extLst>
          </p:cNvPr>
          <p:cNvSpPr>
            <a:spLocks noGrp="1"/>
          </p:cNvSpPr>
          <p:nvPr>
            <p:ph idx="1"/>
          </p:nvPr>
        </p:nvSpPr>
        <p:spPr/>
        <p:txBody>
          <a:bodyPr/>
          <a:lstStyle/>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clothing with offensive language and symbols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open-toed shoes (e.g. flip flops, sandals)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open back shoes</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high heeled shoes over 2 inches</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scarves </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hats (of any kind)</a:t>
            </a:r>
          </a:p>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heavy dangly jewelry</a:t>
            </a: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Stud type earrings only</a:t>
            </a:r>
          </a:p>
          <a:p>
            <a:endParaRPr lang="en-US" dirty="0"/>
          </a:p>
        </p:txBody>
      </p:sp>
    </p:spTree>
    <p:extLst>
      <p:ext uri="{BB962C8B-B14F-4D97-AF65-F5344CB8AC3E}">
        <p14:creationId xmlns:p14="http://schemas.microsoft.com/office/powerpoint/2010/main" val="2134834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Ethics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524000"/>
            <a:ext cx="7315200" cy="4871923"/>
          </a:xfrm>
        </p:spPr>
      </p:pic>
    </p:spTree>
    <p:extLst>
      <p:ext uri="{BB962C8B-B14F-4D97-AF65-F5344CB8AC3E}">
        <p14:creationId xmlns:p14="http://schemas.microsoft.com/office/powerpoint/2010/main" val="1106037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Prison Rape Elimination Act (PREA)</a:t>
            </a:r>
          </a:p>
        </p:txBody>
      </p:sp>
      <p:sp>
        <p:nvSpPr>
          <p:cNvPr id="3" name="Content Placeholder 2"/>
          <p:cNvSpPr>
            <a:spLocks noGrp="1"/>
          </p:cNvSpPr>
          <p:nvPr>
            <p:ph sz="half" idx="1"/>
          </p:nvPr>
        </p:nvSpPr>
        <p:spPr/>
        <p:txBody>
          <a:bodyPr>
            <a:normAutofit fontScale="85000" lnSpcReduction="20000"/>
          </a:bodyPr>
          <a:lstStyle/>
          <a:p>
            <a:pPr marL="457200" indent="-457200">
              <a:buFont typeface="Arial" panose="020B0604020202020204" pitchFamily="34" charset="0"/>
              <a:buChar char="•"/>
            </a:pPr>
            <a:r>
              <a:rPr lang="en-US" dirty="0"/>
              <a:t>No such thing as consensual sex with an inmate!</a:t>
            </a:r>
          </a:p>
          <a:p>
            <a:pPr marL="457200" indent="-457200">
              <a:buFont typeface="Arial" panose="020B0604020202020204" pitchFamily="34" charset="0"/>
              <a:buChar char="•"/>
            </a:pPr>
            <a:r>
              <a:rPr lang="en-US" dirty="0"/>
              <a:t>Zero Tolerance of sexual abuse</a:t>
            </a:r>
          </a:p>
          <a:p>
            <a:pPr marL="457200" indent="-457200">
              <a:buFont typeface="Arial" panose="020B0604020202020204" pitchFamily="34" charset="0"/>
              <a:buChar char="•"/>
            </a:pPr>
            <a:r>
              <a:rPr lang="en-US" dirty="0"/>
              <a:t>You are a person of trust/authority</a:t>
            </a:r>
          </a:p>
          <a:p>
            <a:pPr marL="457200" indent="-457200">
              <a:buFont typeface="Arial" panose="020B0604020202020204" pitchFamily="34" charset="0"/>
              <a:buChar char="•"/>
            </a:pPr>
            <a:r>
              <a:rPr lang="en-US" dirty="0"/>
              <a:t>Unprofessional relationships will not be tolerated.</a:t>
            </a:r>
          </a:p>
          <a:p>
            <a:pPr marL="457200" indent="-457200">
              <a:buFont typeface="Arial" panose="020B0604020202020204" pitchFamily="34" charset="0"/>
              <a:buChar char="•"/>
            </a:pPr>
            <a:r>
              <a:rPr lang="en-US" dirty="0"/>
              <a:t>Duty to report PREA violations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9525" y="2191544"/>
            <a:ext cx="3292475" cy="3292475"/>
          </a:xfrm>
        </p:spPr>
      </p:pic>
    </p:spTree>
    <p:extLst>
      <p:ext uri="{BB962C8B-B14F-4D97-AF65-F5344CB8AC3E}">
        <p14:creationId xmlns:p14="http://schemas.microsoft.com/office/powerpoint/2010/main" val="604609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KEEP BOUNDARIES WITH INMATES</a:t>
            </a:r>
          </a:p>
        </p:txBody>
      </p:sp>
      <p:sp>
        <p:nvSpPr>
          <p:cNvPr id="3" name="Content Placeholder 2"/>
          <p:cNvSpPr>
            <a:spLocks noGrp="1"/>
          </p:cNvSpPr>
          <p:nvPr>
            <p:ph idx="1"/>
          </p:nvPr>
        </p:nvSpPr>
        <p:spPr/>
        <p:txBody>
          <a:bodyPr>
            <a:normAutofit/>
          </a:bodyPr>
          <a:lstStyle/>
          <a:p>
            <a:pPr algn="ctr"/>
            <a:endParaRPr lang="en-US" sz="3600" dirty="0"/>
          </a:p>
          <a:p>
            <a:pPr algn="ctr"/>
            <a:endParaRPr lang="en-US" sz="3600" dirty="0"/>
          </a:p>
          <a:p>
            <a:pPr algn="ctr"/>
            <a:r>
              <a:rPr lang="en-US" sz="3600" dirty="0"/>
              <a:t>IT IS IMPORTANT TO MAINTAIN A PROFESSIONAL RELATIONSHIP WITH INMATES.  </a:t>
            </a:r>
          </a:p>
          <a:p>
            <a:pPr algn="ctr"/>
            <a:endParaRPr lang="en-US" sz="3600" dirty="0"/>
          </a:p>
        </p:txBody>
      </p:sp>
    </p:spTree>
    <p:extLst>
      <p:ext uri="{BB962C8B-B14F-4D97-AF65-F5344CB8AC3E}">
        <p14:creationId xmlns:p14="http://schemas.microsoft.com/office/powerpoint/2010/main" val="2531374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718"/>
            <a:ext cx="7620000" cy="1371600"/>
          </a:xfrm>
        </p:spPr>
        <p:txBody>
          <a:bodyPr>
            <a:normAutofit/>
          </a:bodyPr>
          <a:lstStyle/>
          <a:p>
            <a:r>
              <a:rPr lang="en-US" dirty="0"/>
              <a:t>You are a visitor, they are inmates!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4025" y="2029619"/>
            <a:ext cx="5086350" cy="3819525"/>
          </a:xfrm>
        </p:spPr>
      </p:pic>
    </p:spTree>
    <p:extLst>
      <p:ext uri="{BB962C8B-B14F-4D97-AF65-F5344CB8AC3E}">
        <p14:creationId xmlns:p14="http://schemas.microsoft.com/office/powerpoint/2010/main" val="1767033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I am available for any questions.</a:t>
            </a:r>
          </a:p>
          <a:p>
            <a:endParaRPr lang="en-US" dirty="0"/>
          </a:p>
          <a:p>
            <a:r>
              <a:rPr lang="en-US" dirty="0"/>
              <a:t>Thank you!</a:t>
            </a:r>
          </a:p>
          <a:p>
            <a:endParaRPr lang="en-US" dirty="0"/>
          </a:p>
          <a:p>
            <a:r>
              <a:rPr lang="en-US" dirty="0"/>
              <a:t>Sgt. McDonald – Inmate Programs Coordinator</a:t>
            </a:r>
          </a:p>
          <a:p>
            <a:r>
              <a:rPr lang="en-US" dirty="0"/>
              <a:t>703-792-6429, kmcdonald@pwcgov.org</a:t>
            </a:r>
          </a:p>
        </p:txBody>
      </p:sp>
    </p:spTree>
    <p:extLst>
      <p:ext uri="{BB962C8B-B14F-4D97-AF65-F5344CB8AC3E}">
        <p14:creationId xmlns:p14="http://schemas.microsoft.com/office/powerpoint/2010/main" val="129550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lnSpcReduction="10000"/>
          </a:bodyPr>
          <a:lstStyle/>
          <a:p>
            <a:pPr marL="571500" indent="-571500">
              <a:buFont typeface="Arial" panose="020B0604020202020204" pitchFamily="34" charset="0"/>
              <a:buChar char="•"/>
            </a:pPr>
            <a:r>
              <a:rPr lang="en-US" sz="4000" dirty="0"/>
              <a:t>To understand rules, polices and procedures</a:t>
            </a:r>
          </a:p>
          <a:p>
            <a:pPr marL="571500" indent="-571500">
              <a:buFont typeface="Arial" panose="020B0604020202020204" pitchFamily="34" charset="0"/>
              <a:buChar char="•"/>
            </a:pPr>
            <a:r>
              <a:rPr lang="en-US" sz="4000" dirty="0"/>
              <a:t>To assist and guide you for a visit to the ADC</a:t>
            </a:r>
          </a:p>
          <a:p>
            <a:pPr marL="571500" indent="-571500">
              <a:buFont typeface="Arial" panose="020B0604020202020204" pitchFamily="34" charset="0"/>
              <a:buChar char="•"/>
            </a:pPr>
            <a:r>
              <a:rPr lang="en-US" sz="4000" dirty="0"/>
              <a:t>To discuss the importance of security</a:t>
            </a:r>
          </a:p>
          <a:p>
            <a:pPr marL="571500" indent="-571500">
              <a:buFont typeface="Arial" panose="020B0604020202020204" pitchFamily="34" charset="0"/>
              <a:buChar char="•"/>
            </a:pPr>
            <a:r>
              <a:rPr lang="en-US" sz="4000" dirty="0"/>
              <a:t>Opportunity to ask questions </a:t>
            </a:r>
          </a:p>
          <a:p>
            <a:pPr marL="571500" indent="-571500">
              <a:buFont typeface="Arial" panose="020B0604020202020204" pitchFamily="34" charset="0"/>
              <a:buChar char="•"/>
            </a:pPr>
            <a:endParaRPr lang="en-US" sz="4000" dirty="0"/>
          </a:p>
        </p:txBody>
      </p:sp>
    </p:spTree>
    <p:extLst>
      <p:ext uri="{BB962C8B-B14F-4D97-AF65-F5344CB8AC3E}">
        <p14:creationId xmlns:p14="http://schemas.microsoft.com/office/powerpoint/2010/main" val="191174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HANDBOOK </a:t>
            </a:r>
          </a:p>
        </p:txBody>
      </p:sp>
      <p:sp>
        <p:nvSpPr>
          <p:cNvPr id="3" name="Content Placeholder 2"/>
          <p:cNvSpPr>
            <a:spLocks noGrp="1"/>
          </p:cNvSpPr>
          <p:nvPr>
            <p:ph idx="1"/>
          </p:nvPr>
        </p:nvSpPr>
        <p:spPr>
          <a:xfrm>
            <a:off x="457200" y="1752600"/>
            <a:ext cx="3200400" cy="4373563"/>
          </a:xfrm>
        </p:spPr>
        <p:txBody>
          <a:bodyPr>
            <a:normAutofit/>
          </a:bodyPr>
          <a:lstStyle/>
          <a:p>
            <a:endParaRPr lang="en-US" dirty="0"/>
          </a:p>
          <a:p>
            <a:endParaRPr lang="en-US" dirty="0"/>
          </a:p>
          <a:p>
            <a:endParaRPr lang="en-US" dirty="0"/>
          </a:p>
          <a:p>
            <a:r>
              <a:rPr lang="en-US" dirty="0"/>
              <a:t>The volunteer handbook is available for all visitors entering the facility.  </a:t>
            </a:r>
          </a:p>
        </p:txBody>
      </p:sp>
      <p:pic>
        <p:nvPicPr>
          <p:cNvPr id="5" name="Picture 4" descr="A close-up of a volunteer handbook&#10;&#10;Description automatically generated">
            <a:extLst>
              <a:ext uri="{FF2B5EF4-FFF2-40B4-BE49-F238E27FC236}">
                <a16:creationId xmlns:a16="http://schemas.microsoft.com/office/drawing/2014/main" id="{18CA0F03-A63D-0979-6050-07D4CDBC79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874" y="152718"/>
            <a:ext cx="4345926" cy="6552564"/>
          </a:xfrm>
          <a:prstGeom prst="rect">
            <a:avLst/>
          </a:prstGeom>
        </p:spPr>
      </p:pic>
    </p:spTree>
    <p:extLst>
      <p:ext uri="{BB962C8B-B14F-4D97-AF65-F5344CB8AC3E}">
        <p14:creationId xmlns:p14="http://schemas.microsoft.com/office/powerpoint/2010/main" val="317373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5B00-309D-B394-ADA0-F112B3988031}"/>
              </a:ext>
            </a:extLst>
          </p:cNvPr>
          <p:cNvSpPr>
            <a:spLocks noGrp="1"/>
          </p:cNvSpPr>
          <p:nvPr>
            <p:ph type="title"/>
          </p:nvPr>
        </p:nvSpPr>
        <p:spPr/>
        <p:txBody>
          <a:bodyPr>
            <a:normAutofit fontScale="90000"/>
          </a:bodyPr>
          <a:lstStyle/>
          <a:p>
            <a:r>
              <a:rPr lang="en-US" dirty="0"/>
              <a:t>The handbook can serve as a reference for:</a:t>
            </a:r>
          </a:p>
        </p:txBody>
      </p:sp>
      <p:sp>
        <p:nvSpPr>
          <p:cNvPr id="3" name="Content Placeholder 2">
            <a:extLst>
              <a:ext uri="{FF2B5EF4-FFF2-40B4-BE49-F238E27FC236}">
                <a16:creationId xmlns:a16="http://schemas.microsoft.com/office/drawing/2014/main" id="{B0E9C0B0-0DD6-E516-E335-11AE04B32B88}"/>
              </a:ext>
            </a:extLst>
          </p:cNvPr>
          <p:cNvSpPr>
            <a:spLocks noGrp="1"/>
          </p:cNvSpPr>
          <p:nvPr>
            <p:ph idx="1"/>
          </p:nvPr>
        </p:nvSpPr>
        <p:spPr>
          <a:xfrm>
            <a:off x="457200" y="1752600"/>
            <a:ext cx="3962400" cy="4373563"/>
          </a:xfrm>
        </p:spPr>
        <p:txBody>
          <a:bodyPr>
            <a:normAutofit fontScale="55000" lnSpcReduction="20000"/>
          </a:bodyPr>
          <a:lstStyle/>
          <a:p>
            <a:pPr marL="342900" indent="-342900">
              <a:buFont typeface="Arial" panose="020B0604020202020204" pitchFamily="34" charset="0"/>
              <a:buChar char="•"/>
            </a:pPr>
            <a:r>
              <a:rPr lang="en-US" dirty="0"/>
              <a:t>Program Assignments</a:t>
            </a:r>
          </a:p>
          <a:p>
            <a:pPr marL="342900" indent="-342900">
              <a:buFont typeface="Arial" panose="020B0604020202020204" pitchFamily="34" charset="0"/>
              <a:buChar char="•"/>
            </a:pPr>
            <a:r>
              <a:rPr lang="en-US" dirty="0"/>
              <a:t>Orientation &amp; Training</a:t>
            </a:r>
          </a:p>
          <a:p>
            <a:pPr marL="342900" indent="-342900">
              <a:buFont typeface="Arial" panose="020B0604020202020204" pitchFamily="34" charset="0"/>
              <a:buChar char="•"/>
            </a:pPr>
            <a:r>
              <a:rPr lang="en-US" dirty="0"/>
              <a:t>ID Cards and Admission</a:t>
            </a:r>
          </a:p>
          <a:p>
            <a:pPr marL="342900" indent="-342900">
              <a:buFont typeface="Arial" panose="020B0604020202020204" pitchFamily="34" charset="0"/>
              <a:buChar char="•"/>
            </a:pPr>
            <a:r>
              <a:rPr lang="en-US" dirty="0"/>
              <a:t>Search Policy</a:t>
            </a:r>
          </a:p>
          <a:p>
            <a:pPr marL="342900" indent="-342900">
              <a:buFont typeface="Arial" panose="020B0604020202020204" pitchFamily="34" charset="0"/>
              <a:buChar char="•"/>
            </a:pPr>
            <a:r>
              <a:rPr lang="en-US" dirty="0"/>
              <a:t>Liability</a:t>
            </a:r>
          </a:p>
          <a:p>
            <a:pPr marL="342900" indent="-342900">
              <a:buFont typeface="Arial" panose="020B0604020202020204" pitchFamily="34" charset="0"/>
              <a:buChar char="•"/>
            </a:pPr>
            <a:r>
              <a:rPr lang="en-US" dirty="0"/>
              <a:t>Confidentiality of Information</a:t>
            </a:r>
          </a:p>
          <a:p>
            <a:pPr marL="342900" indent="-342900">
              <a:buFont typeface="Arial" panose="020B0604020202020204" pitchFamily="34" charset="0"/>
              <a:buChar char="•"/>
            </a:pPr>
            <a:r>
              <a:rPr lang="en-US" dirty="0"/>
              <a:t>Chain of Command</a:t>
            </a:r>
          </a:p>
          <a:p>
            <a:pPr marL="342900" indent="-342900">
              <a:buFont typeface="Arial" panose="020B0604020202020204" pitchFamily="34" charset="0"/>
              <a:buChar char="•"/>
            </a:pPr>
            <a:r>
              <a:rPr lang="en-US" dirty="0"/>
              <a:t>Custody Levels and Classification </a:t>
            </a:r>
          </a:p>
          <a:p>
            <a:pPr marL="342900" indent="-342900">
              <a:buFont typeface="Arial" panose="020B0604020202020204" pitchFamily="34" charset="0"/>
              <a:buChar char="•"/>
            </a:pPr>
            <a:r>
              <a:rPr lang="en-US" dirty="0"/>
              <a:t>Security</a:t>
            </a:r>
          </a:p>
          <a:p>
            <a:pPr marL="342900" indent="-342900">
              <a:buFont typeface="Arial" panose="020B0604020202020204" pitchFamily="34" charset="0"/>
              <a:buChar char="•"/>
            </a:pPr>
            <a:r>
              <a:rPr lang="en-US" dirty="0"/>
              <a:t>Contraband</a:t>
            </a:r>
          </a:p>
          <a:p>
            <a:pPr marL="342900" indent="-342900">
              <a:buFont typeface="Arial" panose="020B0604020202020204" pitchFamily="34" charset="0"/>
              <a:buChar char="•"/>
            </a:pPr>
            <a:r>
              <a:rPr lang="en-US" dirty="0"/>
              <a:t>Hostage situations</a:t>
            </a:r>
          </a:p>
          <a:p>
            <a:pPr marL="342900" indent="-342900">
              <a:buFont typeface="Arial" panose="020B0604020202020204" pitchFamily="34" charset="0"/>
              <a:buChar char="•"/>
            </a:pPr>
            <a:r>
              <a:rPr lang="en-US" dirty="0"/>
              <a:t>Fire Procedures</a:t>
            </a:r>
          </a:p>
          <a:p>
            <a:pPr marL="342900" indent="-342900">
              <a:buFont typeface="Arial" panose="020B0604020202020204" pitchFamily="34" charset="0"/>
              <a:buChar char="•"/>
            </a:pPr>
            <a:r>
              <a:rPr lang="en-US" dirty="0"/>
              <a:t>Emergency Situations</a:t>
            </a:r>
          </a:p>
          <a:p>
            <a:pPr marL="342900" indent="-342900">
              <a:buFont typeface="Arial" panose="020B0604020202020204" pitchFamily="34" charset="0"/>
              <a:buChar char="•"/>
            </a:pPr>
            <a:r>
              <a:rPr lang="en-US" dirty="0"/>
              <a:t>Communicable Diseases</a:t>
            </a:r>
          </a:p>
          <a:p>
            <a:pPr marL="342900" indent="-342900">
              <a:buFont typeface="Arial" panose="020B0604020202020204" pitchFamily="34" charset="0"/>
              <a:buChar char="•"/>
            </a:pPr>
            <a:r>
              <a:rPr lang="en-US" dirty="0"/>
              <a:t>Prison Rape Elimination Act (PREA)</a:t>
            </a:r>
          </a:p>
          <a:p>
            <a:pPr marL="342900" indent="-342900">
              <a:buFont typeface="Arial" panose="020B0604020202020204" pitchFamily="34" charset="0"/>
              <a:buChar char="•"/>
            </a:pPr>
            <a:r>
              <a:rPr lang="en-US" dirty="0"/>
              <a:t>Dress Code</a:t>
            </a:r>
          </a:p>
          <a:p>
            <a:pPr marL="342900" indent="-342900">
              <a:buFont typeface="Arial" panose="020B0604020202020204" pitchFamily="34" charset="0"/>
              <a:buChar char="•"/>
            </a:pPr>
            <a:r>
              <a:rPr lang="en-US" dirty="0"/>
              <a:t>Inmate Manipulation</a:t>
            </a:r>
          </a:p>
          <a:p>
            <a:endParaRPr lang="en-US" dirty="0"/>
          </a:p>
        </p:txBody>
      </p:sp>
    </p:spTree>
    <p:extLst>
      <p:ext uri="{BB962C8B-B14F-4D97-AF65-F5344CB8AC3E}">
        <p14:creationId xmlns:p14="http://schemas.microsoft.com/office/powerpoint/2010/main" val="331965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E452-9443-6132-CFC6-0ADF7C1AD19B}"/>
              </a:ext>
            </a:extLst>
          </p:cNvPr>
          <p:cNvSpPr>
            <a:spLocks noGrp="1"/>
          </p:cNvSpPr>
          <p:nvPr>
            <p:ph type="title"/>
          </p:nvPr>
        </p:nvSpPr>
        <p:spPr/>
        <p:txBody>
          <a:bodyPr/>
          <a:lstStyle/>
          <a:p>
            <a:r>
              <a:rPr lang="en-US" dirty="0"/>
              <a:t>Safety and security</a:t>
            </a:r>
          </a:p>
        </p:txBody>
      </p:sp>
      <p:sp>
        <p:nvSpPr>
          <p:cNvPr id="3" name="Content Placeholder 2">
            <a:extLst>
              <a:ext uri="{FF2B5EF4-FFF2-40B4-BE49-F238E27FC236}">
                <a16:creationId xmlns:a16="http://schemas.microsoft.com/office/drawing/2014/main" id="{8B4B00DE-1628-7E9F-B07E-3C235B044E02}"/>
              </a:ext>
            </a:extLst>
          </p:cNvPr>
          <p:cNvSpPr>
            <a:spLocks noGrp="1"/>
          </p:cNvSpPr>
          <p:nvPr>
            <p:ph idx="1"/>
          </p:nvPr>
        </p:nvSpPr>
        <p:spPr/>
        <p:txBody>
          <a:bodyPr>
            <a:normAutofit/>
          </a:bodyPr>
          <a:lstStyle/>
          <a:p>
            <a:pPr algn="ctr"/>
            <a:endParaRPr lang="en-US" sz="3600" dirty="0"/>
          </a:p>
          <a:p>
            <a:pPr algn="ctr"/>
            <a:r>
              <a:rPr lang="en-US" sz="3600" dirty="0"/>
              <a:t>Scheduled activities and visits may be canceled without notice for security purposes.</a:t>
            </a:r>
          </a:p>
        </p:txBody>
      </p:sp>
    </p:spTree>
    <p:extLst>
      <p:ext uri="{BB962C8B-B14F-4D97-AF65-F5344CB8AC3E}">
        <p14:creationId xmlns:p14="http://schemas.microsoft.com/office/powerpoint/2010/main" val="278682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37882"/>
          </a:xfrm>
        </p:spPr>
        <p:txBody>
          <a:bodyPr>
            <a:normAutofit/>
          </a:bodyPr>
          <a:lstStyle/>
          <a:p>
            <a:r>
              <a:rPr lang="en-US" sz="1800" dirty="0"/>
              <a:t>The </a:t>
            </a:r>
            <a:r>
              <a:rPr lang="en-US" sz="1800" dirty="0" err="1"/>
              <a:t>adc</a:t>
            </a:r>
            <a:r>
              <a:rPr lang="en-US" sz="1800" dirty="0"/>
              <a:t> offers Programs based on</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3200" dirty="0"/>
              <a:t>EDUCATION</a:t>
            </a:r>
            <a:endParaRPr lang="en-US" dirty="0"/>
          </a:p>
          <a:p>
            <a:pPr marL="457200" indent="-457200">
              <a:buFont typeface="Arial" panose="020B0604020202020204" pitchFamily="34" charset="0"/>
              <a:buChar char="•"/>
            </a:pPr>
            <a:r>
              <a:rPr lang="en-US" sz="3200" dirty="0"/>
              <a:t>RELIGION</a:t>
            </a:r>
            <a:endParaRPr lang="en-US" dirty="0"/>
          </a:p>
          <a:p>
            <a:pPr marL="457200" indent="-457200">
              <a:buFont typeface="Arial" panose="020B0604020202020204" pitchFamily="34" charset="0"/>
              <a:buChar char="•"/>
            </a:pPr>
            <a:r>
              <a:rPr lang="en-US" sz="3200" dirty="0"/>
              <a:t>RE-ENTRY</a:t>
            </a:r>
            <a:endParaRPr lang="en-US" dirty="0"/>
          </a:p>
          <a:p>
            <a:pPr marL="457200" indent="-457200">
              <a:buFont typeface="Arial" panose="020B0604020202020204" pitchFamily="34" charset="0"/>
              <a:buChar char="•"/>
            </a:pPr>
            <a:r>
              <a:rPr lang="en-US" sz="3200" dirty="0"/>
              <a:t>ADDICTION</a:t>
            </a:r>
            <a:endParaRPr lang="en-US" sz="2200" dirty="0"/>
          </a:p>
          <a:p>
            <a:pPr marL="457200" indent="-457200">
              <a:buFont typeface="Arial" panose="020B0604020202020204" pitchFamily="34" charset="0"/>
              <a:buChar char="•"/>
            </a:pPr>
            <a:r>
              <a:rPr lang="en-US" sz="3200" dirty="0"/>
              <a:t>FINANCES</a:t>
            </a:r>
          </a:p>
          <a:p>
            <a:pPr marL="457200" indent="-457200">
              <a:buFont typeface="Arial" panose="020B0604020202020204" pitchFamily="34" charset="0"/>
              <a:buChar char="•"/>
            </a:pPr>
            <a:r>
              <a:rPr lang="en-US" sz="3200" dirty="0"/>
              <a:t>AND MANY MORE</a:t>
            </a:r>
          </a:p>
        </p:txBody>
      </p:sp>
      <p:pic>
        <p:nvPicPr>
          <p:cNvPr id="1029" name="Picture 5" descr="C:\Program Files\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219200"/>
            <a:ext cx="3659034" cy="396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7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52718"/>
            <a:ext cx="5791200" cy="1371600"/>
          </a:xfrm>
        </p:spPr>
        <p:txBody>
          <a:bodyPr anchor="b">
            <a:normAutofit/>
          </a:bodyPr>
          <a:lstStyle/>
          <a:p>
            <a:r>
              <a:rPr lang="en-US" dirty="0"/>
              <a:t>HOW DO INMATES SIGN UP?</a:t>
            </a:r>
          </a:p>
        </p:txBody>
      </p:sp>
      <p:pic>
        <p:nvPicPr>
          <p:cNvPr id="4" name="Content Placeholder 3" descr="A paper with text on it&#10;&#10;Description automatically generated">
            <a:extLst>
              <a:ext uri="{FF2B5EF4-FFF2-40B4-BE49-F238E27FC236}">
                <a16:creationId xmlns:a16="http://schemas.microsoft.com/office/drawing/2014/main" id="{68BBD5AA-2028-D5EC-04C5-3C08E1065B3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88690" y="1574800"/>
            <a:ext cx="2975820" cy="4525963"/>
          </a:xfrm>
          <a:noFill/>
        </p:spPr>
      </p:pic>
      <p:sp>
        <p:nvSpPr>
          <p:cNvPr id="10" name="Text Placeholder 9"/>
          <p:cNvSpPr>
            <a:spLocks noGrp="1"/>
          </p:cNvSpPr>
          <p:nvPr>
            <p:ph sz="half" idx="2"/>
          </p:nvPr>
        </p:nvSpPr>
        <p:spPr>
          <a:xfrm>
            <a:off x="5090160" y="1574800"/>
            <a:ext cx="3291840" cy="4525963"/>
          </a:xfrm>
        </p:spPr>
        <p:txBody>
          <a:bodyPr>
            <a:normAutofit/>
          </a:bodyPr>
          <a:lstStyle/>
          <a:p>
            <a:endParaRPr lang="en-US"/>
          </a:p>
          <a:p>
            <a:endParaRPr lang="en-US"/>
          </a:p>
          <a:p>
            <a:r>
              <a:rPr lang="en-US"/>
              <a:t>INMATE REQUEST FORMS ARE AVAILABLE ON EACH HOUSING UNIT</a:t>
            </a:r>
          </a:p>
        </p:txBody>
      </p:sp>
    </p:spTree>
    <p:extLst>
      <p:ext uri="{BB962C8B-B14F-4D97-AF65-F5344CB8AC3E}">
        <p14:creationId xmlns:p14="http://schemas.microsoft.com/office/powerpoint/2010/main" val="17267764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2280</TotalTime>
  <Words>1142</Words>
  <Application>Microsoft Office PowerPoint</Application>
  <PresentationFormat>On-screen Show (4:3)</PresentationFormat>
  <Paragraphs>180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Arial Black</vt:lpstr>
      <vt:lpstr>Calibri</vt:lpstr>
      <vt:lpstr>Essential</vt:lpstr>
      <vt:lpstr>  Visitor ORIENTATION </vt:lpstr>
      <vt:lpstr>Prince william - manassas regional adult detention center  ADC</vt:lpstr>
      <vt:lpstr>Who is this for?</vt:lpstr>
      <vt:lpstr>Objectives</vt:lpstr>
      <vt:lpstr>VOLUNTEER HANDBOOK </vt:lpstr>
      <vt:lpstr>The handbook can serve as a reference for:</vt:lpstr>
      <vt:lpstr>Safety and security</vt:lpstr>
      <vt:lpstr>The adc offers Programs based on</vt:lpstr>
      <vt:lpstr>HOW DO INMATES SIGN UP?</vt:lpstr>
      <vt:lpstr>OPEN PROGRAMS VS. CLOSED PROGRAMS</vt:lpstr>
      <vt:lpstr>Search policy</vt:lpstr>
      <vt:lpstr>Liability</vt:lpstr>
      <vt:lpstr>Confidentiality of information</vt:lpstr>
      <vt:lpstr>Custody levels</vt:lpstr>
      <vt:lpstr>CUSTODY LEVELS CONTINUED</vt:lpstr>
      <vt:lpstr>OBJECTIVE JAIL CLASSIFICATION SYSTEM</vt:lpstr>
      <vt:lpstr> </vt:lpstr>
      <vt:lpstr>Security</vt:lpstr>
      <vt:lpstr>Contraband</vt:lpstr>
      <vt:lpstr>contraband</vt:lpstr>
      <vt:lpstr>WANT OR NEED?</vt:lpstr>
      <vt:lpstr>TO ELABORATE:</vt:lpstr>
      <vt:lpstr>IN THE EVENT OF AN ALTERCATION</vt:lpstr>
      <vt:lpstr>Hostage SITUATION</vt:lpstr>
      <vt:lpstr>Fire procedures</vt:lpstr>
      <vt:lpstr>SOME EXAMPLES OF REQUIRED REPORTING</vt:lpstr>
      <vt:lpstr>Emergency situations AND ON SITE INJURIES</vt:lpstr>
      <vt:lpstr>Communicable diseases</vt:lpstr>
      <vt:lpstr>WHAT IS THE DRESS CODE?</vt:lpstr>
      <vt:lpstr>Clothing requirements</vt:lpstr>
      <vt:lpstr>Clothing REQUIREMENTS continued</vt:lpstr>
      <vt:lpstr>Professional Ethics</vt:lpstr>
      <vt:lpstr>Prison Rape Elimination Act (PREA)</vt:lpstr>
      <vt:lpstr>KEEP BOUNDARIES WITH INMATES</vt:lpstr>
      <vt:lpstr>You are a visitor, they are inmates!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Bear</dc:creator>
  <cp:lastModifiedBy>McDonald, Kristine</cp:lastModifiedBy>
  <cp:revision>150</cp:revision>
  <cp:lastPrinted>2014-02-07T19:49:34Z</cp:lastPrinted>
  <dcterms:created xsi:type="dcterms:W3CDTF">2014-01-04T12:59:13Z</dcterms:created>
  <dcterms:modified xsi:type="dcterms:W3CDTF">2024-01-10T15:34:44Z</dcterms:modified>
</cp:coreProperties>
</file>