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4" r:id="rId2"/>
    <p:sldId id="288" r:id="rId3"/>
    <p:sldId id="289" r:id="rId4"/>
    <p:sldId id="290" r:id="rId5"/>
    <p:sldId id="295" r:id="rId6"/>
    <p:sldId id="292" r:id="rId7"/>
    <p:sldId id="300" r:id="rId8"/>
    <p:sldId id="296" r:id="rId9"/>
    <p:sldId id="298" r:id="rId10"/>
    <p:sldId id="299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7D9CA-B8FC-4622-97AB-DA4023C5D2FD}">
          <p14:sldIdLst>
            <p14:sldId id="284"/>
            <p14:sldId id="288"/>
          </p14:sldIdLst>
        </p14:section>
        <p14:section name="Untitled Section" id="{7DAEEFD2-A558-42E5-9AA7-4384EAA38FD3}">
          <p14:sldIdLst>
            <p14:sldId id="289"/>
            <p14:sldId id="290"/>
            <p14:sldId id="295"/>
            <p14:sldId id="292"/>
            <p14:sldId id="300"/>
            <p14:sldId id="296"/>
            <p14:sldId id="298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D2DF29"/>
    <a:srgbClr val="920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86AA557E-B00C-487D-B7B5-ACC25C512B22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vert="horz" lIns="93174" tIns="46586" rIns="93174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2D631036-33A5-47D6-BD8C-8FFAA7C2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6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52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82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77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20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45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76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44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37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28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31036-33A5-47D6-BD8C-8FFAA7C209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47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8AE5776-F75A-438E-88BD-C09CCA1C7B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144"/>
            <a:ext cx="12192000" cy="238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2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7AAE9-C8AE-4946-A7DD-355FE3A7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F19DA-088D-4160-B63D-E4D673C6A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B357D-8702-4282-897D-C5ABD359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A9B0C-F00C-4789-8D7A-E539FDF0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33298-5DC8-4744-994F-AD79AB91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2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7B37D3-4ECD-4FBC-8205-20AFE1195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B5C75-DDE7-488E-BC67-9A7B13E17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E5579-D193-4738-9610-9B10D65A0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93557-5635-4DE8-BD8C-117C800F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006E6-59FB-403C-BF35-A284BD46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6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1873-C89F-4608-B4A4-79B4AC1A7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ADD69-5F7F-4D89-BE61-82999F0F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82C8B-C931-45C4-8A18-9F65DEBA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5392D-E067-42B3-89B5-44637B81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484EF-15C2-4BC1-99E4-4DB1366B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2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A50ED-EE72-405B-B4F2-6498ADBCF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6BC38-DCF9-4E38-8A64-0F7349F4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36C9C-4C7C-4EC1-A636-B5C6E2740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0248F-D55A-4FC9-A303-293F41EF9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450DC-0D16-43C9-A851-1EEF6ECB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6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79D9-5684-43E4-BB4B-F1372BF7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D385C-F5B2-440F-ACDA-D7A55E36E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0F015-0936-4331-BC87-2AD3E2F6C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5CD6B-D8A3-42B3-B371-2CB4D490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25195-3873-4EB2-986C-252720B3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405F0-1607-4819-9F34-3E16FF05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6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B2D1F-9650-4327-AA7D-CCFB078C8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70E42-4E28-4E8B-86CD-E6C68A760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0E271-F41A-473B-9430-5CDA0BE04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7F965C-0A3C-4283-B841-C80E54216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7794EA-1D52-4E71-B165-C38BF78AB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E171B4-9106-4817-A478-356ADE0A5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9EC909-BB90-48AE-A96D-004F4E92F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B2870D-6978-441C-BA03-F05C1AE8E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2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A49E4-6B08-4CFC-8276-A8A0B828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0D7228-29AC-4122-B924-05DDEA16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70CA37-4B57-4076-B9F1-C4AA65984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A584C2-0466-474E-A194-6822DD9B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7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A52B11-BCF1-43F6-8E32-94EA71E1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307EE3-EFAC-40F8-B00D-D688DF5A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1450C-7BF1-4C5D-86BA-C36B8D18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B3140-4817-4FE5-B314-61ABB573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6C815-8327-47CC-8CAA-BBAD0E54A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0397CE-6A94-44F4-9FB6-9CD8CC006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30C2A-D57D-4729-BB57-F8082407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DFD38-BC43-461F-8A0C-15CB2D17F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EFFEC-FD80-4D43-8B21-2643056E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4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25DFB-96CC-4C86-83AC-D4A22562F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070EDE-BF8D-4131-A001-3CA4176F7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F6A10-DCD3-4E95-9A03-BB3B24A17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11464-CAE1-40C8-9AC3-20ECEE361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CB503-F68D-420D-AC92-07CA3510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019D5-86AC-4E87-9592-F7019AAD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7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D5A596-95D5-433A-8C9B-5E81A965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67FB-E47F-4A3A-B228-0A3DB0A43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5B212-F12F-427B-8E30-16755D9FE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4CB8D-8FF9-4DD0-BED1-FFE0FEEF65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D0CB9-86A1-4799-8365-04885CBD7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E5F47-7DBD-42C9-9292-A86E80434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F2930-AEB3-492C-9112-B5785342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0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christmasstockimages.com/free/winter/slides/mountains_vista.ht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hermalshelter@thestreetlight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wcva.gov/department/library" TargetMode="External"/><Relationship Id="rId5" Type="http://schemas.openxmlformats.org/officeDocument/2006/relationships/hyperlink" Target="https://www.pwcva.gov/department/social-services/hypothermia-shelter-services" TargetMode="External"/><Relationship Id="rId4" Type="http://schemas.openxmlformats.org/officeDocument/2006/relationships/hyperlink" Target="https://www.facebook.com/streetlightoutrea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now, sky, outdoor, mountain&#10;&#10;Description automatically generated">
            <a:extLst>
              <a:ext uri="{FF2B5EF4-FFF2-40B4-BE49-F238E27FC236}">
                <a16:creationId xmlns:a16="http://schemas.microsoft.com/office/drawing/2014/main" id="{83814C6C-4573-4151-8E54-61F428067A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2154" y="508940"/>
            <a:ext cx="11207692" cy="608685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D0D657B-CDA0-4595-AF61-7B39CBFF3A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238801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1C147EA-7B0E-4D69-99DC-FB4307FA9219}"/>
              </a:ext>
            </a:extLst>
          </p:cNvPr>
          <p:cNvSpPr txBox="1"/>
          <p:nvPr/>
        </p:nvSpPr>
        <p:spPr>
          <a:xfrm>
            <a:off x="919710" y="2123913"/>
            <a:ext cx="4635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ista" panose="02000500000000000000" pitchFamily="50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73CE97-B19F-402E-8E13-EABBA91ABEBA}"/>
              </a:ext>
            </a:extLst>
          </p:cNvPr>
          <p:cNvSpPr txBox="1"/>
          <p:nvPr/>
        </p:nvSpPr>
        <p:spPr>
          <a:xfrm>
            <a:off x="545625" y="4978503"/>
            <a:ext cx="6094562" cy="149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Hypothermia Shelter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Operating Plan</a:t>
            </a:r>
          </a:p>
        </p:txBody>
      </p:sp>
    </p:spTree>
    <p:extLst>
      <p:ext uri="{BB962C8B-B14F-4D97-AF65-F5344CB8AC3E}">
        <p14:creationId xmlns:p14="http://schemas.microsoft.com/office/powerpoint/2010/main" val="1562309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50790" y="2510136"/>
            <a:ext cx="10424160" cy="16004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Questions</a:t>
            </a:r>
          </a:p>
          <a:p>
            <a:pPr algn="ctr"/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239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50790" y="2967334"/>
            <a:ext cx="1042416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Hypothermia Program Prince William County East</a:t>
            </a:r>
          </a:p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Operated by StreetLight Community Outreach Ministries and Partners</a:t>
            </a:r>
            <a:endParaRPr lang="en-US" sz="36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  <a:p>
            <a:pPr algn="ctr"/>
            <a:endParaRPr lang="en-US" sz="36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130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485191" y="2864498"/>
            <a:ext cx="10990947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                                       </a:t>
            </a:r>
            <a:r>
              <a:rPr lang="en-US" sz="2400" b="1" u="sng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Timeline:</a:t>
            </a:r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November 01, 2024 to March 31, 2025</a:t>
            </a:r>
          </a:p>
          <a:p>
            <a:pPr algn="ctr"/>
            <a:endParaRPr lang="en-US" sz="28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             </a:t>
            </a:r>
            <a:r>
              <a:rPr lang="en-US" sz="2400" b="1" u="sng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Location:</a:t>
            </a:r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               Bill </a:t>
            </a:r>
            <a:r>
              <a:rPr lang="en-US" sz="2400" b="1" dirty="0" err="1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Mehr</a:t>
            </a:r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Drop In Center(DIC)</a:t>
            </a:r>
          </a:p>
          <a:p>
            <a:pPr algn="ctr"/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                14716 Potomac Mills Road</a:t>
            </a:r>
          </a:p>
          <a:p>
            <a:pPr algn="ctr"/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               Woodbridge, VA 22192</a:t>
            </a:r>
          </a:p>
          <a:p>
            <a:pPr algn="ctr"/>
            <a:r>
              <a:rPr lang="en-US" sz="24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                 </a:t>
            </a:r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703-227-7140(6 pm-7:30 am)</a:t>
            </a:r>
            <a:endParaRPr lang="en-US" sz="24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26" name="Picture 2" descr="Bill Mehr Drop-In Center – Saint Elizabeth Ann Seton">
            <a:extLst>
              <a:ext uri="{FF2B5EF4-FFF2-40B4-BE49-F238E27FC236}">
                <a16:creationId xmlns:a16="http://schemas.microsoft.com/office/drawing/2014/main" id="{ED118C9A-2751-F295-F612-8CC552322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7" y="2859954"/>
            <a:ext cx="3904080" cy="268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78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50790" y="2513943"/>
            <a:ext cx="10424160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Who We Serve: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 welcome single adults and adult-only households who are experiencing homelessness and seeking shelter. For households with minor children, please contact the Coordinated Entry System (CES)during operation hours at 703-792-3366. After hours please call CES to receive instructions recorded on the voice mail.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Individuals who are actively under the influence of a substance or actively experiencing mental health concerns are welcome. </a:t>
            </a: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Staff will evaluate the individuals’ present state/behavior with regards to the safety of all other guests and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ln w="0"/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cs typeface="Times New Roman" panose="02020603050405020304" pitchFamily="18" charset="0"/>
              </a:rPr>
              <a:t>Individuals must be able to perform their daily living activities( such as walking, dressing, bathing, use of restroom, and eating) without assistance. </a:t>
            </a: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en-US" sz="20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br>
              <a:rPr lang="en-US" sz="2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</a:br>
            <a:br>
              <a:rPr lang="en-US" sz="32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</a:br>
            <a:endParaRPr lang="en-US" sz="36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286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50790" y="2510136"/>
            <a:ext cx="10424160" cy="21852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When Are We Open?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hypothermia shelter will be open </a:t>
            </a:r>
            <a:r>
              <a:rPr lang="en-US" sz="2000" b="1" u="sng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every night</a:t>
            </a: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regardless of temperature.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 are in operation from 6pm – 7:30 am.</a:t>
            </a:r>
            <a:b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351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50790" y="2484258"/>
            <a:ext cx="10424160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Facility and Services We Offer: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 have availability for 22 individuals; 8 females, 14 males. Separate sleeping quarters are provided for females and males. We can serve up to 7 additional individuals by offering a chair during very cold nights.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Showers are available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Office with around the clock supervision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Dining area, serving dinner and breakfast</a:t>
            </a:r>
          </a:p>
          <a:p>
            <a:br>
              <a:rPr lang="en-US" sz="28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</a:br>
            <a:br>
              <a:rPr lang="en-US" sz="2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</a:br>
            <a:endParaRPr lang="en-US" sz="28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632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83920" y="2263365"/>
            <a:ext cx="10405751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we operate the program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Walk Ins only. No referral process this season!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Individuals are allowed to line up at 5:45pm (not before)! First come, first serve. Individuals must be present to receive a number (1-22) in order to reserve a bed. Reserving a space for a friend or leaving personal belongings as place holder is not allowed!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Hypo staff has other shelter vacancy lists available, in case we reach capacity.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Service Providers and Outreach staff, please inform your clients on a regular basis about hours of operation. 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Hours of operation will be posted on </a:t>
            </a:r>
            <a:r>
              <a:rPr lang="en-US" sz="2000" b="1" dirty="0" err="1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StreetLight’s</a:t>
            </a: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website, and on our Facebook page.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57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50790" y="2510136"/>
            <a:ext cx="1042416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                                 </a:t>
            </a:r>
            <a:r>
              <a:rPr lang="en-US" sz="3600" b="1" dirty="0">
                <a:ln w="0"/>
                <a:solidFill>
                  <a:srgbClr val="7030A0"/>
                </a:solidFill>
              </a:rPr>
              <a:t>Transportation Process:</a:t>
            </a:r>
          </a:p>
          <a:p>
            <a:endParaRPr lang="en-US" dirty="0">
              <a:ln w="0"/>
              <a:solidFill>
                <a:srgbClr val="7030A0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</a:rPr>
              <a:t>Individuals will have to provide their own transportation or take public transportation to the Drop-In-Center. </a:t>
            </a:r>
            <a:r>
              <a:rPr lang="en-US" sz="2000" b="1" u="sng" dirty="0">
                <a:ln w="0"/>
                <a:solidFill>
                  <a:srgbClr val="7030A0"/>
                </a:solidFill>
              </a:rPr>
              <a:t>NOTE:</a:t>
            </a:r>
            <a:r>
              <a:rPr lang="en-US" sz="2000" b="1" dirty="0">
                <a:ln w="0"/>
                <a:solidFill>
                  <a:srgbClr val="7030A0"/>
                </a:solidFill>
              </a:rPr>
              <a:t> Buses are free, and the bus depot is very close by.</a:t>
            </a:r>
          </a:p>
          <a:p>
            <a:r>
              <a:rPr lang="en-US" sz="2000" b="1" dirty="0">
                <a:ln w="0"/>
                <a:solidFill>
                  <a:srgbClr val="7030A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7030A0"/>
                </a:solidFill>
              </a:rPr>
              <a:t>  Late night transportation or transportation arrangements from one shelter to another will be</a:t>
            </a:r>
            <a:br>
              <a:rPr lang="en-US" sz="2000" dirty="0">
                <a:ln w="0"/>
                <a:solidFill>
                  <a:srgbClr val="FF0000"/>
                </a:solidFill>
              </a:rPr>
            </a:br>
            <a:r>
              <a:rPr lang="en-US" sz="2000" dirty="0">
                <a:ln w="0"/>
                <a:solidFill>
                  <a:srgbClr val="FF0000"/>
                </a:solidFill>
              </a:rPr>
              <a:t>  </a:t>
            </a:r>
            <a:r>
              <a:rPr lang="en-US" sz="2000" b="1" dirty="0">
                <a:ln w="0"/>
                <a:solidFill>
                  <a:srgbClr val="7030A0"/>
                </a:solidFill>
              </a:rPr>
              <a:t>arranged as follows: The referring provider will schedule transportation to the receiving</a:t>
            </a:r>
          </a:p>
          <a:p>
            <a:r>
              <a:rPr lang="en-US" sz="2000" b="1" dirty="0">
                <a:ln w="0"/>
                <a:solidFill>
                  <a:srgbClr val="7030A0"/>
                </a:solidFill>
              </a:rPr>
              <a:t>       provider if funding is available.</a:t>
            </a:r>
            <a:endParaRPr lang="en-US" sz="2000" b="1" dirty="0">
              <a:ln w="0"/>
              <a:solidFill>
                <a:srgbClr val="FF0000"/>
              </a:solidFill>
            </a:endParaRPr>
          </a:p>
          <a:p>
            <a:endParaRPr lang="en-US" dirty="0">
              <a:ln w="0"/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1949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1AA7D6-3823-49C5-BB1D-A30BCC567167}"/>
              </a:ext>
            </a:extLst>
          </p:cNvPr>
          <p:cNvSpPr/>
          <p:nvPr/>
        </p:nvSpPr>
        <p:spPr>
          <a:xfrm>
            <a:off x="827738" y="2502452"/>
            <a:ext cx="10424160" cy="51398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Point of Contact/Resources</a:t>
            </a:r>
            <a:br>
              <a:rPr lang="en-US" sz="28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</a:b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CES:</a:t>
            </a:r>
            <a:r>
              <a:rPr lang="en-US" sz="2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703-792-3366</a:t>
            </a:r>
          </a:p>
          <a:p>
            <a:pPr algn="ctr"/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StreetLight:</a:t>
            </a:r>
            <a:r>
              <a:rPr lang="en-US" sz="2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703-227-7140(6pm-8am)</a:t>
            </a:r>
            <a:br>
              <a:rPr lang="en-US" sz="2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Email:</a:t>
            </a:r>
            <a:r>
              <a:rPr lang="en-US" sz="2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3"/>
              </a:rPr>
              <a:t>thermalshelter@thestreetlight.org</a:t>
            </a:r>
            <a:r>
              <a:rPr lang="en-US" sz="20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(will be checked several times between 6 pm and 8 am)</a:t>
            </a:r>
          </a:p>
          <a:p>
            <a:pPr algn="ctr"/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 more information </a:t>
            </a:r>
          </a:p>
          <a:p>
            <a:pPr algn="ctr"/>
            <a:r>
              <a:rPr lang="en-US" sz="2000" b="1" dirty="0" err="1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StreetLight</a:t>
            </a:r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Facebook:</a:t>
            </a:r>
          </a:p>
          <a:p>
            <a:pPr algn="ctr"/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4"/>
              </a:rPr>
              <a:t>https://www.facebook.com/streetlightoutreach</a:t>
            </a: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County website:</a:t>
            </a:r>
          </a:p>
          <a:p>
            <a:pPr algn="ctr"/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5"/>
              </a:rPr>
              <a:t>https://www.pwcva.gov/department/social-services/hypothermia-shelter-services</a:t>
            </a: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</a:rPr>
              <a:t>Resources for daytime facilities:</a:t>
            </a:r>
          </a:p>
          <a:p>
            <a:pPr algn="ctr"/>
            <a:r>
              <a:rPr lang="en-US" sz="2000" b="1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hlinkClick r:id="rId6"/>
              </a:rPr>
              <a:t>https://www.pwcva.gov/department/library</a:t>
            </a:r>
            <a:endParaRPr lang="en-US" sz="2000" b="1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  <a:p>
            <a:pPr algn="ctr"/>
            <a:endParaRPr lang="en-US" sz="24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  <a:p>
            <a:pPr algn="ctr"/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FCB3E8-2D3B-68E8-BC39-CABD03E5C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983" y="0"/>
            <a:ext cx="12192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59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21213</TotalTime>
  <Words>561</Words>
  <Application>Microsoft Office PowerPoint</Application>
  <PresentationFormat>Widescreen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Belista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Terra Gilley</dc:creator>
  <cp:lastModifiedBy>Gabriele Tibbs</cp:lastModifiedBy>
  <cp:revision>70</cp:revision>
  <cp:lastPrinted>2022-10-19T16:53:46Z</cp:lastPrinted>
  <dcterms:created xsi:type="dcterms:W3CDTF">2021-06-10T02:06:18Z</dcterms:created>
  <dcterms:modified xsi:type="dcterms:W3CDTF">2024-10-02T19:38:08Z</dcterms:modified>
</cp:coreProperties>
</file>