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4BEC89-6FEA-44D1-B5D4-5F394C06447A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2AB0D8-3ED9-487C-B7D8-0A356E5D2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91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CC85B-4A0D-452F-825F-D1DFBEB9F209}" type="datetime1">
              <a:rPr lang="en-US" smtClean="0"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Law Office of Sheyna Nicole Burt, PLC, 12250 Maidstone Court, Woodbridge snburt@burtlaw.co * 703-927-3999 * www.burtlaw.co </a:t>
            </a: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8E401F0-B4F0-4D8D-BFED-E88B3E825A8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B2DCF-F3DA-4B3D-AA01-4B019310D685}" type="datetime1">
              <a:rPr lang="en-US" smtClean="0"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Law Office of Sheyna Nicole Burt, PLC, 12250 Maidstone Court, Woodbridge snburt@burtlaw.co * 703-927-3999 * www.burtlaw.co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01F0-B4F0-4D8D-BFED-E88B3E825A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5D22-6CD9-4203-9393-7748538C707A}" type="datetime1">
              <a:rPr lang="en-US" smtClean="0"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Law Office of Sheyna Nicole Burt, PLC, 12250 Maidstone Court, Woodbridge snburt@burtlaw.co * 703-927-3999 * www.burtlaw.co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01F0-B4F0-4D8D-BFED-E88B3E825A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797F-619C-4F20-8242-7218F3ABAFAA}" type="datetime1">
              <a:rPr lang="en-US" smtClean="0"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Law Office of Sheyna Nicole Burt, PLC, 12250 Maidstone Court, Woodbridge snburt@burtlaw.co * 703-927-3999 * www.burtlaw.co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01F0-B4F0-4D8D-BFED-E88B3E825A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F199F-7127-43E8-A901-79ACB292622C}" type="datetime1">
              <a:rPr lang="en-US" smtClean="0"/>
              <a:t>2/22/2014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Law Office of Sheyna Nicole Burt, PLC, 12250 Maidstone Court, Woodbridge snburt@burtlaw.co * 703-927-3999 * www.burtlaw.co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01F0-B4F0-4D8D-BFED-E88B3E825A8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99504-563C-42D6-B197-3990A83C2AED}" type="datetime1">
              <a:rPr lang="en-US" smtClean="0"/>
              <a:t>2/22/2014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Law Office of Sheyna Nicole Burt, PLC, 12250 Maidstone Court, Woodbridge snburt@burtlaw.co * 703-927-3999 * www.burtlaw.co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01F0-B4F0-4D8D-BFED-E88B3E825A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E283A-BED9-4B4F-9769-423E691734A7}" type="datetime1">
              <a:rPr lang="en-US" smtClean="0"/>
              <a:t>2/22/2014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Law Office of Sheyna Nicole Burt, PLC, 12250 Maidstone Court, Woodbridge snburt@burtlaw.co * 703-927-3999 * www.burtlaw.co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01F0-B4F0-4D8D-BFED-E88B3E825A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73516-D256-45E4-89B2-F8D8CF8A72F7}" type="datetime1">
              <a:rPr lang="en-US" smtClean="0"/>
              <a:t>2/22/2014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Law Office of Sheyna Nicole Burt, PLC, 12250 Maidstone Court, Woodbridge snburt@burtlaw.co * 703-927-3999 * www.burtlaw.co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01F0-B4F0-4D8D-BFED-E88B3E825A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C89B-749A-4266-8347-582A976C5A83}" type="datetime1">
              <a:rPr lang="en-US" smtClean="0"/>
              <a:t>2/22/2014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Law Office of Sheyna Nicole Burt, PLC, 12250 Maidstone Court, Woodbridge snburt@burtlaw.co * 703-927-3999 * www.burtlaw.co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01F0-B4F0-4D8D-BFED-E88B3E825A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4842-6FCE-4941-B027-9CDA951E56C3}" type="datetime1">
              <a:rPr lang="en-US" smtClean="0"/>
              <a:t>2/22/2014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Law Office of Sheyna Nicole Burt, PLC, 12250 Maidstone Court, Woodbridge snburt@burtlaw.co * 703-927-3999 * www.burtlaw.co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01F0-B4F0-4D8D-BFED-E88B3E825A8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22DF-5B2A-49EC-BA8D-88EBA0C16584}" type="datetime1">
              <a:rPr lang="en-US" smtClean="0"/>
              <a:t>2/22/2014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01F0-B4F0-4D8D-BFED-E88B3E825A8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Law Office of Sheyna Nicole Burt, PLC, 12250 Maidstone Court, Woodbridge snburt@burtlaw.co * 703-927-3999 * www.burtlaw.co </a:t>
            </a: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363C273-2F73-4F3C-9DC0-7063CC6A9650}" type="datetime1">
              <a:rPr lang="en-US" smtClean="0"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The Law Office of Sheyna Nicole Burt, PLC, 12250 Maidstone Court, Woodbridge snburt@burtlaw.co * 703-927-3999 * www.burtlaw.co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8E401F0-B4F0-4D8D-BFED-E88B3E825A8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572000"/>
            <a:ext cx="6553200" cy="609600"/>
          </a:xfrm>
        </p:spPr>
        <p:txBody>
          <a:bodyPr>
            <a:normAutofit/>
          </a:bodyPr>
          <a:lstStyle/>
          <a:p>
            <a:r>
              <a:rPr lang="en-US" sz="1600" b="1" cap="small" dirty="0" smtClean="0"/>
              <a:t>Navigating the Americans with Disabilities Act and Fair Housing Act in Your Community Association</a:t>
            </a:r>
            <a:endParaRPr lang="en-US" sz="1600" b="1" cap="small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cap="small" dirty="0" smtClean="0"/>
              <a:t>Not in our Pool:</a:t>
            </a:r>
            <a:endParaRPr lang="en-US" sz="6000" cap="smal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5867400"/>
            <a:ext cx="8839200" cy="854075"/>
          </a:xfrm>
        </p:spPr>
        <p:txBody>
          <a:bodyPr/>
          <a:lstStyle/>
          <a:p>
            <a:r>
              <a:rPr lang="en-US" sz="1600" cap="small" dirty="0" smtClean="0">
                <a:solidFill>
                  <a:schemeClr val="tx1"/>
                </a:solidFill>
              </a:rPr>
              <a:t>The Law Office of Sheyna Nicole Burt, PLC, 12250 Maidstone Court, Woodbridge snburt@burtlaw.co * 703-927-3999 * www.burtlaw.co </a:t>
            </a:r>
            <a:endParaRPr lang="en-US" sz="1600" cap="smal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353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57" b="12257"/>
          <a:stretch>
            <a:fillRect/>
          </a:stretch>
        </p:blipFill>
        <p:spPr/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6200" y="6356350"/>
            <a:ext cx="89154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</a:rPr>
              <a:t>The Law Office of Sheyna Nicole Burt, PLC, 12250 Maidstone Court, Woodbridge snburt@burtlaw.co * 703-927-3999 * www.burtlaw.co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cap="small" dirty="0" smtClean="0">
                <a:solidFill>
                  <a:schemeClr val="tx1"/>
                </a:solidFill>
              </a:rPr>
              <a:t>Pool Time for All?</a:t>
            </a:r>
            <a:endParaRPr lang="en-US" sz="3600" cap="smal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858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cap="small" dirty="0" smtClean="0">
                <a:solidFill>
                  <a:schemeClr val="tx1"/>
                </a:solidFill>
              </a:rPr>
              <a:t>The Americans with Disabilities Act and the Fair Housing Act</a:t>
            </a:r>
            <a:endParaRPr lang="en-US" cap="small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12328" cy="4526279"/>
          </a:xfrm>
        </p:spPr>
        <p:txBody>
          <a:bodyPr>
            <a:noAutofit/>
          </a:bodyPr>
          <a:lstStyle/>
          <a:p>
            <a:pPr marL="114300" indent="0" algn="ctr">
              <a:buNone/>
            </a:pPr>
            <a:r>
              <a:rPr lang="en-US" b="1" dirty="0" smtClean="0">
                <a:solidFill>
                  <a:schemeClr val="tx1"/>
                </a:solidFill>
              </a:rPr>
              <a:t>The ADA</a:t>
            </a:r>
          </a:p>
          <a:p>
            <a:pPr marL="114300" indent="0" algn="ctr">
              <a:buNone/>
            </a:pPr>
            <a:endParaRPr lang="en-US" sz="1700" dirty="0" smtClean="0">
              <a:solidFill>
                <a:schemeClr val="tx1"/>
              </a:solidFill>
            </a:endParaRPr>
          </a:p>
          <a:p>
            <a:r>
              <a:rPr lang="en-US" sz="1700" dirty="0" smtClean="0">
                <a:solidFill>
                  <a:schemeClr val="tx1"/>
                </a:solidFill>
              </a:rPr>
              <a:t>A </a:t>
            </a:r>
            <a:r>
              <a:rPr lang="en-US" sz="1700" dirty="0">
                <a:solidFill>
                  <a:schemeClr val="tx1"/>
                </a:solidFill>
              </a:rPr>
              <a:t>person is disabled  under  the ADA if </a:t>
            </a:r>
            <a:r>
              <a:rPr lang="en-US" sz="1700" dirty="0" smtClean="0">
                <a:solidFill>
                  <a:schemeClr val="tx1"/>
                </a:solidFill>
              </a:rPr>
              <a:t>he or she </a:t>
            </a:r>
            <a:r>
              <a:rPr lang="en-US" sz="1700" dirty="0">
                <a:solidFill>
                  <a:schemeClr val="tx1"/>
                </a:solidFill>
              </a:rPr>
              <a:t>has a physical  or mental  impairment  that substantially  limits one or more of </a:t>
            </a:r>
            <a:r>
              <a:rPr lang="en-US" sz="1700" dirty="0" smtClean="0">
                <a:solidFill>
                  <a:schemeClr val="tx1"/>
                </a:solidFill>
              </a:rPr>
              <a:t>his or her  </a:t>
            </a:r>
            <a:r>
              <a:rPr lang="en-US" sz="1700" dirty="0">
                <a:solidFill>
                  <a:schemeClr val="tx1"/>
                </a:solidFill>
              </a:rPr>
              <a:t>major  life  activities,  </a:t>
            </a:r>
            <a:r>
              <a:rPr lang="en-US" sz="1700" dirty="0" smtClean="0">
                <a:solidFill>
                  <a:schemeClr val="tx1"/>
                </a:solidFill>
              </a:rPr>
              <a:t>he or she  </a:t>
            </a:r>
            <a:r>
              <a:rPr lang="en-US" sz="1700" dirty="0">
                <a:solidFill>
                  <a:schemeClr val="tx1"/>
                </a:solidFill>
              </a:rPr>
              <a:t>has  a  record  of  such  an  impairment  or  </a:t>
            </a:r>
            <a:r>
              <a:rPr lang="en-US" sz="1700" dirty="0" smtClean="0">
                <a:solidFill>
                  <a:schemeClr val="tx1"/>
                </a:solidFill>
              </a:rPr>
              <a:t>he or she  </a:t>
            </a:r>
            <a:r>
              <a:rPr lang="en-US" sz="1700" dirty="0">
                <a:solidFill>
                  <a:schemeClr val="tx1"/>
                </a:solidFill>
              </a:rPr>
              <a:t>is  regarded  as  having  such  an impairment.   </a:t>
            </a:r>
            <a:endParaRPr lang="en-US" sz="1700" dirty="0" smtClean="0">
              <a:solidFill>
                <a:schemeClr val="tx1"/>
              </a:solidFill>
            </a:endParaRPr>
          </a:p>
          <a:p>
            <a:pPr marL="114300" indent="0">
              <a:buNone/>
            </a:pPr>
            <a:endParaRPr lang="en-US" sz="1700" dirty="0">
              <a:solidFill>
                <a:schemeClr val="tx1"/>
              </a:solidFill>
            </a:endParaRPr>
          </a:p>
          <a:p>
            <a:r>
              <a:rPr lang="en-US" sz="1700" dirty="0" smtClean="0">
                <a:solidFill>
                  <a:schemeClr val="tx1"/>
                </a:solidFill>
              </a:rPr>
              <a:t>The ADA  </a:t>
            </a:r>
            <a:r>
              <a:rPr lang="en-US" sz="1700" dirty="0">
                <a:solidFill>
                  <a:schemeClr val="tx1"/>
                </a:solidFill>
              </a:rPr>
              <a:t>prohibits   discrimination   against  persons  who  are associated with an individual  with  a disability.</a:t>
            </a:r>
            <a:endParaRPr lang="en-US" sz="1700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571999"/>
          </a:xfrm>
        </p:spPr>
        <p:txBody>
          <a:bodyPr>
            <a:noAutofit/>
          </a:bodyPr>
          <a:lstStyle/>
          <a:p>
            <a:pPr marL="114300" indent="0" algn="ctr">
              <a:buNone/>
            </a:pPr>
            <a:r>
              <a:rPr lang="en-US" b="1" dirty="0" smtClean="0">
                <a:solidFill>
                  <a:schemeClr val="tx1"/>
                </a:solidFill>
              </a:rPr>
              <a:t>The FHA</a:t>
            </a:r>
          </a:p>
          <a:p>
            <a:pPr marL="114300" indent="0" algn="ctr">
              <a:buNone/>
            </a:pPr>
            <a:endParaRPr lang="en-US" sz="1700" dirty="0" smtClean="0">
              <a:solidFill>
                <a:schemeClr val="tx1"/>
              </a:solidFill>
            </a:endParaRPr>
          </a:p>
          <a:p>
            <a:r>
              <a:rPr lang="en-US" sz="1700" dirty="0" smtClean="0">
                <a:solidFill>
                  <a:schemeClr val="tx1"/>
                </a:solidFill>
              </a:rPr>
              <a:t>Federal </a:t>
            </a:r>
            <a:r>
              <a:rPr lang="en-US" sz="1700" dirty="0">
                <a:solidFill>
                  <a:schemeClr val="tx1"/>
                </a:solidFill>
              </a:rPr>
              <a:t>and state </a:t>
            </a:r>
            <a:r>
              <a:rPr lang="en-US" sz="1700" dirty="0" smtClean="0">
                <a:solidFill>
                  <a:schemeClr val="tx1"/>
                </a:solidFill>
              </a:rPr>
              <a:t>iterations of fair </a:t>
            </a:r>
            <a:r>
              <a:rPr lang="en-US" sz="1700" dirty="0">
                <a:solidFill>
                  <a:schemeClr val="tx1"/>
                </a:solidFill>
              </a:rPr>
              <a:t>housing laws prohibit housing discrimination based on race, color, religion, national origin, sex, disability, and familial status (families with children under age 18). </a:t>
            </a:r>
            <a:endParaRPr lang="en-US" sz="1700" dirty="0" smtClean="0">
              <a:solidFill>
                <a:schemeClr val="tx1"/>
              </a:solidFill>
            </a:endParaRPr>
          </a:p>
          <a:p>
            <a:endParaRPr lang="en-US" sz="1700" dirty="0" smtClean="0">
              <a:solidFill>
                <a:schemeClr val="tx1"/>
              </a:solidFill>
            </a:endParaRPr>
          </a:p>
          <a:p>
            <a:r>
              <a:rPr lang="en-US" sz="1700" dirty="0" smtClean="0">
                <a:solidFill>
                  <a:schemeClr val="tx1"/>
                </a:solidFill>
              </a:rPr>
              <a:t>Virginia further protects </a:t>
            </a:r>
            <a:r>
              <a:rPr lang="en-US" sz="1700" dirty="0">
                <a:solidFill>
                  <a:schemeClr val="tx1"/>
                </a:solidFill>
              </a:rPr>
              <a:t>"elderliness," individuals age 55 or older, </a:t>
            </a:r>
            <a:r>
              <a:rPr lang="en-US" sz="1700" dirty="0" smtClean="0">
                <a:solidFill>
                  <a:schemeClr val="tx1"/>
                </a:solidFill>
              </a:rPr>
              <a:t>from </a:t>
            </a:r>
            <a:r>
              <a:rPr lang="en-US" sz="1700" dirty="0">
                <a:solidFill>
                  <a:schemeClr val="tx1"/>
                </a:solidFill>
              </a:rPr>
              <a:t>housing discrimination</a:t>
            </a:r>
            <a:r>
              <a:rPr lang="en-US" sz="1700" dirty="0" smtClean="0">
                <a:solidFill>
                  <a:schemeClr val="tx1"/>
                </a:solidFill>
              </a:rPr>
              <a:t>.</a:t>
            </a:r>
          </a:p>
          <a:p>
            <a:pPr marL="114300" indent="0">
              <a:buNone/>
            </a:pPr>
            <a:endParaRPr lang="en-US" sz="1700" dirty="0" smtClean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" y="6356350"/>
            <a:ext cx="8915400" cy="425450"/>
          </a:xfr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</a:rPr>
              <a:t>The Law Office of Sheyna Nicole Burt, PLC, 12250 Maidstone Court, Woodbridge snburt@burtlaw.co * 703-927-3999 * www.burtlaw.co 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325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>
                <a:solidFill>
                  <a:schemeClr val="tx1"/>
                </a:solidFill>
              </a:rPr>
              <a:t>Are You Subject to Both?</a:t>
            </a:r>
            <a:endParaRPr lang="en-US" cap="small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The ADA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If your community association and its amenities are purely private and not places of public accommodation, the ADA does </a:t>
            </a:r>
            <a:r>
              <a:rPr lang="en-US" i="1" dirty="0" smtClean="0">
                <a:solidFill>
                  <a:schemeClr val="tx1"/>
                </a:solidFill>
              </a:rPr>
              <a:t>not </a:t>
            </a:r>
            <a:r>
              <a:rPr lang="en-US" dirty="0" smtClean="0">
                <a:solidFill>
                  <a:schemeClr val="tx1"/>
                </a:solidFill>
              </a:rPr>
              <a:t>apply.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800" dirty="0" smtClean="0"/>
              <a:t>The FHA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114300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Fair </a:t>
            </a:r>
            <a:r>
              <a:rPr lang="en-US" dirty="0">
                <a:solidFill>
                  <a:schemeClr val="tx1"/>
                </a:solidFill>
              </a:rPr>
              <a:t>housing requirements apply to all housing providers – property managers, community associations, owners, landlords, real estate agents, banks, savings institutions, credit unions, insurance companies, mortgage lenders, and appraisers.</a:t>
            </a:r>
          </a:p>
          <a:p>
            <a:pPr marL="11430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76200" y="6356350"/>
            <a:ext cx="89916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</a:rPr>
              <a:t>The Law Office of Sheyna Nicole Burt, PLC, 12250 Maidstone Court, Woodbridge snburt@burtlaw.co * 703-927-3999 * www.burtlaw.co 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295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>
                <a:solidFill>
                  <a:schemeClr val="tx1"/>
                </a:solidFill>
              </a:rPr>
              <a:t>Focus on the FHA</a:t>
            </a:r>
            <a:endParaRPr lang="en-US" cap="small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>
            <a:normAutofit fontScale="77500" lnSpcReduction="20000"/>
          </a:bodyPr>
          <a:lstStyle/>
          <a:p>
            <a:pPr marL="114300" indent="0" algn="ctr">
              <a:buNone/>
            </a:pPr>
            <a:r>
              <a:rPr lang="en-US" sz="3100" b="1" dirty="0" smtClean="0">
                <a:solidFill>
                  <a:schemeClr val="tx1"/>
                </a:solidFill>
              </a:rPr>
              <a:t>Put simply, the  </a:t>
            </a:r>
            <a:r>
              <a:rPr lang="en-US" sz="3100" b="1" dirty="0">
                <a:solidFill>
                  <a:schemeClr val="tx1"/>
                </a:solidFill>
              </a:rPr>
              <a:t>Community  Association  is required  to  make  a </a:t>
            </a:r>
            <a:r>
              <a:rPr lang="en-US" sz="3100" b="1" dirty="0" smtClean="0">
                <a:solidFill>
                  <a:schemeClr val="tx1"/>
                </a:solidFill>
              </a:rPr>
              <a:t>reasonable  </a:t>
            </a:r>
            <a:r>
              <a:rPr lang="en-US" sz="3100" b="1" dirty="0">
                <a:solidFill>
                  <a:schemeClr val="tx1"/>
                </a:solidFill>
              </a:rPr>
              <a:t>accommodation  for its disabled </a:t>
            </a:r>
            <a:r>
              <a:rPr lang="en-US" sz="3100" b="1" dirty="0" smtClean="0">
                <a:solidFill>
                  <a:schemeClr val="tx1"/>
                </a:solidFill>
              </a:rPr>
              <a:t>co-owners</a:t>
            </a:r>
            <a:r>
              <a:rPr lang="en-US" sz="3100" b="1" dirty="0">
                <a:solidFill>
                  <a:schemeClr val="tx1"/>
                </a:solidFill>
              </a:rPr>
              <a:t>:</a:t>
            </a:r>
            <a:endParaRPr lang="en-US" sz="3100" b="1" dirty="0" smtClean="0">
              <a:solidFill>
                <a:schemeClr val="tx1"/>
              </a:solidFill>
            </a:endParaRPr>
          </a:p>
          <a:p>
            <a:pPr marL="114300" indent="0">
              <a:buNone/>
            </a:pPr>
            <a:endParaRPr lang="en-US" sz="1300" dirty="0">
              <a:solidFill>
                <a:schemeClr val="tx1"/>
              </a:solidFill>
            </a:endParaRPr>
          </a:p>
          <a:p>
            <a:pPr marL="114300" lv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It </a:t>
            </a:r>
            <a:r>
              <a:rPr lang="en-US" dirty="0">
                <a:solidFill>
                  <a:schemeClr val="tx1"/>
                </a:solidFill>
              </a:rPr>
              <a:t>shall be </a:t>
            </a:r>
            <a:r>
              <a:rPr lang="en-US" dirty="0" smtClean="0">
                <a:solidFill>
                  <a:schemeClr val="tx1"/>
                </a:solidFill>
              </a:rPr>
              <a:t>unlawful to </a:t>
            </a:r>
            <a:r>
              <a:rPr lang="en-US" dirty="0">
                <a:solidFill>
                  <a:schemeClr val="tx1"/>
                </a:solidFill>
              </a:rPr>
              <a:t>discriminate </a:t>
            </a:r>
            <a:r>
              <a:rPr lang="en-US" dirty="0" smtClean="0">
                <a:solidFill>
                  <a:schemeClr val="tx1"/>
                </a:solidFill>
              </a:rPr>
              <a:t>against </a:t>
            </a:r>
            <a:r>
              <a:rPr lang="en-US" dirty="0">
                <a:solidFill>
                  <a:schemeClr val="tx1"/>
                </a:solidFill>
              </a:rPr>
              <a:t>any person in </a:t>
            </a:r>
            <a:r>
              <a:rPr lang="en-US" dirty="0" smtClean="0">
                <a:solidFill>
                  <a:schemeClr val="tx1"/>
                </a:solidFill>
              </a:rPr>
              <a:t>the terms</a:t>
            </a:r>
            <a:r>
              <a:rPr lang="en-US" dirty="0">
                <a:solidFill>
                  <a:schemeClr val="tx1"/>
                </a:solidFill>
              </a:rPr>
              <a:t>,  conditions,  or  privileges  of  sale  or  rental  of  a  </a:t>
            </a:r>
            <a:r>
              <a:rPr lang="en-US" dirty="0" smtClean="0">
                <a:solidFill>
                  <a:schemeClr val="tx1"/>
                </a:solidFill>
              </a:rPr>
              <a:t>dwelling, or  </a:t>
            </a:r>
            <a:r>
              <a:rPr lang="en-US" dirty="0">
                <a:solidFill>
                  <a:schemeClr val="tx1"/>
                </a:solidFill>
              </a:rPr>
              <a:t>in  the  provision  of  services  or facilities in </a:t>
            </a:r>
            <a:r>
              <a:rPr lang="en-US" dirty="0" smtClean="0">
                <a:solidFill>
                  <a:schemeClr val="tx1"/>
                </a:solidFill>
              </a:rPr>
              <a:t>connection </a:t>
            </a:r>
            <a:r>
              <a:rPr lang="en-US" dirty="0">
                <a:solidFill>
                  <a:schemeClr val="tx1"/>
                </a:solidFill>
              </a:rPr>
              <a:t>with such dwelling,  because of a </a:t>
            </a:r>
            <a:r>
              <a:rPr lang="en-US" dirty="0" smtClean="0">
                <a:solidFill>
                  <a:schemeClr val="tx1"/>
                </a:solidFill>
              </a:rPr>
              <a:t>handicap. </a:t>
            </a:r>
          </a:p>
          <a:p>
            <a:pPr marL="114300" lv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114300" lv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Discrimination  </a:t>
            </a:r>
            <a:r>
              <a:rPr lang="en-US" dirty="0">
                <a:solidFill>
                  <a:schemeClr val="tx1"/>
                </a:solidFill>
              </a:rPr>
              <a:t>against  the disabled </a:t>
            </a:r>
            <a:r>
              <a:rPr lang="en-US" dirty="0" smtClean="0">
                <a:solidFill>
                  <a:schemeClr val="tx1"/>
                </a:solidFill>
              </a:rPr>
              <a:t>includes a  </a:t>
            </a:r>
            <a:r>
              <a:rPr lang="en-US" dirty="0">
                <a:solidFill>
                  <a:schemeClr val="tx1"/>
                </a:solidFill>
              </a:rPr>
              <a:t>refusal  to  permit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</a:rPr>
              <a:t>at  the  expense  of  the  handicapped  person,  </a:t>
            </a:r>
            <a:r>
              <a:rPr lang="en-US" dirty="0" smtClean="0">
                <a:solidFill>
                  <a:schemeClr val="tx1"/>
                </a:solidFill>
              </a:rPr>
              <a:t>reasonable modifications  </a:t>
            </a:r>
            <a:r>
              <a:rPr lang="en-US" dirty="0">
                <a:solidFill>
                  <a:schemeClr val="tx1"/>
                </a:solidFill>
              </a:rPr>
              <a:t>of existing premises  occupied  or to  be occupied  by such  person  if such  modifications </a:t>
            </a:r>
            <a:r>
              <a:rPr lang="en-US" dirty="0" smtClean="0">
                <a:solidFill>
                  <a:schemeClr val="tx1"/>
                </a:solidFill>
              </a:rPr>
              <a:t>may </a:t>
            </a:r>
            <a:r>
              <a:rPr lang="en-US" dirty="0">
                <a:solidFill>
                  <a:schemeClr val="tx1"/>
                </a:solidFill>
              </a:rPr>
              <a:t>be necessary  to afford such person full </a:t>
            </a:r>
            <a:r>
              <a:rPr lang="en-US" dirty="0" smtClean="0">
                <a:solidFill>
                  <a:schemeClr val="tx1"/>
                </a:solidFill>
              </a:rPr>
              <a:t>enjoyment </a:t>
            </a:r>
            <a:r>
              <a:rPr lang="en-US" dirty="0">
                <a:solidFill>
                  <a:schemeClr val="tx1"/>
                </a:solidFill>
              </a:rPr>
              <a:t>of the </a:t>
            </a:r>
            <a:r>
              <a:rPr lang="en-US" dirty="0" smtClean="0">
                <a:solidFill>
                  <a:schemeClr val="tx1"/>
                </a:solidFill>
              </a:rPr>
              <a:t>premises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or </a:t>
            </a:r>
            <a:r>
              <a:rPr lang="en-US" dirty="0">
                <a:solidFill>
                  <a:schemeClr val="tx1"/>
                </a:solidFill>
              </a:rPr>
              <a:t>a refusal  to make reasonable  accommodations </a:t>
            </a:r>
            <a:r>
              <a:rPr lang="en-US" dirty="0" smtClean="0">
                <a:solidFill>
                  <a:schemeClr val="tx1"/>
                </a:solidFill>
              </a:rPr>
              <a:t>in </a:t>
            </a:r>
            <a:r>
              <a:rPr lang="en-US" dirty="0">
                <a:solidFill>
                  <a:schemeClr val="tx1"/>
                </a:solidFill>
              </a:rPr>
              <a:t>rules, policies, practices, or services, when such accommodations  may be necessary  to afford such person equal opportunity  to use and enjoy a </a:t>
            </a:r>
            <a:r>
              <a:rPr lang="en-US" dirty="0" smtClean="0">
                <a:solidFill>
                  <a:schemeClr val="tx1"/>
                </a:solidFill>
              </a:rPr>
              <a:t>dwelling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pPr marL="11430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400" y="6356350"/>
            <a:ext cx="88392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</a:rPr>
              <a:t>The Law Office of Sheyna Nicole Burt, PLC, 12250 Maidstone Court, Woodbridge snburt@burtlaw.co * 703-927-3999 * www.burtlaw.co 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592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2400" y="6356350"/>
            <a:ext cx="88392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</a:rPr>
              <a:t>The Law Office of Sheyna Nicole Burt, PLC, 12250 Maidstone Court, Woodbridge snburt@burtlaw.co * 703-927-3999 * www.burtlaw.co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3600" cap="small" dirty="0" smtClean="0">
                <a:solidFill>
                  <a:schemeClr val="tx1"/>
                </a:solidFill>
              </a:rPr>
              <a:t>What Would You Do?</a:t>
            </a:r>
            <a:endParaRPr lang="en-US" sz="3600" cap="small" dirty="0">
              <a:solidFill>
                <a:schemeClr val="tx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cap="small" dirty="0" smtClean="0">
                <a:solidFill>
                  <a:schemeClr val="tx1"/>
                </a:solidFill>
              </a:rPr>
              <a:t>John Quinones Wants to Know:</a:t>
            </a:r>
            <a:endParaRPr lang="en-US" sz="3600" cap="small" dirty="0">
              <a:solidFill>
                <a:schemeClr val="tx1"/>
              </a:solidFill>
            </a:endParaRPr>
          </a:p>
        </p:txBody>
      </p:sp>
      <p:pic>
        <p:nvPicPr>
          <p:cNvPr id="8" name="Picture Placeholder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0" b="1147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34618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cap="small" dirty="0" smtClean="0">
                <a:solidFill>
                  <a:schemeClr val="tx1"/>
                </a:solidFill>
              </a:rPr>
              <a:t>Statutes </a:t>
            </a:r>
            <a:endParaRPr lang="en-US" sz="6600" cap="small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3735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Americans with Disabilities Act: 42 </a:t>
            </a:r>
            <a:r>
              <a:rPr lang="en-US" dirty="0" err="1" smtClean="0">
                <a:solidFill>
                  <a:schemeClr val="tx1"/>
                </a:solidFill>
              </a:rPr>
              <a:t>U.S.C</a:t>
            </a:r>
            <a:r>
              <a:rPr lang="en-US" dirty="0" smtClean="0">
                <a:solidFill>
                  <a:schemeClr val="tx1"/>
                </a:solidFill>
              </a:rPr>
              <a:t>. 12101 </a:t>
            </a:r>
            <a:r>
              <a:rPr lang="en-US" i="1" dirty="0" smtClean="0">
                <a:solidFill>
                  <a:schemeClr val="tx1"/>
                </a:solidFill>
              </a:rPr>
              <a:t>et seq.</a:t>
            </a:r>
          </a:p>
          <a:p>
            <a:pPr marL="11430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Fair Housing Act: 42 </a:t>
            </a:r>
            <a:r>
              <a:rPr lang="en-US" dirty="0" err="1">
                <a:solidFill>
                  <a:schemeClr val="tx1"/>
                </a:solidFill>
              </a:rPr>
              <a:t>U.S.C</a:t>
            </a:r>
            <a:r>
              <a:rPr lang="en-US" dirty="0">
                <a:solidFill>
                  <a:schemeClr val="tx1"/>
                </a:solidFill>
              </a:rPr>
              <a:t>. 3601-3619, penalties for violation at 42 </a:t>
            </a:r>
            <a:r>
              <a:rPr lang="en-US" dirty="0" err="1">
                <a:solidFill>
                  <a:schemeClr val="tx1"/>
                </a:solidFill>
              </a:rPr>
              <a:t>U.S.C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smtClean="0">
                <a:solidFill>
                  <a:schemeClr val="tx1"/>
                </a:solidFill>
              </a:rPr>
              <a:t>3631</a:t>
            </a:r>
          </a:p>
          <a:p>
            <a:pPr marL="11430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Virginia Fair Housing Law: </a:t>
            </a:r>
            <a:r>
              <a:rPr lang="en-US" dirty="0">
                <a:solidFill>
                  <a:schemeClr val="tx1"/>
                </a:solidFill>
              </a:rPr>
              <a:t>Title 36, Chapter 5.1, §§ 36-96.1 thru 36.96.23 </a:t>
            </a:r>
            <a:endParaRPr lang="en-US" dirty="0" smtClean="0">
              <a:solidFill>
                <a:schemeClr val="tx1"/>
              </a:solidFill>
            </a:endParaRPr>
          </a:p>
          <a:p>
            <a:pPr marL="11430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Virginia Fair Housing Regulations: </a:t>
            </a:r>
            <a:r>
              <a:rPr lang="en-US" dirty="0">
                <a:solidFill>
                  <a:schemeClr val="tx1"/>
                </a:solidFill>
              </a:rPr>
              <a:t>18 </a:t>
            </a:r>
            <a:r>
              <a:rPr lang="en-US" dirty="0" err="1">
                <a:solidFill>
                  <a:schemeClr val="tx1"/>
                </a:solidFill>
              </a:rPr>
              <a:t>VAC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135-50-10 - 550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400" y="6356350"/>
            <a:ext cx="88392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</a:rPr>
              <a:t>The Law Office of Sheyna Nicole Burt, PLC, 12250 Maidstone Court, Woodbridge snburt@burtlaw.co * 703-927-3999 * www.burtlaw.co 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963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52400" y="6356350"/>
            <a:ext cx="88392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</a:rPr>
              <a:t>The Law Office of Sheyna Nicole Burt, PLC, 12250 Maidstone Court, Woodbridge snburt@burtlaw.co * 703-927-3999 * www.burtlaw.co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cap="small" dirty="0" smtClean="0"/>
              <a:t>Questions?</a:t>
            </a:r>
            <a:endParaRPr lang="en-US" sz="8000" cap="small" dirty="0"/>
          </a:p>
        </p:txBody>
      </p:sp>
    </p:spTree>
    <p:extLst>
      <p:ext uri="{BB962C8B-B14F-4D97-AF65-F5344CB8AC3E}">
        <p14:creationId xmlns:p14="http://schemas.microsoft.com/office/powerpoint/2010/main" val="9588813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C505CF85959C4BAED0C6040F57884A" ma:contentTypeVersion="3" ma:contentTypeDescription="Create a new document." ma:contentTypeScope="" ma:versionID="65af526d820d5bf9eb2f8405cc7a954d">
  <xsd:schema xmlns:xsd="http://www.w3.org/2001/XMLSchema" xmlns:xs="http://www.w3.org/2001/XMLSchema" xmlns:p="http://schemas.microsoft.com/office/2006/metadata/properties" xmlns:ns1="http://schemas.microsoft.com/sharepoint/v3" xmlns:ns2="6bc31404-f41d-4bda-907d-44d2ab9eb42c" xmlns:ns3="d4d54c9f-db9b-4d5e-a036-f9a9b80e7563" targetNamespace="http://schemas.microsoft.com/office/2006/metadata/properties" ma:root="true" ma:fieldsID="0c4b0b3f6997af6d2a137e68aa29e04c" ns1:_="" ns2:_="" ns3:_="">
    <xsd:import namespace="http://schemas.microsoft.com/sharepoint/v3"/>
    <xsd:import namespace="6bc31404-f41d-4bda-907d-44d2ab9eb42c"/>
    <xsd:import namespace="d4d54c9f-db9b-4d5e-a036-f9a9b80e756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DocumentType" minOccurs="0"/>
                <xsd:element ref="ns1:URL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  <xsd:element name="URL" ma:index="11" nillable="true" ma:displayName="URL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c31404-f41d-4bda-907d-44d2ab9eb42c" elementFormDefault="qualified">
    <xsd:import namespace="http://schemas.microsoft.com/office/2006/documentManagement/types"/>
    <xsd:import namespace="http://schemas.microsoft.com/office/infopath/2007/PartnerControls"/>
    <xsd:element name="DocumentType" ma:index="10" nillable="true" ma:displayName="DocumentType" ma:internalName="DocumentType1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d54c9f-db9b-4d5e-a036-f9a9b80e7563" elementFormDefault="qualified">
    <xsd:import namespace="http://schemas.microsoft.com/office/2006/documentManagement/types"/>
    <xsd:import namespace="http://schemas.microsoft.com/office/infopath/2007/PartnerControls"/>
    <xsd:element name="_dlc_DocId" ma:index="12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4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Type xmlns="6bc31404-f41d-4bda-907d-44d2ab9eb42c" xsi:nil="true"/>
    <URL xmlns="http://schemas.microsoft.com/sharepoint/v3">
      <Url xsi:nil="true"/>
      <Description xsi:nil="true"/>
    </URL>
    <PublishingExpirationDate xmlns="http://schemas.microsoft.com/sharepoint/v3" xsi:nil="true"/>
    <PublishingStartDate xmlns="http://schemas.microsoft.com/sharepoint/v3" xsi:nil="true"/>
    <_dlc_DocId xmlns="d4d54c9f-db9b-4d5e-a036-f9a9b80e7563">PWCWWW-11-337</_dlc_DocId>
    <_dlc_DocIdUrl xmlns="d4d54c9f-db9b-4d5e-a036-f9a9b80e7563">
      <Url>https://www.pwcgov.org/government/dept/publicworks/ns/_layouts/DocIdRedir.aspx?ID=PWCWWW-11-337</Url>
      <Description>PWCWWW-11-337</Description>
    </_dlc_DocIdUrl>
  </documentManagement>
</p:properties>
</file>

<file path=customXml/itemProps1.xml><?xml version="1.0" encoding="utf-8"?>
<ds:datastoreItem xmlns:ds="http://schemas.openxmlformats.org/officeDocument/2006/customXml" ds:itemID="{25514854-043A-4C84-B2D0-BF6D49147F14}"/>
</file>

<file path=customXml/itemProps2.xml><?xml version="1.0" encoding="utf-8"?>
<ds:datastoreItem xmlns:ds="http://schemas.openxmlformats.org/officeDocument/2006/customXml" ds:itemID="{FDE442E5-7A5B-4C4B-B997-DD83C3F7B264}"/>
</file>

<file path=customXml/itemProps3.xml><?xml version="1.0" encoding="utf-8"?>
<ds:datastoreItem xmlns:ds="http://schemas.openxmlformats.org/officeDocument/2006/customXml" ds:itemID="{A1058865-7912-4999-8ABA-25641DA423BC}"/>
</file>

<file path=customXml/itemProps4.xml><?xml version="1.0" encoding="utf-8"?>
<ds:datastoreItem xmlns:ds="http://schemas.openxmlformats.org/officeDocument/2006/customXml" ds:itemID="{7C39D450-C4B2-4B95-8495-1C990D08E515}"/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112</TotalTime>
  <Words>609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Apothecary</vt:lpstr>
      <vt:lpstr>Not in our Pool:</vt:lpstr>
      <vt:lpstr>Pool Time for All?</vt:lpstr>
      <vt:lpstr>The Americans with Disabilities Act and the Fair Housing Act</vt:lpstr>
      <vt:lpstr>Are You Subject to Both?</vt:lpstr>
      <vt:lpstr>Focus on the FHA</vt:lpstr>
      <vt:lpstr>John Quinones Wants to Know:</vt:lpstr>
      <vt:lpstr>Statutes </vt:lpstr>
      <vt:lpstr>Questions?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 in our Pool</dc:title>
  <dc:creator>Sheyna</dc:creator>
  <cp:lastModifiedBy>Sheyna</cp:lastModifiedBy>
  <cp:revision>25</cp:revision>
  <dcterms:created xsi:type="dcterms:W3CDTF">2014-02-22T10:47:24Z</dcterms:created>
  <dcterms:modified xsi:type="dcterms:W3CDTF">2014-02-22T12:40:04Z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0x01010005C505CF85959C4BAED0C6040F57884A</vt:lpwstr>
  </property>
  <property fmtid="{D5CDD505-2E9C-101B-9397-08002B2CF9AE}" pid="3" name="_dlc_DocIdItemGuid">
    <vt:lpwstr>2d7119b0-7713-446c-a7fe-001c6c6b06b1</vt:lpwstr>
  </property>
</Properties>
</file>