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7.xml" ContentType="application/vnd.openxmlformats-officedocument.presentationml.slide+xml"/>
  <Override PartName="/ppt/slides/slide14.xml" ContentType="application/vnd.openxmlformats-officedocument.presentationml.slide+xml"/>
  <Override PartName="/ppt/slides/slide16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9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310" r:id="rId3"/>
    <p:sldId id="259" r:id="rId4"/>
    <p:sldId id="315" r:id="rId5"/>
    <p:sldId id="274" r:id="rId6"/>
    <p:sldId id="292" r:id="rId7"/>
    <p:sldId id="294" r:id="rId8"/>
    <p:sldId id="311" r:id="rId9"/>
    <p:sldId id="312" r:id="rId10"/>
    <p:sldId id="298" r:id="rId11"/>
    <p:sldId id="301" r:id="rId12"/>
    <p:sldId id="313" r:id="rId13"/>
    <p:sldId id="304" r:id="rId14"/>
    <p:sldId id="305" r:id="rId15"/>
    <p:sldId id="314" r:id="rId16"/>
    <p:sldId id="307" r:id="rId17"/>
    <p:sldId id="309" r:id="rId18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293" autoAdjust="0"/>
    <p:restoredTop sz="91009" autoAdjust="0"/>
  </p:normalViewPr>
  <p:slideViewPr>
    <p:cSldViewPr>
      <p:cViewPr varScale="1">
        <p:scale>
          <a:sx n="101" d="100"/>
          <a:sy n="101" d="100"/>
        </p:scale>
        <p:origin x="-12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83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2" d="100"/>
          <a:sy n="72" d="100"/>
        </p:scale>
        <p:origin x="-2202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28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 dirty="0"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dirty="0"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 dirty="0"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>
                <a:ea typeface="ＭＳ Ｐゴシック"/>
                <a:cs typeface="ＭＳ Ｐゴシック"/>
              </a:defRPr>
            </a:lvl1pPr>
          </a:lstStyle>
          <a:p>
            <a:pPr>
              <a:defRPr/>
            </a:pPr>
            <a:fld id="{92196C17-08D4-48A0-A6F9-C3D320F336E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80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300" dirty="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300" dirty="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1028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1029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0570"/>
            <a:ext cx="5364480" cy="4320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1030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300" dirty="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1031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1140"/>
            <a:ext cx="3169920" cy="48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3BD75F66-DDDE-4C4E-944C-426B051194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3844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ＭＳ Ｐゴシック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85372" indent="-302066" eaLnBrk="0" hangingPunct="0"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208265" indent="-241653" eaLnBrk="0" hangingPunct="0"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91571" indent="-241653" eaLnBrk="0" hangingPunct="0"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74878" indent="-241653" eaLnBrk="0" hangingPunct="0"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58184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141490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624796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108102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1DE878F5-325A-4656-932F-A349A94D55B8}" type="slidenum">
              <a:rPr lang="en-US" sz="1300"/>
              <a:pPr/>
              <a:t>1</a:t>
            </a:fld>
            <a:endParaRPr lang="en-US" sz="13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89F148-0940-416E-B436-549906BCCDE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89F148-0940-416E-B436-549906BCCDE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89F148-0940-416E-B436-549906BCCDE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89F148-0940-416E-B436-549906BCCDEB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89F148-0940-416E-B436-549906BCCDEB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89F148-0940-416E-B436-549906BCCDEB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85372" indent="-302066" eaLnBrk="0" hangingPunct="0"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208265" indent="-241653" eaLnBrk="0" hangingPunct="0"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91571" indent="-241653" eaLnBrk="0" hangingPunct="0"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174878" indent="-241653" eaLnBrk="0" hangingPunct="0"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658184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3141490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624796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4108102" indent="-241653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fld id="{1DE878F5-325A-4656-932F-A349A94D55B8}" type="slidenum">
              <a:rPr lang="en-US" sz="1300"/>
              <a:pPr/>
              <a:t>17</a:t>
            </a:fld>
            <a:endParaRPr lang="en-US" sz="130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92FE78-CF6A-4E31-94AC-34C5B40E5F10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92FE78-CF6A-4E31-94AC-34C5B40E5F1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89F148-0940-416E-B436-549906BCCDE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89F148-0940-416E-B436-549906BCCDE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89F148-0940-416E-B436-549906BCCDEB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89F148-0940-416E-B436-549906BCCDEB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89F148-0940-416E-B436-549906BCCDE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089F148-0940-416E-B436-549906BCCDEB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8A50B-E734-4943-B81C-925DAD01E4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2514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E21AB3-1BD8-4C06-9D6E-01A500FDB67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52420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27138B-FD2D-448E-99A2-873362B9C4E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8762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C9AC1-7AD0-434E-9F41-E27F9D7E51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279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A08737-62CF-4705-8C8A-4CDE7F90F2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381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AA9CBD-A7B5-47BE-8950-5877597BBB8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69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AC2B2-9CD1-48D2-A39C-AAA16475D29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1606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8C08CD-1F8D-42BA-8BD3-200A1312705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263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25848-850C-4890-99A8-AA95F582C74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0969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60BBE9-2CA4-4F3C-9509-4A7A9431B1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527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FFB4B-0628-4F3A-AF5D-EDB8696E5AC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8005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dirty="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dirty="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charset="0"/>
                <a:ea typeface="ＭＳ Ｐゴシック" pitchFamily="1" charset="-128"/>
                <a:cs typeface="+mn-cs"/>
              </a:defRPr>
            </a:lvl1pPr>
          </a:lstStyle>
          <a:p>
            <a:pPr>
              <a:defRPr/>
            </a:pPr>
            <a:fld id="{074F066C-6FEB-4B86-B21D-DBE7C11164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  <a:cs typeface="ＭＳ Ｐゴシック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ＭＳ Ｐゴシック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4"/>
          <p:cNvSpPr txBox="1">
            <a:spLocks noChangeArrowheads="1"/>
          </p:cNvSpPr>
          <p:nvPr/>
        </p:nvSpPr>
        <p:spPr bwMode="auto">
          <a:xfrm>
            <a:off x="2057400" y="685800"/>
            <a:ext cx="457200" cy="4524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  <p:sp>
        <p:nvSpPr>
          <p:cNvPr id="2051" name="TextBox 5"/>
          <p:cNvSpPr txBox="1">
            <a:spLocks noChangeArrowheads="1"/>
          </p:cNvSpPr>
          <p:nvPr/>
        </p:nvSpPr>
        <p:spPr bwMode="auto">
          <a:xfrm>
            <a:off x="6705600" y="914400"/>
            <a:ext cx="457200" cy="4524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  <p:sp>
        <p:nvSpPr>
          <p:cNvPr id="2052" name="TextBox 9"/>
          <p:cNvSpPr txBox="1">
            <a:spLocks noChangeArrowheads="1"/>
          </p:cNvSpPr>
          <p:nvPr/>
        </p:nvSpPr>
        <p:spPr bwMode="auto">
          <a:xfrm>
            <a:off x="1600200" y="4648200"/>
            <a:ext cx="19050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053" name="TextBox 10"/>
          <p:cNvSpPr txBox="1">
            <a:spLocks noChangeArrowheads="1"/>
          </p:cNvSpPr>
          <p:nvPr/>
        </p:nvSpPr>
        <p:spPr bwMode="auto">
          <a:xfrm>
            <a:off x="5715000" y="4724400"/>
            <a:ext cx="19050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054" name="TextBox 11"/>
          <p:cNvSpPr txBox="1">
            <a:spLocks noChangeArrowheads="1"/>
          </p:cNvSpPr>
          <p:nvPr/>
        </p:nvSpPr>
        <p:spPr bwMode="auto">
          <a:xfrm>
            <a:off x="2133600" y="533400"/>
            <a:ext cx="50292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055" name="TextBox 8"/>
          <p:cNvSpPr txBox="1">
            <a:spLocks noChangeArrowheads="1"/>
          </p:cNvSpPr>
          <p:nvPr/>
        </p:nvSpPr>
        <p:spPr bwMode="auto">
          <a:xfrm>
            <a:off x="2743200" y="990600"/>
            <a:ext cx="3505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056" name="Rectangle 11"/>
          <p:cNvSpPr>
            <a:spLocks noChangeArrowheads="1"/>
          </p:cNvSpPr>
          <p:nvPr/>
        </p:nvSpPr>
        <p:spPr bwMode="auto">
          <a:xfrm>
            <a:off x="914400" y="1143000"/>
            <a:ext cx="7315200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1800" b="1" dirty="0" smtClean="0">
                <a:latin typeface="Garamond" pitchFamily="18" charset="0"/>
              </a:rPr>
              <a:t>PRINCE WILLIAM COUNTY NEIGHBORHOOD SERVICES</a:t>
            </a:r>
          </a:p>
          <a:p>
            <a:pPr algn="ctr"/>
            <a:r>
              <a:rPr lang="en-US" sz="3000" b="1" dirty="0" smtClean="0">
                <a:latin typeface="Garamond" pitchFamily="18" charset="0"/>
              </a:rPr>
              <a:t>2013 NEIGHBORHOOD CONFERENCE</a:t>
            </a:r>
          </a:p>
          <a:p>
            <a:pPr algn="ctr"/>
            <a:endParaRPr lang="en-US" sz="2800" b="1" dirty="0" smtClean="0">
              <a:latin typeface="Garamond" pitchFamily="18" charset="0"/>
            </a:endParaRPr>
          </a:p>
          <a:p>
            <a:pPr algn="ctr"/>
            <a:endParaRPr lang="en-US" sz="2800" b="1" dirty="0">
              <a:latin typeface="Garamond" pitchFamily="18" charset="0"/>
            </a:endParaRPr>
          </a:p>
          <a:p>
            <a:pPr algn="ctr"/>
            <a:r>
              <a:rPr lang="en-US" sz="4800" b="1" dirty="0" smtClean="0">
                <a:latin typeface="Garamond" pitchFamily="18" charset="0"/>
              </a:rPr>
              <a:t>CONTRACTING  </a:t>
            </a:r>
            <a:r>
              <a:rPr lang="en-US" sz="4800" b="1" dirty="0">
                <a:latin typeface="Garamond" pitchFamily="18" charset="0"/>
              </a:rPr>
              <a:t>101</a:t>
            </a:r>
          </a:p>
          <a:p>
            <a:pPr algn="ctr"/>
            <a:endParaRPr lang="en-US" sz="1800" b="1" dirty="0">
              <a:latin typeface="Garamond" pitchFamily="18" charset="0"/>
            </a:endParaRPr>
          </a:p>
          <a:p>
            <a:pPr algn="ctr"/>
            <a:r>
              <a:rPr lang="en-US" sz="1800" b="1" dirty="0" smtClean="0">
                <a:latin typeface="Garamond" pitchFamily="18" charset="0"/>
              </a:rPr>
              <a:t>February 23, 2013</a:t>
            </a:r>
          </a:p>
          <a:p>
            <a:pPr algn="ctr"/>
            <a:endParaRPr lang="en-US" sz="2800" b="1" dirty="0" smtClean="0">
              <a:latin typeface="Garamond" pitchFamily="18" charset="0"/>
            </a:endParaRPr>
          </a:p>
          <a:p>
            <a:pPr algn="ctr"/>
            <a:endParaRPr lang="en-US" sz="2800" b="1" dirty="0">
              <a:latin typeface="Garamond" pitchFamily="18" charset="0"/>
            </a:endParaRPr>
          </a:p>
          <a:p>
            <a:pPr algn="ctr"/>
            <a:endParaRPr lang="en-US" sz="2800" b="1" dirty="0">
              <a:latin typeface="Garamond" pitchFamily="18" charset="0"/>
            </a:endParaRPr>
          </a:p>
        </p:txBody>
      </p:sp>
      <p:sp>
        <p:nvSpPr>
          <p:cNvPr id="2057" name="TextBox 12"/>
          <p:cNvSpPr txBox="1">
            <a:spLocks noChangeArrowheads="1"/>
          </p:cNvSpPr>
          <p:nvPr/>
        </p:nvSpPr>
        <p:spPr bwMode="auto">
          <a:xfrm>
            <a:off x="1143000" y="4724400"/>
            <a:ext cx="6781800" cy="2831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Aft>
                <a:spcPts val="1200"/>
              </a:spcAft>
            </a:pPr>
            <a:r>
              <a:rPr lang="en-US" sz="2000" b="1" dirty="0">
                <a:latin typeface="Garamond" pitchFamily="18" charset="0"/>
              </a:rPr>
              <a:t>Presented </a:t>
            </a:r>
            <a:r>
              <a:rPr lang="en-US" sz="2000" b="1" dirty="0" smtClean="0">
                <a:latin typeface="Garamond" pitchFamily="18" charset="0"/>
              </a:rPr>
              <a:t>by</a:t>
            </a:r>
          </a:p>
          <a:p>
            <a:pPr algn="ctr"/>
            <a:r>
              <a:rPr lang="en-US" sz="2800" b="1" dirty="0" smtClean="0">
                <a:latin typeface="Garamond" pitchFamily="18" charset="0"/>
              </a:rPr>
              <a:t> JEREMY R. MOSS</a:t>
            </a:r>
            <a:endParaRPr lang="en-US" sz="2800" dirty="0" smtClean="0">
              <a:latin typeface="Garamond" pitchFamily="18" charset="0"/>
            </a:endParaRPr>
          </a:p>
          <a:p>
            <a:pPr algn="ctr"/>
            <a:r>
              <a:rPr lang="en-US" sz="4000" dirty="0"/>
              <a:t> </a:t>
            </a:r>
          </a:p>
          <a:p>
            <a:pPr algn="ctr"/>
            <a:endParaRPr lang="en-US" sz="4000" dirty="0"/>
          </a:p>
          <a:p>
            <a:endParaRPr lang="en-US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71" y="762000"/>
            <a:ext cx="7772400" cy="13716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>
                <a:latin typeface="Garamond" pitchFamily="18" charset="0"/>
              </a:rPr>
              <a:t>ESSENTIAL CONTRACT PROVISIONS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133600"/>
            <a:ext cx="7543800" cy="4038600"/>
          </a:xfrm>
        </p:spPr>
        <p:txBody>
          <a:bodyPr/>
          <a:lstStyle/>
          <a:p>
            <a:pPr>
              <a:spcAft>
                <a:spcPts val="1800"/>
              </a:spcAft>
              <a:tabLst>
                <a:tab pos="461963" algn="l"/>
              </a:tabLst>
            </a:pPr>
            <a:r>
              <a:rPr lang="en-US" sz="2800" dirty="0">
                <a:latin typeface="Garamond" pitchFamily="18" charset="0"/>
              </a:rPr>
              <a:t>BIDDING THE CONTRACT</a:t>
            </a:r>
          </a:p>
          <a:p>
            <a:pPr marL="342900" indent="-342900" algn="l">
              <a:spcAft>
                <a:spcPts val="1800"/>
              </a:spcAft>
              <a:buFont typeface="Arial" pitchFamily="34" charset="0"/>
              <a:buChar char="•"/>
              <a:tabLst>
                <a:tab pos="461963" algn="l"/>
              </a:tabLst>
            </a:pPr>
            <a:r>
              <a:rPr lang="en-US" sz="2800" dirty="0" smtClean="0">
                <a:latin typeface="Garamond" pitchFamily="18" charset="0"/>
              </a:rPr>
              <a:t>Indemnification </a:t>
            </a:r>
            <a:r>
              <a:rPr lang="en-US" sz="2800" dirty="0">
                <a:latin typeface="Garamond" pitchFamily="18" charset="0"/>
              </a:rPr>
              <a:t>and Hold Harmless </a:t>
            </a:r>
            <a:r>
              <a:rPr lang="en-US" sz="2800" dirty="0" smtClean="0">
                <a:latin typeface="Garamond" pitchFamily="18" charset="0"/>
              </a:rPr>
              <a:t>Provisions</a:t>
            </a:r>
          </a:p>
          <a:p>
            <a:pPr marL="342900" indent="-342900" algn="l">
              <a:spcAft>
                <a:spcPts val="1800"/>
              </a:spcAft>
              <a:buFont typeface="Arial" pitchFamily="34" charset="0"/>
              <a:buChar char="•"/>
              <a:tabLst>
                <a:tab pos="461963" algn="l"/>
              </a:tabLst>
            </a:pPr>
            <a:r>
              <a:rPr lang="en-US" sz="2800" dirty="0" smtClean="0">
                <a:latin typeface="Garamond" pitchFamily="18" charset="0"/>
              </a:rPr>
              <a:t>Insurance</a:t>
            </a:r>
          </a:p>
          <a:p>
            <a:pPr marL="342900" indent="-342900" algn="l">
              <a:spcAft>
                <a:spcPts val="1800"/>
              </a:spcAft>
              <a:buFont typeface="Arial" pitchFamily="34" charset="0"/>
              <a:buChar char="•"/>
              <a:tabLst>
                <a:tab pos="461963" algn="l"/>
              </a:tabLst>
            </a:pPr>
            <a:r>
              <a:rPr lang="en-US" sz="2800" dirty="0" smtClean="0">
                <a:latin typeface="Garamond" pitchFamily="18" charset="0"/>
              </a:rPr>
              <a:t>Termination</a:t>
            </a:r>
            <a:endParaRPr lang="en-US" sz="2800" dirty="0">
              <a:latin typeface="Garamond" pitchFamily="18" charset="0"/>
            </a:endParaRPr>
          </a:p>
          <a:p>
            <a:r>
              <a:rPr lang="en-US" sz="1400" dirty="0"/>
              <a:t> </a:t>
            </a:r>
          </a:p>
          <a:p>
            <a:pPr marL="914400" lvl="0" indent="-452438" algn="l">
              <a:spcAft>
                <a:spcPts val="1200"/>
              </a:spcAft>
            </a:pPr>
            <a:endParaRPr lang="en-US" sz="1400" dirty="0">
              <a:latin typeface="Garamond" pitchFamily="18" charset="0"/>
            </a:endParaRPr>
          </a:p>
          <a:p>
            <a:pPr algn="l">
              <a:spcAft>
                <a:spcPts val="1200"/>
              </a:spcAft>
              <a:tabLst>
                <a:tab pos="461963" algn="l"/>
              </a:tabLst>
            </a:pPr>
            <a:endParaRPr lang="en-US" sz="1400" dirty="0">
              <a:latin typeface="Garamond" pitchFamily="18" charset="0"/>
            </a:endParaRPr>
          </a:p>
          <a:p>
            <a:pPr marL="461963" indent="-461963" algn="l">
              <a:tabLst>
                <a:tab pos="461963" algn="l"/>
              </a:tabLst>
            </a:pPr>
            <a:r>
              <a:rPr lang="en-US" sz="1400" dirty="0">
                <a:latin typeface="Garamond" pitchFamily="18" charset="0"/>
              </a:rPr>
              <a:t> </a:t>
            </a:r>
          </a:p>
          <a:p>
            <a:pPr marL="914400" indent="-452438" algn="l">
              <a:tabLst>
                <a:tab pos="914400" algn="l"/>
              </a:tabLst>
            </a:pPr>
            <a:endParaRPr lang="en-US" sz="1400" dirty="0" smtClean="0">
              <a:latin typeface="Garamond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" y="1676400"/>
            <a:ext cx="7620000" cy="2286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3284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71" y="762000"/>
            <a:ext cx="7772400" cy="12192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>
                <a:latin typeface="Garamond" pitchFamily="18" charset="0"/>
              </a:rPr>
              <a:t>CONTRACT REQUIREMENTS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133600"/>
            <a:ext cx="7543800" cy="4038600"/>
          </a:xfrm>
        </p:spPr>
        <p:txBody>
          <a:bodyPr/>
          <a:lstStyle/>
          <a:p>
            <a:pPr>
              <a:spcAft>
                <a:spcPts val="1200"/>
              </a:spcAft>
              <a:tabLst>
                <a:tab pos="461963" algn="l"/>
              </a:tabLst>
            </a:pPr>
            <a:r>
              <a:rPr lang="en-US" sz="2800" dirty="0" smtClean="0">
                <a:latin typeface="Garamond" pitchFamily="18" charset="0"/>
              </a:rPr>
              <a:t>STANDARD FORM AGREEMENTS</a:t>
            </a:r>
            <a:r>
              <a:rPr lang="en-US" sz="2000" dirty="0">
                <a:latin typeface="Garamond" pitchFamily="18" charset="0"/>
              </a:rPr>
              <a:t> </a:t>
            </a:r>
          </a:p>
          <a:p>
            <a:pPr marL="461963" lvl="0" indent="-461963" algn="l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Subcontracting</a:t>
            </a:r>
          </a:p>
          <a:p>
            <a:pPr marL="461963" lvl="0" indent="-461963" algn="l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>
                <a:latin typeface="Garamond" pitchFamily="18" charset="0"/>
              </a:rPr>
              <a:t>A</a:t>
            </a:r>
            <a:r>
              <a:rPr lang="en-US" sz="2400" dirty="0" smtClean="0">
                <a:latin typeface="Garamond" pitchFamily="18" charset="0"/>
              </a:rPr>
              <a:t>ssignment</a:t>
            </a:r>
            <a:endParaRPr lang="en-US" sz="2400" dirty="0" smtClean="0">
              <a:latin typeface="Garamond" pitchFamily="18" charset="0"/>
            </a:endParaRPr>
          </a:p>
          <a:p>
            <a:pPr marL="461963" lvl="0" indent="-461963" algn="l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Permits </a:t>
            </a:r>
            <a:r>
              <a:rPr lang="en-US" sz="2400" dirty="0">
                <a:latin typeface="Garamond" pitchFamily="18" charset="0"/>
              </a:rPr>
              <a:t>and </a:t>
            </a:r>
            <a:r>
              <a:rPr lang="en-US" sz="2400" dirty="0" smtClean="0">
                <a:latin typeface="Garamond" pitchFamily="18" charset="0"/>
              </a:rPr>
              <a:t>Licenses</a:t>
            </a:r>
          </a:p>
          <a:p>
            <a:pPr marL="461963" lvl="0" indent="-461963" algn="l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Utilities</a:t>
            </a:r>
          </a:p>
          <a:p>
            <a:pPr marL="461963" lvl="0" indent="-461963" algn="l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Inspection</a:t>
            </a:r>
          </a:p>
          <a:p>
            <a:pPr marL="461963" lvl="0" indent="-461963" algn="l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Discrimination</a:t>
            </a:r>
            <a:endParaRPr lang="en-US" sz="2400" dirty="0" smtClean="0">
              <a:latin typeface="Garamond" pitchFamily="18" charset="0"/>
            </a:endParaRPr>
          </a:p>
          <a:p>
            <a:pPr marL="914400" lvl="0" indent="-452438" algn="l">
              <a:spcAft>
                <a:spcPts val="1200"/>
              </a:spcAft>
              <a:buFont typeface="Arial" pitchFamily="34" charset="0"/>
              <a:buChar char="•"/>
            </a:pPr>
            <a:endParaRPr lang="en-US" sz="2800" dirty="0">
              <a:latin typeface="Garamond" pitchFamily="18" charset="0"/>
            </a:endParaRPr>
          </a:p>
          <a:p>
            <a:pPr algn="l">
              <a:spcAft>
                <a:spcPts val="1200"/>
              </a:spcAft>
              <a:tabLst>
                <a:tab pos="461963" algn="l"/>
              </a:tabLst>
            </a:pPr>
            <a:endParaRPr lang="en-US" sz="1400" dirty="0">
              <a:latin typeface="Garamond" pitchFamily="18" charset="0"/>
            </a:endParaRPr>
          </a:p>
          <a:p>
            <a:pPr algn="l">
              <a:spcAft>
                <a:spcPts val="1200"/>
              </a:spcAft>
              <a:tabLst>
                <a:tab pos="461963" algn="l"/>
              </a:tabLst>
            </a:pPr>
            <a:endParaRPr lang="en-US" sz="1400" dirty="0">
              <a:latin typeface="Garamond" pitchFamily="18" charset="0"/>
            </a:endParaRPr>
          </a:p>
          <a:p>
            <a:pPr marL="461963" indent="-461963" algn="l">
              <a:tabLst>
                <a:tab pos="461963" algn="l"/>
              </a:tabLst>
            </a:pPr>
            <a:r>
              <a:rPr lang="en-US" sz="1400" dirty="0">
                <a:latin typeface="Garamond" pitchFamily="18" charset="0"/>
              </a:rPr>
              <a:t> </a:t>
            </a:r>
          </a:p>
          <a:p>
            <a:pPr marL="914400" indent="-452438" algn="l">
              <a:tabLst>
                <a:tab pos="914400" algn="l"/>
              </a:tabLst>
            </a:pPr>
            <a:endParaRPr lang="en-US" sz="1400" dirty="0" smtClean="0">
              <a:latin typeface="Garamond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" y="1676400"/>
            <a:ext cx="7620000" cy="2286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87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71" y="762000"/>
            <a:ext cx="7772400" cy="12192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>
                <a:latin typeface="Garamond" pitchFamily="18" charset="0"/>
              </a:rPr>
              <a:t>CONTRACT REQUIREMENTS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133600"/>
            <a:ext cx="7543800" cy="4038600"/>
          </a:xfrm>
        </p:spPr>
        <p:txBody>
          <a:bodyPr/>
          <a:lstStyle/>
          <a:p>
            <a:pPr>
              <a:spcAft>
                <a:spcPts val="1200"/>
              </a:spcAft>
              <a:tabLst>
                <a:tab pos="461963" algn="l"/>
              </a:tabLst>
            </a:pPr>
            <a:r>
              <a:rPr lang="en-US" sz="2800" dirty="0" smtClean="0">
                <a:latin typeface="Garamond" pitchFamily="18" charset="0"/>
              </a:rPr>
              <a:t>STANDARD FORM AGREEMENTS</a:t>
            </a:r>
            <a:r>
              <a:rPr lang="en-US" sz="2000" dirty="0">
                <a:latin typeface="Garamond" pitchFamily="18" charset="0"/>
              </a:rPr>
              <a:t> </a:t>
            </a:r>
          </a:p>
          <a:p>
            <a:pPr marL="461963" lvl="0" indent="-461963" algn="l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Mechanic’s Liens</a:t>
            </a:r>
          </a:p>
          <a:p>
            <a:pPr marL="461963" lvl="0" indent="-461963" algn="l">
              <a:spcAft>
                <a:spcPts val="6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Notices</a:t>
            </a:r>
            <a:endParaRPr lang="en-US" sz="2400" dirty="0" smtClean="0">
              <a:latin typeface="Garamond" pitchFamily="18" charset="0"/>
            </a:endParaRPr>
          </a:p>
          <a:p>
            <a:pPr marL="461963" lvl="0" indent="-461963" algn="l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Damages</a:t>
            </a:r>
          </a:p>
          <a:p>
            <a:pPr marL="461963" lvl="0" indent="-461963" algn="l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Attorneys’ Fees</a:t>
            </a:r>
          </a:p>
          <a:p>
            <a:pPr marL="461963" lvl="0" indent="-461963" algn="l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400" dirty="0" smtClean="0">
                <a:latin typeface="Garamond" pitchFamily="18" charset="0"/>
              </a:rPr>
              <a:t>Applicable Law and Forum</a:t>
            </a:r>
            <a:endParaRPr lang="en-US" sz="2400" dirty="0" smtClean="0">
              <a:latin typeface="Garamond" pitchFamily="18" charset="0"/>
            </a:endParaRPr>
          </a:p>
          <a:p>
            <a:pPr marL="914400" lvl="0" indent="-452438" algn="l">
              <a:spcAft>
                <a:spcPts val="1200"/>
              </a:spcAft>
              <a:buFont typeface="Arial" pitchFamily="34" charset="0"/>
              <a:buChar char="•"/>
            </a:pPr>
            <a:endParaRPr lang="en-US" sz="2800" dirty="0">
              <a:latin typeface="Garamond" pitchFamily="18" charset="0"/>
            </a:endParaRPr>
          </a:p>
          <a:p>
            <a:pPr algn="l">
              <a:spcAft>
                <a:spcPts val="1200"/>
              </a:spcAft>
              <a:tabLst>
                <a:tab pos="461963" algn="l"/>
              </a:tabLst>
            </a:pPr>
            <a:endParaRPr lang="en-US" sz="1400" dirty="0">
              <a:latin typeface="Garamond" pitchFamily="18" charset="0"/>
            </a:endParaRPr>
          </a:p>
          <a:p>
            <a:pPr algn="l">
              <a:spcAft>
                <a:spcPts val="1200"/>
              </a:spcAft>
              <a:tabLst>
                <a:tab pos="461963" algn="l"/>
              </a:tabLst>
            </a:pPr>
            <a:endParaRPr lang="en-US" sz="1400" dirty="0">
              <a:latin typeface="Garamond" pitchFamily="18" charset="0"/>
            </a:endParaRPr>
          </a:p>
          <a:p>
            <a:pPr marL="461963" indent="-461963" algn="l">
              <a:tabLst>
                <a:tab pos="461963" algn="l"/>
              </a:tabLst>
            </a:pPr>
            <a:r>
              <a:rPr lang="en-US" sz="1400" dirty="0">
                <a:latin typeface="Garamond" pitchFamily="18" charset="0"/>
              </a:rPr>
              <a:t> </a:t>
            </a:r>
          </a:p>
          <a:p>
            <a:pPr marL="914400" indent="-452438" algn="l">
              <a:tabLst>
                <a:tab pos="914400" algn="l"/>
              </a:tabLst>
            </a:pPr>
            <a:endParaRPr lang="en-US" sz="1400" dirty="0" smtClean="0">
              <a:latin typeface="Garamond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" y="1676400"/>
            <a:ext cx="7620000" cy="2286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22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71" y="762000"/>
            <a:ext cx="7772400" cy="12192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>
                <a:latin typeface="Garamond" pitchFamily="18" charset="0"/>
              </a:rPr>
              <a:t>CONTRACT PROVISIONS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03082" y="2057400"/>
            <a:ext cx="7543800" cy="4191000"/>
          </a:xfrm>
        </p:spPr>
        <p:txBody>
          <a:bodyPr/>
          <a:lstStyle/>
          <a:p>
            <a:pPr>
              <a:spcAft>
                <a:spcPts val="1800"/>
              </a:spcAft>
              <a:tabLst>
                <a:tab pos="461963" algn="l"/>
              </a:tabLst>
            </a:pPr>
            <a:r>
              <a:rPr lang="en-US" sz="2800" dirty="0" smtClean="0">
                <a:latin typeface="Garamond" pitchFamily="18" charset="0"/>
              </a:rPr>
              <a:t>OTHER CONSIDERATIONS</a:t>
            </a:r>
          </a:p>
          <a:p>
            <a:pPr>
              <a:spcAft>
                <a:spcPts val="0"/>
              </a:spcAft>
              <a:tabLst>
                <a:tab pos="461963" algn="l"/>
              </a:tabLst>
            </a:pPr>
            <a:endParaRPr lang="en-US" sz="2800" dirty="0" smtClean="0">
              <a:latin typeface="Garamond" pitchFamily="18" charset="0"/>
            </a:endParaRPr>
          </a:p>
          <a:p>
            <a:pPr marL="914400" lvl="0" indent="-452438" algn="l">
              <a:spcAft>
                <a:spcPts val="1800"/>
              </a:spcAft>
              <a:buFont typeface="Arial" pitchFamily="34" charset="0"/>
              <a:buChar char="•"/>
              <a:tabLst>
                <a:tab pos="914400" algn="l"/>
              </a:tabLst>
            </a:pPr>
            <a:r>
              <a:rPr lang="en-US" sz="2400" dirty="0" smtClean="0">
                <a:latin typeface="Garamond" pitchFamily="18" charset="0"/>
              </a:rPr>
              <a:t>Contractor </a:t>
            </a:r>
            <a:r>
              <a:rPr lang="en-US" sz="2400" dirty="0">
                <a:latin typeface="Garamond" pitchFamily="18" charset="0"/>
              </a:rPr>
              <a:t>and AIA Standard Form </a:t>
            </a:r>
            <a:r>
              <a:rPr lang="en-US" sz="2400" dirty="0" smtClean="0">
                <a:latin typeface="Garamond" pitchFamily="18" charset="0"/>
              </a:rPr>
              <a:t>Contracts </a:t>
            </a:r>
            <a:r>
              <a:rPr lang="en-US" sz="2400" dirty="0">
                <a:latin typeface="Garamond" pitchFamily="18" charset="0"/>
              </a:rPr>
              <a:t> </a:t>
            </a:r>
          </a:p>
          <a:p>
            <a:pPr marL="914400" lvl="0" indent="-452438" algn="l">
              <a:spcAft>
                <a:spcPts val="1800"/>
              </a:spcAft>
              <a:buFont typeface="Arial" pitchFamily="34" charset="0"/>
              <a:buChar char="•"/>
              <a:tabLst>
                <a:tab pos="914400" algn="l"/>
              </a:tabLst>
            </a:pPr>
            <a:r>
              <a:rPr lang="en-US" sz="2400" dirty="0" smtClean="0">
                <a:latin typeface="Garamond" pitchFamily="18" charset="0"/>
              </a:rPr>
              <a:t>Execution </a:t>
            </a:r>
          </a:p>
          <a:p>
            <a:pPr marL="914400" lvl="0" indent="-452438" algn="l">
              <a:buFont typeface="Arial" pitchFamily="34" charset="0"/>
              <a:buChar char="•"/>
              <a:tabLst>
                <a:tab pos="914400" algn="l"/>
              </a:tabLst>
            </a:pPr>
            <a:r>
              <a:rPr lang="en-US" sz="2400" dirty="0" err="1" smtClean="0">
                <a:latin typeface="Garamond" pitchFamily="18" charset="0"/>
              </a:rPr>
              <a:t>Retainage</a:t>
            </a:r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>
                <a:latin typeface="Garamond" pitchFamily="18" charset="0"/>
              </a:rPr>
              <a:t> </a:t>
            </a:r>
          </a:p>
          <a:p>
            <a:pPr marL="914400" lvl="0" indent="-452438" algn="l">
              <a:spcAft>
                <a:spcPts val="1200"/>
              </a:spcAft>
              <a:buFont typeface="Arial" pitchFamily="34" charset="0"/>
              <a:buChar char="•"/>
            </a:pPr>
            <a:endParaRPr lang="en-US" sz="2800" dirty="0">
              <a:latin typeface="Garamond" pitchFamily="18" charset="0"/>
            </a:endParaRPr>
          </a:p>
          <a:p>
            <a:pPr algn="l">
              <a:spcAft>
                <a:spcPts val="1200"/>
              </a:spcAft>
              <a:tabLst>
                <a:tab pos="461963" algn="l"/>
              </a:tabLst>
            </a:pPr>
            <a:endParaRPr lang="en-US" sz="1400" dirty="0">
              <a:latin typeface="Garamond" pitchFamily="18" charset="0"/>
            </a:endParaRPr>
          </a:p>
          <a:p>
            <a:pPr marL="461963" indent="-461963" algn="l">
              <a:tabLst>
                <a:tab pos="461963" algn="l"/>
              </a:tabLst>
            </a:pPr>
            <a:r>
              <a:rPr lang="en-US" sz="1400" dirty="0">
                <a:latin typeface="Garamond" pitchFamily="18" charset="0"/>
              </a:rPr>
              <a:t> </a:t>
            </a:r>
          </a:p>
          <a:p>
            <a:pPr marL="914400" indent="-452438" algn="l">
              <a:tabLst>
                <a:tab pos="914400" algn="l"/>
              </a:tabLst>
            </a:pPr>
            <a:endParaRPr lang="en-US" sz="1400" dirty="0" smtClean="0">
              <a:latin typeface="Garamond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" y="1676400"/>
            <a:ext cx="7620000" cy="2286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42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71" y="762000"/>
            <a:ext cx="7772400" cy="12192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>
                <a:latin typeface="Garamond" pitchFamily="18" charset="0"/>
              </a:rPr>
              <a:t>CONTRACT ADMINISTRATION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057400"/>
            <a:ext cx="7543800" cy="4114800"/>
          </a:xfrm>
        </p:spPr>
        <p:txBody>
          <a:bodyPr/>
          <a:lstStyle/>
          <a:p>
            <a:pPr>
              <a:tabLst>
                <a:tab pos="461963" algn="l"/>
              </a:tabLst>
            </a:pPr>
            <a:r>
              <a:rPr lang="en-US" sz="2800" dirty="0" smtClean="0">
                <a:latin typeface="Garamond" pitchFamily="18" charset="0"/>
              </a:rPr>
              <a:t>RECORD KEEPING</a:t>
            </a:r>
          </a:p>
          <a:p>
            <a:pPr marL="914400" indent="-452438" algn="l">
              <a:tabLst>
                <a:tab pos="914400" algn="l"/>
              </a:tabLst>
            </a:pPr>
            <a:r>
              <a:rPr lang="en-US" sz="1400" dirty="0">
                <a:latin typeface="Garamond" pitchFamily="18" charset="0"/>
              </a:rPr>
              <a:t> </a:t>
            </a:r>
          </a:p>
          <a:p>
            <a:pPr marL="914400" lvl="0" indent="-452438" algn="l">
              <a:spcAft>
                <a:spcPts val="600"/>
              </a:spcAft>
              <a:buFont typeface="Arial" pitchFamily="34" charset="0"/>
              <a:buChar char="•"/>
              <a:tabLst>
                <a:tab pos="914400" algn="l"/>
              </a:tabLst>
            </a:pPr>
            <a:r>
              <a:rPr lang="en-US" sz="2400" dirty="0" smtClean="0">
                <a:latin typeface="Garamond" pitchFamily="18" charset="0"/>
              </a:rPr>
              <a:t>Written Agreement</a:t>
            </a:r>
            <a:r>
              <a:rPr lang="en-US" sz="2400" dirty="0">
                <a:latin typeface="Garamond" pitchFamily="18" charset="0"/>
              </a:rPr>
              <a:t> </a:t>
            </a:r>
          </a:p>
          <a:p>
            <a:pPr marL="914400" lvl="0" indent="-452438" algn="l">
              <a:spcAft>
                <a:spcPts val="600"/>
              </a:spcAft>
              <a:buFont typeface="Arial" pitchFamily="34" charset="0"/>
              <a:buChar char="•"/>
              <a:tabLst>
                <a:tab pos="914400" algn="l"/>
              </a:tabLst>
            </a:pPr>
            <a:r>
              <a:rPr lang="en-US" sz="2400" dirty="0" smtClean="0">
                <a:latin typeface="Garamond" pitchFamily="18" charset="0"/>
              </a:rPr>
              <a:t>Contract Changes</a:t>
            </a:r>
            <a:endParaRPr lang="en-US" sz="2400" dirty="0">
              <a:latin typeface="Garamond" pitchFamily="18" charset="0"/>
            </a:endParaRPr>
          </a:p>
          <a:p>
            <a:pPr marL="917575" lvl="0" indent="-457200" algn="l">
              <a:spcAft>
                <a:spcPts val="600"/>
              </a:spcAft>
              <a:buFont typeface="Arial" pitchFamily="34" charset="0"/>
              <a:buChar char="•"/>
              <a:tabLst>
                <a:tab pos="914400" algn="l"/>
              </a:tabLst>
            </a:pPr>
            <a:r>
              <a:rPr lang="en-US" sz="2400" dirty="0" smtClean="0">
                <a:latin typeface="Garamond" pitchFamily="18" charset="0"/>
              </a:rPr>
              <a:t>Work Log</a:t>
            </a:r>
            <a:r>
              <a:rPr lang="en-US" sz="2400" dirty="0"/>
              <a:t> </a:t>
            </a:r>
            <a:endParaRPr lang="en-US" sz="2400" dirty="0" smtClean="0"/>
          </a:p>
          <a:p>
            <a:pPr marL="917575" lvl="0" indent="-457200" algn="l">
              <a:spcAft>
                <a:spcPts val="600"/>
              </a:spcAft>
              <a:buFont typeface="Arial" pitchFamily="34" charset="0"/>
              <a:buChar char="•"/>
              <a:tabLst>
                <a:tab pos="914400" algn="l"/>
              </a:tabLst>
            </a:pPr>
            <a:r>
              <a:rPr lang="en-US" sz="2400" dirty="0" smtClean="0">
                <a:latin typeface="Garamond" pitchFamily="18" charset="0"/>
              </a:rPr>
              <a:t>Work Inspection</a:t>
            </a:r>
          </a:p>
          <a:p>
            <a:pPr marL="917575" lvl="0" indent="-457200" algn="l">
              <a:spcAft>
                <a:spcPts val="600"/>
              </a:spcAft>
              <a:buFont typeface="Arial" pitchFamily="34" charset="0"/>
              <a:buChar char="•"/>
              <a:tabLst>
                <a:tab pos="914400" algn="l"/>
              </a:tabLst>
            </a:pPr>
            <a:r>
              <a:rPr lang="en-US" sz="2400" dirty="0" smtClean="0">
                <a:latin typeface="Garamond" pitchFamily="18" charset="0"/>
              </a:rPr>
              <a:t>Payments</a:t>
            </a:r>
          </a:p>
          <a:p>
            <a:pPr marL="917575" lvl="0" indent="-457200" algn="l">
              <a:spcAft>
                <a:spcPts val="600"/>
              </a:spcAft>
              <a:buFont typeface="Arial" pitchFamily="34" charset="0"/>
              <a:buChar char="•"/>
              <a:tabLst>
                <a:tab pos="914400" algn="l"/>
              </a:tabLst>
            </a:pPr>
            <a:r>
              <a:rPr lang="en-US" sz="2400" dirty="0" smtClean="0">
                <a:latin typeface="Garamond" pitchFamily="18" charset="0"/>
              </a:rPr>
              <a:t>Completion</a:t>
            </a:r>
            <a:endParaRPr lang="en-US" sz="2400" dirty="0" smtClean="0">
              <a:latin typeface="Garamond" pitchFamily="18" charset="0"/>
            </a:endParaRPr>
          </a:p>
          <a:p>
            <a:pPr marL="460375" lvl="0" algn="l">
              <a:spcAft>
                <a:spcPts val="600"/>
              </a:spcAft>
              <a:tabLst>
                <a:tab pos="914400" algn="l"/>
              </a:tabLst>
            </a:pPr>
            <a:endParaRPr lang="en-US" sz="2400" dirty="0"/>
          </a:p>
          <a:p>
            <a:pPr algn="l"/>
            <a:endParaRPr lang="en-US" sz="1400" dirty="0">
              <a:latin typeface="Garamond" pitchFamily="18" charset="0"/>
            </a:endParaRPr>
          </a:p>
          <a:p>
            <a:pPr marL="914400" lvl="0" indent="-452438" algn="l">
              <a:spcAft>
                <a:spcPts val="1200"/>
              </a:spcAft>
            </a:pPr>
            <a:endParaRPr lang="en-US" sz="1400" dirty="0">
              <a:latin typeface="Garamond" pitchFamily="18" charset="0"/>
            </a:endParaRPr>
          </a:p>
          <a:p>
            <a:pPr algn="l">
              <a:spcAft>
                <a:spcPts val="1200"/>
              </a:spcAft>
              <a:tabLst>
                <a:tab pos="461963" algn="l"/>
              </a:tabLst>
            </a:pPr>
            <a:endParaRPr lang="en-US" sz="1400" dirty="0">
              <a:latin typeface="Garamond" pitchFamily="18" charset="0"/>
            </a:endParaRPr>
          </a:p>
          <a:p>
            <a:pPr marL="461963" indent="-461963" algn="l">
              <a:tabLst>
                <a:tab pos="461963" algn="l"/>
              </a:tabLst>
            </a:pPr>
            <a:r>
              <a:rPr lang="en-US" sz="1400" dirty="0">
                <a:latin typeface="Garamond" pitchFamily="18" charset="0"/>
              </a:rPr>
              <a:t> </a:t>
            </a:r>
          </a:p>
          <a:p>
            <a:pPr marL="914400" indent="-452438" algn="l">
              <a:tabLst>
                <a:tab pos="914400" algn="l"/>
              </a:tabLst>
            </a:pPr>
            <a:endParaRPr lang="en-US" sz="1400" dirty="0" smtClean="0">
              <a:latin typeface="Garamond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" y="1676400"/>
            <a:ext cx="7620000" cy="2286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734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71" y="762000"/>
            <a:ext cx="7772400" cy="12192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>
                <a:latin typeface="Garamond" pitchFamily="18" charset="0"/>
              </a:rPr>
              <a:t>CONTRACT ADMINISTRATION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057400"/>
            <a:ext cx="7543800" cy="4114800"/>
          </a:xfrm>
        </p:spPr>
        <p:txBody>
          <a:bodyPr/>
          <a:lstStyle/>
          <a:p>
            <a:pPr>
              <a:spcAft>
                <a:spcPts val="1800"/>
              </a:spcAft>
              <a:tabLst>
                <a:tab pos="461963" algn="l"/>
              </a:tabLst>
            </a:pPr>
            <a:r>
              <a:rPr lang="en-US" sz="2800" dirty="0" smtClean="0">
                <a:latin typeface="Garamond" pitchFamily="18" charset="0"/>
              </a:rPr>
              <a:t>SPECIFIC CONTRACT CONSIDERATIONS</a:t>
            </a:r>
            <a:endParaRPr lang="en-US" sz="2800" dirty="0">
              <a:latin typeface="Garamond" pitchFamily="18" charset="0"/>
            </a:endParaRPr>
          </a:p>
          <a:p>
            <a:pPr marL="914400" lvl="0" indent="-452438" algn="l">
              <a:spcAft>
                <a:spcPts val="1800"/>
              </a:spcAft>
              <a:buFont typeface="Arial" pitchFamily="34" charset="0"/>
              <a:buChar char="•"/>
              <a:tabLst>
                <a:tab pos="914400" algn="l"/>
              </a:tabLst>
            </a:pPr>
            <a:r>
              <a:rPr lang="en-US" sz="2400" dirty="0" smtClean="0">
                <a:latin typeface="Garamond" pitchFamily="18" charset="0"/>
              </a:rPr>
              <a:t>Management</a:t>
            </a:r>
            <a:r>
              <a:rPr lang="en-US" sz="2400" dirty="0">
                <a:latin typeface="Garamond" pitchFamily="18" charset="0"/>
              </a:rPr>
              <a:t> </a:t>
            </a:r>
          </a:p>
          <a:p>
            <a:pPr marL="914400" lvl="0" indent="-452438" algn="l">
              <a:spcAft>
                <a:spcPts val="1800"/>
              </a:spcAft>
              <a:buFont typeface="Arial" pitchFamily="34" charset="0"/>
              <a:buChar char="•"/>
              <a:tabLst>
                <a:tab pos="914400" algn="l"/>
              </a:tabLst>
            </a:pPr>
            <a:r>
              <a:rPr lang="en-US" sz="2400" dirty="0" smtClean="0">
                <a:latin typeface="Garamond" pitchFamily="18" charset="0"/>
              </a:rPr>
              <a:t>Towing</a:t>
            </a:r>
          </a:p>
          <a:p>
            <a:pPr marL="914400" lvl="0" indent="-452438" algn="l">
              <a:spcAft>
                <a:spcPts val="1800"/>
              </a:spcAft>
              <a:buFont typeface="Arial" pitchFamily="34" charset="0"/>
              <a:buChar char="•"/>
              <a:tabLst>
                <a:tab pos="914400" algn="l"/>
              </a:tabLst>
            </a:pPr>
            <a:r>
              <a:rPr lang="en-US" sz="2400" dirty="0" smtClean="0">
                <a:latin typeface="Garamond" pitchFamily="18" charset="0"/>
              </a:rPr>
              <a:t>Landscaping</a:t>
            </a:r>
          </a:p>
          <a:p>
            <a:pPr marL="914400" lvl="0" indent="-452438" algn="l">
              <a:spcAft>
                <a:spcPts val="600"/>
              </a:spcAft>
              <a:buFont typeface="Arial" pitchFamily="34" charset="0"/>
              <a:buChar char="•"/>
              <a:tabLst>
                <a:tab pos="914400" algn="l"/>
              </a:tabLst>
            </a:pPr>
            <a:r>
              <a:rPr lang="en-US" sz="2400" dirty="0" smtClean="0">
                <a:latin typeface="Garamond" pitchFamily="18" charset="0"/>
              </a:rPr>
              <a:t>Construction</a:t>
            </a:r>
            <a:endParaRPr lang="en-US" sz="2400" dirty="0">
              <a:latin typeface="Garamond" pitchFamily="18" charset="0"/>
            </a:endParaRPr>
          </a:p>
          <a:p>
            <a:pPr marL="461963" algn="l"/>
            <a:r>
              <a:rPr lang="en-US" sz="2400" dirty="0" smtClean="0">
                <a:latin typeface="Garamond" pitchFamily="18" charset="0"/>
              </a:rPr>
              <a:t> </a:t>
            </a:r>
            <a:r>
              <a:rPr lang="en-US" sz="2400" dirty="0">
                <a:latin typeface="Garamond" pitchFamily="18" charset="0"/>
              </a:rPr>
              <a:t> </a:t>
            </a:r>
          </a:p>
          <a:p>
            <a:pPr algn="l"/>
            <a:endParaRPr lang="en-US" sz="1400" dirty="0">
              <a:latin typeface="Garamond" pitchFamily="18" charset="0"/>
            </a:endParaRPr>
          </a:p>
          <a:p>
            <a:pPr marL="914400" lvl="0" indent="-452438" algn="l">
              <a:spcAft>
                <a:spcPts val="1200"/>
              </a:spcAft>
            </a:pPr>
            <a:endParaRPr lang="en-US" sz="1400" dirty="0">
              <a:latin typeface="Garamond" pitchFamily="18" charset="0"/>
            </a:endParaRPr>
          </a:p>
          <a:p>
            <a:pPr algn="l">
              <a:spcAft>
                <a:spcPts val="1200"/>
              </a:spcAft>
              <a:tabLst>
                <a:tab pos="461963" algn="l"/>
              </a:tabLst>
            </a:pPr>
            <a:endParaRPr lang="en-US" sz="1400" dirty="0">
              <a:latin typeface="Garamond" pitchFamily="18" charset="0"/>
            </a:endParaRPr>
          </a:p>
          <a:p>
            <a:pPr marL="461963" indent="-461963" algn="l">
              <a:tabLst>
                <a:tab pos="461963" algn="l"/>
              </a:tabLst>
            </a:pPr>
            <a:r>
              <a:rPr lang="en-US" sz="1400" dirty="0">
                <a:latin typeface="Garamond" pitchFamily="18" charset="0"/>
              </a:rPr>
              <a:t> </a:t>
            </a:r>
          </a:p>
          <a:p>
            <a:pPr marL="914400" indent="-452438" algn="l">
              <a:tabLst>
                <a:tab pos="914400" algn="l"/>
              </a:tabLst>
            </a:pPr>
            <a:endParaRPr lang="en-US" sz="1400" dirty="0" smtClean="0">
              <a:latin typeface="Garamond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" y="1676400"/>
            <a:ext cx="7620000" cy="2286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959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71" y="762000"/>
            <a:ext cx="7772400" cy="12192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>
                <a:latin typeface="Garamond" pitchFamily="18" charset="0"/>
              </a:rPr>
              <a:t>CONTRACTING  101</a:t>
            </a:r>
            <a:br>
              <a:rPr lang="en-US" sz="3200" b="1" dirty="0">
                <a:latin typeface="Garamond" pitchFamily="18" charset="0"/>
              </a:rPr>
            </a:br>
            <a:endParaRPr lang="en-US" sz="32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057400"/>
            <a:ext cx="8305800" cy="4114800"/>
          </a:xfrm>
        </p:spPr>
        <p:txBody>
          <a:bodyPr/>
          <a:lstStyle/>
          <a:p>
            <a:pPr>
              <a:spcAft>
                <a:spcPts val="1200"/>
              </a:spcAft>
              <a:tabLst>
                <a:tab pos="461963" algn="l"/>
              </a:tabLst>
            </a:pPr>
            <a:endParaRPr lang="en-US" sz="1400" dirty="0" smtClean="0">
              <a:latin typeface="Garamond" pitchFamily="18" charset="0"/>
            </a:endParaRPr>
          </a:p>
          <a:p>
            <a:pPr>
              <a:spcAft>
                <a:spcPts val="1200"/>
              </a:spcAft>
              <a:tabLst>
                <a:tab pos="461963" algn="l"/>
              </a:tabLst>
            </a:pPr>
            <a:endParaRPr lang="en-US" sz="1400" dirty="0">
              <a:latin typeface="Garamond" pitchFamily="18" charset="0"/>
            </a:endParaRPr>
          </a:p>
          <a:p>
            <a:pPr>
              <a:spcAft>
                <a:spcPts val="1200"/>
              </a:spcAft>
              <a:tabLst>
                <a:tab pos="461963" algn="l"/>
              </a:tabLst>
            </a:pPr>
            <a:endParaRPr lang="en-US" sz="1400" dirty="0" smtClean="0">
              <a:latin typeface="Garamond" pitchFamily="18" charset="0"/>
            </a:endParaRPr>
          </a:p>
          <a:p>
            <a:pPr>
              <a:spcAft>
                <a:spcPts val="1200"/>
              </a:spcAft>
              <a:tabLst>
                <a:tab pos="461963" algn="l"/>
              </a:tabLst>
            </a:pPr>
            <a:r>
              <a:rPr lang="en-US" b="1" dirty="0" smtClean="0">
                <a:latin typeface="Garamond" pitchFamily="18" charset="0"/>
              </a:rPr>
              <a:t>QUESTIONS AND </a:t>
            </a:r>
            <a:r>
              <a:rPr lang="en-US" b="1" dirty="0" smtClean="0">
                <a:latin typeface="Garamond" pitchFamily="18" charset="0"/>
              </a:rPr>
              <a:t>DISCUSSION ?</a:t>
            </a:r>
            <a:r>
              <a:rPr lang="en-US" b="1" dirty="0">
                <a:latin typeface="Garamond" pitchFamily="18" charset="0"/>
              </a:rPr>
              <a:t> </a:t>
            </a:r>
            <a:r>
              <a:rPr lang="en-US" b="1" dirty="0" smtClean="0">
                <a:latin typeface="Garamond" pitchFamily="18" charset="0"/>
              </a:rPr>
              <a:t> </a:t>
            </a:r>
            <a:r>
              <a:rPr lang="en-US" b="1" dirty="0">
                <a:latin typeface="Garamond" pitchFamily="18" charset="0"/>
              </a:rPr>
              <a:t> </a:t>
            </a:r>
            <a:endParaRPr lang="en-US" b="1" dirty="0" smtClean="0">
              <a:latin typeface="Garamond" pitchFamily="18" charset="0"/>
            </a:endParaRPr>
          </a:p>
          <a:p>
            <a:pPr algn="l">
              <a:spcAft>
                <a:spcPts val="1200"/>
              </a:spcAft>
              <a:tabLst>
                <a:tab pos="461963" algn="l"/>
              </a:tabLst>
            </a:pPr>
            <a:endParaRPr lang="en-US" sz="1400" dirty="0">
              <a:latin typeface="Garamond" pitchFamily="18" charset="0"/>
            </a:endParaRPr>
          </a:p>
          <a:p>
            <a:pPr algn="l">
              <a:spcAft>
                <a:spcPts val="1200"/>
              </a:spcAft>
              <a:tabLst>
                <a:tab pos="461963" algn="l"/>
              </a:tabLst>
            </a:pPr>
            <a:endParaRPr lang="en-US" sz="1400" dirty="0">
              <a:latin typeface="Garamond" pitchFamily="18" charset="0"/>
            </a:endParaRPr>
          </a:p>
          <a:p>
            <a:pPr algn="l"/>
            <a:endParaRPr lang="en-US" sz="1400" dirty="0">
              <a:latin typeface="Garamond" pitchFamily="18" charset="0"/>
            </a:endParaRPr>
          </a:p>
          <a:p>
            <a:pPr marL="914400" lvl="0" indent="-452438" algn="l">
              <a:spcAft>
                <a:spcPts val="1200"/>
              </a:spcAft>
            </a:pPr>
            <a:endParaRPr lang="en-US" sz="1400" dirty="0">
              <a:latin typeface="Garamond" pitchFamily="18" charset="0"/>
            </a:endParaRPr>
          </a:p>
          <a:p>
            <a:pPr algn="l">
              <a:spcAft>
                <a:spcPts val="1200"/>
              </a:spcAft>
              <a:tabLst>
                <a:tab pos="461963" algn="l"/>
              </a:tabLst>
            </a:pPr>
            <a:endParaRPr lang="en-US" sz="1400" dirty="0">
              <a:latin typeface="Garamond" pitchFamily="18" charset="0"/>
            </a:endParaRPr>
          </a:p>
          <a:p>
            <a:pPr marL="461963" indent="-461963" algn="l">
              <a:tabLst>
                <a:tab pos="461963" algn="l"/>
              </a:tabLst>
            </a:pPr>
            <a:r>
              <a:rPr lang="en-US" sz="1400" dirty="0">
                <a:latin typeface="Garamond" pitchFamily="18" charset="0"/>
              </a:rPr>
              <a:t> </a:t>
            </a:r>
          </a:p>
          <a:p>
            <a:pPr marL="914400" indent="-452438" algn="l">
              <a:tabLst>
                <a:tab pos="914400" algn="l"/>
              </a:tabLst>
            </a:pPr>
            <a:endParaRPr lang="en-US" sz="1400" dirty="0" smtClean="0">
              <a:latin typeface="Garamond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" y="1676400"/>
            <a:ext cx="7620000" cy="2286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099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4"/>
          <p:cNvSpPr txBox="1">
            <a:spLocks noChangeArrowheads="1"/>
          </p:cNvSpPr>
          <p:nvPr/>
        </p:nvSpPr>
        <p:spPr bwMode="auto">
          <a:xfrm>
            <a:off x="2057400" y="685800"/>
            <a:ext cx="457200" cy="4524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  <p:sp>
        <p:nvSpPr>
          <p:cNvPr id="2051" name="TextBox 5"/>
          <p:cNvSpPr txBox="1">
            <a:spLocks noChangeArrowheads="1"/>
          </p:cNvSpPr>
          <p:nvPr/>
        </p:nvSpPr>
        <p:spPr bwMode="auto">
          <a:xfrm>
            <a:off x="6705600" y="914400"/>
            <a:ext cx="457200" cy="45243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  <a:p>
            <a:pPr eaLnBrk="1" hangingPunct="1"/>
            <a:endParaRPr lang="en-US"/>
          </a:p>
        </p:txBody>
      </p:sp>
      <p:sp>
        <p:nvSpPr>
          <p:cNvPr id="2052" name="TextBox 9"/>
          <p:cNvSpPr txBox="1">
            <a:spLocks noChangeArrowheads="1"/>
          </p:cNvSpPr>
          <p:nvPr/>
        </p:nvSpPr>
        <p:spPr bwMode="auto">
          <a:xfrm>
            <a:off x="1600200" y="4648200"/>
            <a:ext cx="19050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053" name="TextBox 10"/>
          <p:cNvSpPr txBox="1">
            <a:spLocks noChangeArrowheads="1"/>
          </p:cNvSpPr>
          <p:nvPr/>
        </p:nvSpPr>
        <p:spPr bwMode="auto">
          <a:xfrm>
            <a:off x="5715000" y="4724400"/>
            <a:ext cx="19050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054" name="TextBox 11"/>
          <p:cNvSpPr txBox="1">
            <a:spLocks noChangeArrowheads="1"/>
          </p:cNvSpPr>
          <p:nvPr/>
        </p:nvSpPr>
        <p:spPr bwMode="auto">
          <a:xfrm>
            <a:off x="2133600" y="533400"/>
            <a:ext cx="50292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055" name="TextBox 8"/>
          <p:cNvSpPr txBox="1">
            <a:spLocks noChangeArrowheads="1"/>
          </p:cNvSpPr>
          <p:nvPr/>
        </p:nvSpPr>
        <p:spPr bwMode="auto">
          <a:xfrm>
            <a:off x="2743200" y="990600"/>
            <a:ext cx="3505200" cy="457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2056" name="Rectangle 11"/>
          <p:cNvSpPr>
            <a:spLocks noChangeArrowheads="1"/>
          </p:cNvSpPr>
          <p:nvPr/>
        </p:nvSpPr>
        <p:spPr bwMode="auto">
          <a:xfrm>
            <a:off x="914400" y="1143000"/>
            <a:ext cx="7315200" cy="4431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Aft>
                <a:spcPts val="1200"/>
              </a:spcAft>
            </a:pPr>
            <a:r>
              <a:rPr lang="en-US" sz="1800" b="1" dirty="0" smtClean="0">
                <a:latin typeface="Garamond" pitchFamily="18" charset="0"/>
              </a:rPr>
              <a:t>PRINCE WILLIAM COUNTY NEIGHBORHOOD SERVICES</a:t>
            </a:r>
          </a:p>
          <a:p>
            <a:pPr algn="ctr"/>
            <a:r>
              <a:rPr lang="en-US" sz="3000" b="1" dirty="0" smtClean="0">
                <a:latin typeface="Garamond" pitchFamily="18" charset="0"/>
              </a:rPr>
              <a:t>2013 NEIGHBORHOOD CONFERENCE</a:t>
            </a:r>
          </a:p>
          <a:p>
            <a:pPr algn="ctr"/>
            <a:endParaRPr lang="en-US" sz="2800" b="1" dirty="0" smtClean="0">
              <a:latin typeface="Garamond" pitchFamily="18" charset="0"/>
            </a:endParaRPr>
          </a:p>
          <a:p>
            <a:pPr algn="ctr"/>
            <a:endParaRPr lang="en-US" sz="2800" b="1" dirty="0">
              <a:latin typeface="Garamond" pitchFamily="18" charset="0"/>
            </a:endParaRPr>
          </a:p>
          <a:p>
            <a:pPr algn="ctr"/>
            <a:r>
              <a:rPr lang="en-US" sz="4800" b="1" dirty="0" smtClean="0">
                <a:latin typeface="Garamond" pitchFamily="18" charset="0"/>
              </a:rPr>
              <a:t>CONTRACTING  </a:t>
            </a:r>
            <a:r>
              <a:rPr lang="en-US" sz="4800" b="1" dirty="0">
                <a:latin typeface="Garamond" pitchFamily="18" charset="0"/>
              </a:rPr>
              <a:t>101</a:t>
            </a:r>
          </a:p>
          <a:p>
            <a:pPr algn="ctr"/>
            <a:endParaRPr lang="en-US" sz="1800" b="1" dirty="0">
              <a:latin typeface="Garamond" pitchFamily="18" charset="0"/>
            </a:endParaRPr>
          </a:p>
          <a:p>
            <a:pPr algn="ctr"/>
            <a:r>
              <a:rPr lang="en-US" sz="1800" b="1" dirty="0" smtClean="0">
                <a:latin typeface="Garamond" pitchFamily="18" charset="0"/>
              </a:rPr>
              <a:t>February 23, 2013</a:t>
            </a:r>
          </a:p>
          <a:p>
            <a:pPr algn="ctr"/>
            <a:endParaRPr lang="en-US" sz="2800" b="1" dirty="0" smtClean="0">
              <a:latin typeface="Garamond" pitchFamily="18" charset="0"/>
            </a:endParaRPr>
          </a:p>
          <a:p>
            <a:pPr algn="ctr"/>
            <a:endParaRPr lang="en-US" sz="2800" b="1" dirty="0">
              <a:latin typeface="Garamond" pitchFamily="18" charset="0"/>
            </a:endParaRPr>
          </a:p>
          <a:p>
            <a:pPr algn="ctr"/>
            <a:endParaRPr lang="en-US" sz="2800" b="1" dirty="0">
              <a:latin typeface="Garamond" pitchFamily="18" charset="0"/>
            </a:endParaRPr>
          </a:p>
        </p:txBody>
      </p:sp>
      <p:sp>
        <p:nvSpPr>
          <p:cNvPr id="2057" name="TextBox 12"/>
          <p:cNvSpPr txBox="1">
            <a:spLocks noChangeArrowheads="1"/>
          </p:cNvSpPr>
          <p:nvPr/>
        </p:nvSpPr>
        <p:spPr bwMode="auto">
          <a:xfrm>
            <a:off x="1143000" y="4724400"/>
            <a:ext cx="6781800" cy="2831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spcAft>
                <a:spcPts val="1200"/>
              </a:spcAft>
            </a:pPr>
            <a:r>
              <a:rPr lang="en-US" sz="2000" b="1" dirty="0">
                <a:latin typeface="Garamond" pitchFamily="18" charset="0"/>
              </a:rPr>
              <a:t>Presented </a:t>
            </a:r>
            <a:r>
              <a:rPr lang="en-US" sz="2000" b="1" dirty="0" smtClean="0">
                <a:latin typeface="Garamond" pitchFamily="18" charset="0"/>
              </a:rPr>
              <a:t>by</a:t>
            </a:r>
          </a:p>
          <a:p>
            <a:pPr algn="ctr"/>
            <a:r>
              <a:rPr lang="en-US" sz="2800" b="1" dirty="0" smtClean="0">
                <a:latin typeface="Garamond" pitchFamily="18" charset="0"/>
              </a:rPr>
              <a:t> JEREMY R. MOSS</a:t>
            </a:r>
            <a:endParaRPr lang="en-US" sz="2800" dirty="0" smtClean="0">
              <a:latin typeface="Garamond" pitchFamily="18" charset="0"/>
            </a:endParaRPr>
          </a:p>
          <a:p>
            <a:pPr algn="ctr"/>
            <a:r>
              <a:rPr lang="en-US" sz="4000" dirty="0"/>
              <a:t> </a:t>
            </a:r>
          </a:p>
          <a:p>
            <a:pPr algn="ctr"/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719654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Garamond" pitchFamily="18" charset="0"/>
              </a:rPr>
              <a:t/>
            </a:r>
            <a:br>
              <a:rPr lang="en-US" b="1" dirty="0" smtClean="0">
                <a:latin typeface="Garamond" pitchFamily="18" charset="0"/>
              </a:rPr>
            </a:br>
            <a:r>
              <a:rPr lang="en-US" b="1" dirty="0" smtClean="0">
                <a:latin typeface="Garamond" pitchFamily="18" charset="0"/>
              </a:rPr>
              <a:t>CONTRACTING  </a:t>
            </a:r>
            <a:r>
              <a:rPr lang="en-US" b="1" dirty="0">
                <a:latin typeface="Garamond" pitchFamily="18" charset="0"/>
              </a:rPr>
              <a:t>101</a:t>
            </a:r>
            <a:br>
              <a:rPr lang="en-US" b="1" dirty="0">
                <a:latin typeface="Garamond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33600"/>
            <a:ext cx="7772400" cy="3962400"/>
          </a:xfrm>
        </p:spPr>
        <p:txBody>
          <a:bodyPr/>
          <a:lstStyle/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2800" dirty="0">
                <a:latin typeface="Garamond" pitchFamily="18" charset="0"/>
              </a:rPr>
              <a:t>Community associations routinely enter into contracts for services.  </a:t>
            </a:r>
            <a:endParaRPr lang="en-US" sz="2800" dirty="0" smtClean="0">
              <a:latin typeface="Garamond" pitchFamily="18" charset="0"/>
            </a:endParaRPr>
          </a:p>
          <a:p>
            <a:pPr>
              <a:spcAft>
                <a:spcPts val="18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Garamond" pitchFamily="18" charset="0"/>
              </a:rPr>
              <a:t>Value </a:t>
            </a:r>
            <a:r>
              <a:rPr lang="en-US" sz="2800" dirty="0">
                <a:latin typeface="Garamond" pitchFamily="18" charset="0"/>
              </a:rPr>
              <a:t>of the contract may range from </a:t>
            </a:r>
            <a:r>
              <a:rPr lang="en-US" sz="2800" dirty="0" smtClean="0">
                <a:latin typeface="Garamond" pitchFamily="18" charset="0"/>
              </a:rPr>
              <a:t>a </a:t>
            </a:r>
            <a:r>
              <a:rPr lang="en-US" sz="2800" dirty="0">
                <a:latin typeface="Garamond" pitchFamily="18" charset="0"/>
              </a:rPr>
              <a:t>few dollars to a significant portion of the association’s annual budget.  </a:t>
            </a:r>
            <a:endParaRPr lang="en-US" sz="2800" dirty="0" smtClean="0">
              <a:latin typeface="Garamond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2800" dirty="0" smtClean="0">
                <a:latin typeface="Garamond" pitchFamily="18" charset="0"/>
              </a:rPr>
              <a:t>Term </a:t>
            </a:r>
            <a:r>
              <a:rPr lang="en-US" sz="2800" dirty="0">
                <a:latin typeface="Garamond" pitchFamily="18" charset="0"/>
              </a:rPr>
              <a:t>of the contract may be brief or quite </a:t>
            </a:r>
            <a:r>
              <a:rPr lang="en-US" sz="2800" dirty="0" smtClean="0">
                <a:latin typeface="Garamond" pitchFamily="18" charset="0"/>
              </a:rPr>
              <a:t>lengthy.</a:t>
            </a:r>
            <a:endParaRPr lang="en-US" sz="2800" dirty="0">
              <a:latin typeface="Garamond" pitchFamily="18" charset="0"/>
            </a:endParaRPr>
          </a:p>
          <a:p>
            <a:endParaRPr lang="en-US" sz="28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609600" y="1752600"/>
            <a:ext cx="7620000" cy="2286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198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81000"/>
            <a:ext cx="7772400" cy="21336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Garamond" pitchFamily="18" charset="0"/>
              </a:rPr>
              <a:t>THE CONTRACTING PROCESS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1985128"/>
            <a:ext cx="7696200" cy="3962400"/>
          </a:xfrm>
        </p:spPr>
        <p:txBody>
          <a:bodyPr/>
          <a:lstStyle/>
          <a:p>
            <a:pPr eaLnBrk="1" hangingPunct="1">
              <a:spcBef>
                <a:spcPts val="1200"/>
              </a:spcBef>
              <a:spcAft>
                <a:spcPts val="1800"/>
              </a:spcAft>
            </a:pPr>
            <a:r>
              <a:rPr lang="en-US" sz="2800" dirty="0" smtClean="0">
                <a:latin typeface="Garamond" pitchFamily="18" charset="0"/>
              </a:rPr>
              <a:t>THE </a:t>
            </a:r>
            <a:r>
              <a:rPr lang="en-US" sz="2800" dirty="0">
                <a:latin typeface="Garamond" pitchFamily="18" charset="0"/>
              </a:rPr>
              <a:t>PARTIES</a:t>
            </a:r>
          </a:p>
          <a:p>
            <a:pPr marL="919163" lvl="1" indent="-461963" algn="l" eaLnBrk="1" hangingPunct="1">
              <a:spcAft>
                <a:spcPts val="1800"/>
              </a:spcAft>
              <a:buFont typeface="Arial" pitchFamily="34" charset="0"/>
              <a:buChar char="•"/>
            </a:pPr>
            <a:r>
              <a:rPr lang="en-US" dirty="0">
                <a:latin typeface="Garamond" pitchFamily="18" charset="0"/>
              </a:rPr>
              <a:t>Board of Directors </a:t>
            </a:r>
          </a:p>
          <a:p>
            <a:pPr marL="919163" lvl="1" indent="-461963" algn="l" eaLnBrk="1" hangingPunct="1">
              <a:spcAft>
                <a:spcPts val="1800"/>
              </a:spcAft>
              <a:buFont typeface="Arial" pitchFamily="34" charset="0"/>
              <a:buChar char="•"/>
            </a:pPr>
            <a:r>
              <a:rPr lang="en-US" dirty="0">
                <a:latin typeface="Garamond" pitchFamily="18" charset="0"/>
              </a:rPr>
              <a:t>Managing Agent</a:t>
            </a:r>
          </a:p>
          <a:p>
            <a:pPr marL="919163" lvl="1" indent="-461963" algn="l" eaLnBrk="1" hangingPunct="1">
              <a:spcAft>
                <a:spcPts val="1800"/>
              </a:spcAft>
              <a:buFont typeface="Arial" pitchFamily="34" charset="0"/>
              <a:buChar char="•"/>
            </a:pPr>
            <a:r>
              <a:rPr lang="en-US" dirty="0">
                <a:latin typeface="Garamond" pitchFamily="18" charset="0"/>
              </a:rPr>
              <a:t>Association Legal Counsel </a:t>
            </a:r>
          </a:p>
          <a:p>
            <a:pPr marL="919163" lvl="1" indent="-461963" algn="l" eaLnBrk="1" hangingPunct="1">
              <a:spcAft>
                <a:spcPts val="600"/>
              </a:spcAft>
              <a:buFont typeface="Arial" pitchFamily="34" charset="0"/>
              <a:buChar char="•"/>
            </a:pPr>
            <a:r>
              <a:rPr lang="en-US" dirty="0">
                <a:latin typeface="Garamond" pitchFamily="18" charset="0"/>
              </a:rPr>
              <a:t>Contractor</a:t>
            </a:r>
          </a:p>
          <a:p>
            <a:pPr eaLnBrk="1" hangingPunct="1">
              <a:spcAft>
                <a:spcPts val="1800"/>
              </a:spcAft>
              <a:tabLst>
                <a:tab pos="461963" algn="l"/>
              </a:tabLst>
            </a:pPr>
            <a:endParaRPr lang="en-US" sz="1400" dirty="0">
              <a:latin typeface="Garamond" pitchFamily="18" charset="0"/>
            </a:endParaRPr>
          </a:p>
          <a:p>
            <a:pPr algn="l" eaLnBrk="1" hangingPunct="1">
              <a:spcAft>
                <a:spcPts val="600"/>
              </a:spcAft>
              <a:tabLst>
                <a:tab pos="461963" algn="l"/>
              </a:tabLst>
            </a:pPr>
            <a:endParaRPr lang="en-US" sz="2000" dirty="0">
              <a:latin typeface="Garamond" pitchFamily="18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09600" y="1752600"/>
            <a:ext cx="7620000" cy="2286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81000"/>
            <a:ext cx="7772400" cy="2133600"/>
          </a:xfrm>
        </p:spPr>
        <p:txBody>
          <a:bodyPr/>
          <a:lstStyle/>
          <a:p>
            <a:pPr eaLnBrk="1" hangingPunct="1"/>
            <a:r>
              <a:rPr lang="en-US" sz="3200" b="1" dirty="0" smtClean="0">
                <a:latin typeface="Garamond" pitchFamily="18" charset="0"/>
              </a:rPr>
              <a:t>THE CONTRACTING PROCESS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09600" y="2057400"/>
            <a:ext cx="7620000" cy="3962400"/>
          </a:xfrm>
        </p:spPr>
        <p:txBody>
          <a:bodyPr/>
          <a:lstStyle/>
          <a:p>
            <a:pPr eaLnBrk="1" hangingPunct="1">
              <a:spcAft>
                <a:spcPts val="1800"/>
              </a:spcAft>
              <a:tabLst>
                <a:tab pos="461963" algn="l"/>
              </a:tabLst>
            </a:pPr>
            <a:r>
              <a:rPr lang="en-US" sz="2000" dirty="0" smtClean="0">
                <a:latin typeface="Garamond" pitchFamily="18" charset="0"/>
              </a:rPr>
              <a:t>	</a:t>
            </a:r>
            <a:r>
              <a:rPr lang="en-US" sz="2800" dirty="0" smtClean="0">
                <a:latin typeface="Garamond" pitchFamily="18" charset="0"/>
              </a:rPr>
              <a:t>RESTRICTIONS</a:t>
            </a:r>
          </a:p>
          <a:p>
            <a:pPr marL="461963" indent="-461963" algn="l" eaLnBrk="1" hangingPunct="1">
              <a:spcAft>
                <a:spcPts val="1800"/>
              </a:spcAft>
              <a:tabLst>
                <a:tab pos="461963" algn="l"/>
              </a:tabLst>
            </a:pPr>
            <a:r>
              <a:rPr lang="en-US" sz="1400" dirty="0">
                <a:latin typeface="Garamond" pitchFamily="18" charset="0"/>
              </a:rPr>
              <a:t>	</a:t>
            </a:r>
            <a:r>
              <a:rPr lang="en-US" sz="2800" dirty="0" smtClean="0">
                <a:latin typeface="Garamond" pitchFamily="18" charset="0"/>
              </a:rPr>
              <a:t>Community association’s governing documents may include limitations or prerequisites for contracts.</a:t>
            </a:r>
            <a:endParaRPr lang="en-US" sz="2800" dirty="0" smtClean="0">
              <a:latin typeface="Garamond" pitchFamily="18" charset="0"/>
            </a:endParaRPr>
          </a:p>
          <a:p>
            <a:pPr marL="914400" indent="-452438" algn="l" eaLnBrk="1" hangingPunct="1">
              <a:spcAft>
                <a:spcPts val="12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Garamond" pitchFamily="18" charset="0"/>
              </a:rPr>
              <a:t>Monetary Restrictions</a:t>
            </a:r>
          </a:p>
          <a:p>
            <a:pPr marL="914400" indent="-452438" algn="l" eaLnBrk="1" hangingPunct="1">
              <a:spcAft>
                <a:spcPts val="18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Garamond" pitchFamily="18" charset="0"/>
              </a:rPr>
              <a:t>Execution</a:t>
            </a:r>
            <a:endParaRPr lang="en-US" sz="2800" dirty="0"/>
          </a:p>
          <a:p>
            <a:pPr marL="461963" algn="l" eaLnBrk="1" hangingPunct="1">
              <a:spcAft>
                <a:spcPts val="600"/>
              </a:spcAft>
              <a:tabLst>
                <a:tab pos="461963" algn="l"/>
              </a:tabLst>
            </a:pPr>
            <a:endParaRPr lang="en-US" sz="1400" dirty="0">
              <a:latin typeface="Garamond" pitchFamily="18" charset="0"/>
            </a:endParaRPr>
          </a:p>
          <a:p>
            <a:pPr algn="l" eaLnBrk="1" hangingPunct="1">
              <a:spcAft>
                <a:spcPts val="600"/>
              </a:spcAft>
              <a:tabLst>
                <a:tab pos="461963" algn="l"/>
              </a:tabLst>
            </a:pPr>
            <a:endParaRPr lang="en-US" sz="2000" dirty="0">
              <a:latin typeface="Garamond" pitchFamily="18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609600" y="1752600"/>
            <a:ext cx="7620000" cy="2286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27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71" y="762000"/>
            <a:ext cx="7772400" cy="12192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>
                <a:latin typeface="Garamond" pitchFamily="18" charset="0"/>
              </a:rPr>
              <a:t>THE CONTRACTING PROCESS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057400"/>
            <a:ext cx="7543800" cy="4114800"/>
          </a:xfrm>
        </p:spPr>
        <p:txBody>
          <a:bodyPr/>
          <a:lstStyle/>
          <a:p>
            <a:pPr eaLnBrk="1" hangingPunct="1">
              <a:spcAft>
                <a:spcPts val="1800"/>
              </a:spcAft>
              <a:tabLst>
                <a:tab pos="461963" algn="l"/>
              </a:tabLst>
            </a:pPr>
            <a:r>
              <a:rPr lang="en-US" sz="2800" dirty="0" smtClean="0">
                <a:latin typeface="Garamond" pitchFamily="18" charset="0"/>
              </a:rPr>
              <a:t>WORK REQUIREMENTS</a:t>
            </a:r>
          </a:p>
          <a:p>
            <a:pPr marL="461963" indent="-461963" algn="l" eaLnBrk="1" hangingPunct="1">
              <a:spcAft>
                <a:spcPts val="1200"/>
              </a:spcAft>
              <a:buFont typeface="Arial" pitchFamily="34" charset="0"/>
              <a:buChar char="•"/>
              <a:tabLst>
                <a:tab pos="461963" algn="l"/>
              </a:tabLst>
            </a:pPr>
            <a:r>
              <a:rPr lang="en-US" sz="2800" dirty="0" smtClean="0">
                <a:latin typeface="Garamond" pitchFamily="18" charset="0"/>
              </a:rPr>
              <a:t>Description </a:t>
            </a:r>
            <a:r>
              <a:rPr lang="en-US" sz="2800" dirty="0">
                <a:latin typeface="Garamond" pitchFamily="18" charset="0"/>
              </a:rPr>
              <a:t>of </a:t>
            </a:r>
            <a:r>
              <a:rPr lang="en-US" sz="2800" dirty="0" smtClean="0">
                <a:latin typeface="Garamond" pitchFamily="18" charset="0"/>
              </a:rPr>
              <a:t>Work</a:t>
            </a:r>
            <a:r>
              <a:rPr lang="en-US" sz="2800" dirty="0">
                <a:latin typeface="Garamond" pitchFamily="18" charset="0"/>
              </a:rPr>
              <a:t> </a:t>
            </a:r>
          </a:p>
          <a:p>
            <a:pPr marL="461963" lvl="0" indent="-461963" algn="l">
              <a:spcAft>
                <a:spcPts val="1200"/>
              </a:spcAft>
              <a:buFont typeface="Arial" pitchFamily="34" charset="0"/>
              <a:buChar char="•"/>
              <a:tabLst>
                <a:tab pos="461963" algn="l"/>
              </a:tabLst>
            </a:pPr>
            <a:r>
              <a:rPr lang="en-US" sz="2800" dirty="0">
                <a:latin typeface="Garamond" pitchFamily="18" charset="0"/>
              </a:rPr>
              <a:t>Contractor </a:t>
            </a:r>
            <a:r>
              <a:rPr lang="en-US" sz="2800" dirty="0" smtClean="0">
                <a:latin typeface="Garamond" pitchFamily="18" charset="0"/>
              </a:rPr>
              <a:t>Qualifications</a:t>
            </a:r>
          </a:p>
          <a:p>
            <a:pPr marL="461963" lvl="0" indent="-461963" algn="l">
              <a:spcAft>
                <a:spcPts val="1200"/>
              </a:spcAft>
              <a:buFont typeface="Arial" pitchFamily="34" charset="0"/>
              <a:buChar char="•"/>
              <a:tabLst>
                <a:tab pos="461963" algn="l"/>
              </a:tabLst>
            </a:pPr>
            <a:r>
              <a:rPr lang="en-US" sz="2800" dirty="0" smtClean="0">
                <a:latin typeface="Garamond" pitchFamily="18" charset="0"/>
              </a:rPr>
              <a:t>Calendar</a:t>
            </a:r>
            <a:r>
              <a:rPr lang="en-US" sz="2800" dirty="0">
                <a:latin typeface="Garamond" pitchFamily="18" charset="0"/>
              </a:rPr>
              <a:t> </a:t>
            </a:r>
          </a:p>
          <a:p>
            <a:pPr marL="461963" lvl="0" indent="-461963" algn="l">
              <a:spcAft>
                <a:spcPts val="1200"/>
              </a:spcAft>
              <a:buFont typeface="Arial" pitchFamily="34" charset="0"/>
              <a:buChar char="•"/>
              <a:tabLst>
                <a:tab pos="461963" algn="l"/>
              </a:tabLst>
            </a:pPr>
            <a:r>
              <a:rPr lang="en-US" sz="2800" dirty="0">
                <a:latin typeface="Garamond" pitchFamily="18" charset="0"/>
              </a:rPr>
              <a:t>Work </a:t>
            </a:r>
            <a:r>
              <a:rPr lang="en-US" sz="2800" dirty="0" smtClean="0">
                <a:latin typeface="Garamond" pitchFamily="18" charset="0"/>
              </a:rPr>
              <a:t>Standard</a:t>
            </a:r>
            <a:endParaRPr lang="en-US" sz="2800" dirty="0">
              <a:latin typeface="Garamond" pitchFamily="18" charset="0"/>
            </a:endParaRPr>
          </a:p>
          <a:p>
            <a:pPr marL="461963" lvl="0" indent="-461963" algn="l">
              <a:spcAft>
                <a:spcPts val="1200"/>
              </a:spcAft>
              <a:buFont typeface="Arial" pitchFamily="34" charset="0"/>
              <a:buChar char="•"/>
              <a:tabLst>
                <a:tab pos="461963" algn="l"/>
              </a:tabLst>
            </a:pPr>
            <a:r>
              <a:rPr lang="en-US" sz="2800" dirty="0" smtClean="0">
                <a:latin typeface="Garamond" pitchFamily="18" charset="0"/>
              </a:rPr>
              <a:t>Special Requirements</a:t>
            </a:r>
            <a:endParaRPr lang="en-US" sz="2800" dirty="0">
              <a:latin typeface="Garamond" pitchFamily="18" charset="0"/>
            </a:endParaRPr>
          </a:p>
          <a:p>
            <a:pPr marL="747713" indent="-285750" algn="l" eaLnBrk="1" hangingPunct="1">
              <a:spcAft>
                <a:spcPts val="1200"/>
              </a:spcAft>
              <a:buFont typeface="Arial" pitchFamily="34" charset="0"/>
              <a:buChar char="•"/>
              <a:tabLst>
                <a:tab pos="461963" algn="l"/>
              </a:tabLst>
            </a:pPr>
            <a:endParaRPr lang="en-US" sz="2800" dirty="0">
              <a:latin typeface="Garamond" pitchFamily="18" charset="0"/>
            </a:endParaRPr>
          </a:p>
          <a:p>
            <a:pPr marL="461963" algn="l" eaLnBrk="1" hangingPunct="1">
              <a:tabLst>
                <a:tab pos="461963" algn="l"/>
              </a:tabLst>
            </a:pPr>
            <a:endParaRPr lang="en-US" sz="2000" dirty="0" smtClean="0">
              <a:latin typeface="Garamond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" y="1676400"/>
            <a:ext cx="7620000" cy="2286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71" y="762000"/>
            <a:ext cx="7772400" cy="12192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>
                <a:latin typeface="Garamond" pitchFamily="18" charset="0"/>
              </a:rPr>
              <a:t>THE CONTRACTING PROCESS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057400"/>
            <a:ext cx="7543800" cy="4114800"/>
          </a:xfrm>
        </p:spPr>
        <p:txBody>
          <a:bodyPr/>
          <a:lstStyle/>
          <a:p>
            <a:pPr eaLnBrk="1" hangingPunct="1">
              <a:spcAft>
                <a:spcPts val="600"/>
              </a:spcAft>
              <a:tabLst>
                <a:tab pos="461963" algn="l"/>
              </a:tabLst>
            </a:pPr>
            <a:r>
              <a:rPr lang="en-US" sz="2800" dirty="0" smtClean="0">
                <a:latin typeface="Garamond" pitchFamily="18" charset="0"/>
              </a:rPr>
              <a:t>BIDDING THE CONTRACT</a:t>
            </a:r>
          </a:p>
          <a:p>
            <a:pPr eaLnBrk="1" hangingPunct="1">
              <a:spcAft>
                <a:spcPts val="0"/>
              </a:spcAft>
              <a:tabLst>
                <a:tab pos="461963" algn="l"/>
              </a:tabLst>
            </a:pPr>
            <a:endParaRPr lang="en-US" sz="2800" dirty="0" smtClean="0">
              <a:latin typeface="Garamond" pitchFamily="18" charset="0"/>
            </a:endParaRPr>
          </a:p>
          <a:p>
            <a:pPr marL="461963" lvl="0" indent="-461963" algn="l">
              <a:spcAft>
                <a:spcPts val="1800"/>
              </a:spcAft>
              <a:buFont typeface="Arial" pitchFamily="34" charset="0"/>
              <a:buChar char="•"/>
              <a:tabLst>
                <a:tab pos="461963" algn="l"/>
              </a:tabLst>
            </a:pPr>
            <a:r>
              <a:rPr lang="en-US" sz="2800" dirty="0" smtClean="0">
                <a:latin typeface="Garamond" pitchFamily="18" charset="0"/>
              </a:rPr>
              <a:t>Request </a:t>
            </a:r>
            <a:r>
              <a:rPr lang="en-US" sz="2800" dirty="0">
                <a:latin typeface="Garamond" pitchFamily="18" charset="0"/>
              </a:rPr>
              <a:t>for </a:t>
            </a:r>
            <a:r>
              <a:rPr lang="en-US" sz="2800" dirty="0">
                <a:latin typeface="Garamond" pitchFamily="18" charset="0"/>
              </a:rPr>
              <a:t>P</a:t>
            </a:r>
            <a:r>
              <a:rPr lang="en-US" sz="2800" dirty="0" smtClean="0">
                <a:latin typeface="Garamond" pitchFamily="18" charset="0"/>
              </a:rPr>
              <a:t>roposals  </a:t>
            </a:r>
            <a:endParaRPr lang="en-US" sz="2800" dirty="0">
              <a:latin typeface="Garamond" pitchFamily="18" charset="0"/>
            </a:endParaRPr>
          </a:p>
          <a:p>
            <a:pPr marL="461963" indent="-461963" algn="l">
              <a:buFont typeface="Arial" pitchFamily="34" charset="0"/>
              <a:buChar char="•"/>
              <a:tabLst>
                <a:tab pos="461963" algn="l"/>
              </a:tabLst>
            </a:pPr>
            <a:r>
              <a:rPr lang="en-US" sz="2800" dirty="0" smtClean="0">
                <a:latin typeface="Garamond" pitchFamily="18" charset="0"/>
              </a:rPr>
              <a:t>Analysis of Proposals</a:t>
            </a:r>
          </a:p>
          <a:p>
            <a:pPr marL="461962" algn="l">
              <a:tabLst>
                <a:tab pos="914400" algn="l"/>
              </a:tabLst>
            </a:pPr>
            <a:endParaRPr lang="en-US" sz="2200" dirty="0" smtClean="0">
              <a:latin typeface="Garamond" pitchFamily="18" charset="0"/>
            </a:endParaRPr>
          </a:p>
          <a:p>
            <a:pPr marL="914400" indent="-452438" algn="l">
              <a:tabLst>
                <a:tab pos="914400" algn="l"/>
              </a:tabLst>
            </a:pPr>
            <a:r>
              <a:rPr lang="en-US" sz="2800" dirty="0">
                <a:latin typeface="Garamond" pitchFamily="18" charset="0"/>
              </a:rPr>
              <a:t> </a:t>
            </a:r>
          </a:p>
          <a:p>
            <a:pPr marL="461963" algn="l" eaLnBrk="1" hangingPunct="1">
              <a:tabLst>
                <a:tab pos="461963" algn="l"/>
              </a:tabLst>
            </a:pPr>
            <a:endParaRPr lang="en-US" sz="2000" dirty="0" smtClean="0">
              <a:latin typeface="Garamond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" y="1676400"/>
            <a:ext cx="7620000" cy="2286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333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71" y="762000"/>
            <a:ext cx="7772400" cy="12192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>
                <a:latin typeface="Garamond" pitchFamily="18" charset="0"/>
              </a:rPr>
              <a:t>ESSENTIAL CONTRACT PROVISIONS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057400"/>
            <a:ext cx="7543800" cy="4114800"/>
          </a:xfrm>
        </p:spPr>
        <p:txBody>
          <a:bodyPr/>
          <a:lstStyle/>
          <a:p>
            <a:pPr>
              <a:spcAft>
                <a:spcPts val="1800"/>
              </a:spcAft>
              <a:tabLst>
                <a:tab pos="461963" algn="l"/>
              </a:tabLst>
            </a:pPr>
            <a:r>
              <a:rPr lang="en-US" sz="2800" dirty="0">
                <a:latin typeface="Garamond" pitchFamily="18" charset="0"/>
              </a:rPr>
              <a:t>BIDDING THE CONTRACT</a:t>
            </a:r>
          </a:p>
          <a:p>
            <a:pPr marL="461963" indent="-461963" algn="l">
              <a:spcAft>
                <a:spcPts val="1800"/>
              </a:spcAft>
              <a:buFont typeface="Arial" pitchFamily="34" charset="0"/>
              <a:buChar char="•"/>
              <a:tabLst>
                <a:tab pos="461963" algn="l"/>
              </a:tabLst>
            </a:pPr>
            <a:r>
              <a:rPr lang="en-US" sz="2800" dirty="0" smtClean="0">
                <a:latin typeface="Garamond" pitchFamily="18" charset="0"/>
              </a:rPr>
              <a:t>Price</a:t>
            </a:r>
            <a:endParaRPr lang="en-US" sz="2800" dirty="0">
              <a:latin typeface="Garamond" pitchFamily="18" charset="0"/>
            </a:endParaRPr>
          </a:p>
          <a:p>
            <a:pPr marL="914400" indent="-452438" algn="l">
              <a:buFont typeface="Garamond" pitchFamily="18" charset="0"/>
              <a:buChar char="―"/>
              <a:tabLst>
                <a:tab pos="1376363" algn="l"/>
              </a:tabLst>
            </a:pPr>
            <a:r>
              <a:rPr lang="en-US" sz="2400" dirty="0">
                <a:latin typeface="Garamond" pitchFamily="18" charset="0"/>
              </a:rPr>
              <a:t>Total Due</a:t>
            </a:r>
          </a:p>
          <a:p>
            <a:pPr marL="914400" indent="-452438" algn="l">
              <a:spcAft>
                <a:spcPts val="600"/>
              </a:spcAft>
              <a:buFont typeface="Garamond" pitchFamily="18" charset="0"/>
              <a:buChar char="―"/>
              <a:tabLst>
                <a:tab pos="1376363" algn="l"/>
              </a:tabLst>
            </a:pPr>
            <a:r>
              <a:rPr lang="en-US" sz="2400" dirty="0">
                <a:latin typeface="Garamond" pitchFamily="18" charset="0"/>
              </a:rPr>
              <a:t>When and How Payment will be Made</a:t>
            </a:r>
          </a:p>
          <a:p>
            <a:pPr marL="914400" lvl="0" indent="-452438" algn="l">
              <a:spcAft>
                <a:spcPts val="600"/>
              </a:spcAft>
              <a:buFont typeface="Garamond" pitchFamily="18" charset="0"/>
              <a:buChar char="―"/>
              <a:tabLst>
                <a:tab pos="1376363" algn="l"/>
              </a:tabLst>
            </a:pPr>
            <a:r>
              <a:rPr lang="en-US" sz="2400" dirty="0">
                <a:latin typeface="Garamond" pitchFamily="18" charset="0"/>
              </a:rPr>
              <a:t>Automatic Renewal Terms</a:t>
            </a:r>
          </a:p>
          <a:p>
            <a:pPr marL="914400" indent="-452438" algn="l">
              <a:spcAft>
                <a:spcPts val="600"/>
              </a:spcAft>
              <a:buFont typeface="Garamond" pitchFamily="18" charset="0"/>
              <a:buChar char="―"/>
            </a:pPr>
            <a:r>
              <a:rPr lang="en-US" sz="2400" dirty="0">
                <a:latin typeface="Garamond" pitchFamily="18" charset="0"/>
              </a:rPr>
              <a:t>Charges for Non-Contract or Incidental Work</a:t>
            </a:r>
          </a:p>
          <a:p>
            <a:pPr marL="914400" indent="-452438" algn="l">
              <a:spcAft>
                <a:spcPts val="1200"/>
              </a:spcAft>
              <a:buFont typeface="Arial" pitchFamily="34" charset="0"/>
              <a:buChar char="•"/>
              <a:tabLst>
                <a:tab pos="461963" algn="l"/>
              </a:tabLst>
            </a:pPr>
            <a:endParaRPr lang="en-US" sz="2400" dirty="0" smtClean="0">
              <a:latin typeface="Garamond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" y="1676400"/>
            <a:ext cx="7620000" cy="2286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11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71" y="762000"/>
            <a:ext cx="7772400" cy="12192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>
                <a:latin typeface="Garamond" pitchFamily="18" charset="0"/>
              </a:rPr>
              <a:t>ESSENTIAL CONTRACT PROVISIONS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209800"/>
            <a:ext cx="7543800" cy="3962400"/>
          </a:xfrm>
        </p:spPr>
        <p:txBody>
          <a:bodyPr/>
          <a:lstStyle/>
          <a:p>
            <a:pPr>
              <a:spcAft>
                <a:spcPts val="1800"/>
              </a:spcAft>
              <a:tabLst>
                <a:tab pos="461963" algn="l"/>
              </a:tabLst>
            </a:pPr>
            <a:r>
              <a:rPr lang="en-US" sz="2800" dirty="0">
                <a:latin typeface="Garamond" pitchFamily="18" charset="0"/>
              </a:rPr>
              <a:t>BIDDING THE CONTRACT</a:t>
            </a:r>
          </a:p>
          <a:p>
            <a:pPr marL="457200" indent="-457200" algn="l">
              <a:spcAft>
                <a:spcPts val="1200"/>
              </a:spcAft>
              <a:buFont typeface="Arial" pitchFamily="34" charset="0"/>
              <a:buChar char="•"/>
              <a:tabLst>
                <a:tab pos="461963" algn="l"/>
              </a:tabLst>
            </a:pPr>
            <a:r>
              <a:rPr lang="en-US" sz="2800" dirty="0" smtClean="0">
                <a:latin typeface="Garamond" pitchFamily="18" charset="0"/>
              </a:rPr>
              <a:t>Term of Agreement</a:t>
            </a:r>
            <a:r>
              <a:rPr lang="en-US" sz="2400" dirty="0">
                <a:latin typeface="Garamond" pitchFamily="18" charset="0"/>
              </a:rPr>
              <a:t>	</a:t>
            </a:r>
          </a:p>
          <a:p>
            <a:pPr marL="919162" lvl="0" indent="-457200" algn="l">
              <a:spcAft>
                <a:spcPts val="600"/>
              </a:spcAft>
              <a:buFont typeface="Garamond" pitchFamily="18" charset="0"/>
              <a:buChar char="―"/>
            </a:pPr>
            <a:r>
              <a:rPr lang="en-US" sz="2400" dirty="0">
                <a:latin typeface="Garamond" pitchFamily="18" charset="0"/>
              </a:rPr>
              <a:t>Time </a:t>
            </a:r>
            <a:r>
              <a:rPr lang="en-US" sz="2400" dirty="0" smtClean="0">
                <a:latin typeface="Garamond" pitchFamily="18" charset="0"/>
              </a:rPr>
              <a:t>Period</a:t>
            </a:r>
            <a:endParaRPr lang="en-US" sz="2400" dirty="0">
              <a:latin typeface="Garamond" pitchFamily="18" charset="0"/>
            </a:endParaRPr>
          </a:p>
          <a:p>
            <a:pPr marL="919162" lvl="0" indent="-457200" algn="l">
              <a:spcAft>
                <a:spcPts val="1800"/>
              </a:spcAft>
              <a:buFont typeface="Garamond" pitchFamily="18" charset="0"/>
              <a:buChar char="―"/>
            </a:pPr>
            <a:r>
              <a:rPr lang="en-US" sz="2400" dirty="0">
                <a:latin typeface="Garamond" pitchFamily="18" charset="0"/>
              </a:rPr>
              <a:t>Automatic Renewal </a:t>
            </a:r>
            <a:r>
              <a:rPr lang="en-US" sz="2400" dirty="0" smtClean="0">
                <a:latin typeface="Garamond" pitchFamily="18" charset="0"/>
              </a:rPr>
              <a:t>Dates</a:t>
            </a:r>
          </a:p>
          <a:p>
            <a:pPr marL="461963" lvl="0" indent="-461963" algn="l"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Garamond" pitchFamily="18" charset="0"/>
              </a:rPr>
              <a:t>Contractor </a:t>
            </a:r>
            <a:r>
              <a:rPr lang="en-US" sz="2800" dirty="0">
                <a:latin typeface="Garamond" pitchFamily="18" charset="0"/>
              </a:rPr>
              <a:t>is an Independent </a:t>
            </a:r>
            <a:r>
              <a:rPr lang="en-US" sz="2800" dirty="0" smtClean="0">
                <a:latin typeface="Garamond" pitchFamily="18" charset="0"/>
              </a:rPr>
              <a:t>Contractor</a:t>
            </a: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" y="1676400"/>
            <a:ext cx="7620000" cy="2286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291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171" y="762000"/>
            <a:ext cx="7772400" cy="12192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b="1" dirty="0" smtClean="0">
                <a:latin typeface="Garamond" pitchFamily="18" charset="0"/>
              </a:rPr>
              <a:t>ESSENTIAL CONTRACT PROVISIONS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sz="32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057400"/>
            <a:ext cx="7543800" cy="41148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sz="2800" dirty="0">
                <a:latin typeface="Garamond" pitchFamily="18" charset="0"/>
              </a:rPr>
              <a:t>BIDDING THE CONTRACT</a:t>
            </a:r>
          </a:p>
          <a:p>
            <a:pPr marL="461963" lvl="0" indent="-461963" algn="l">
              <a:spcAft>
                <a:spcPts val="600"/>
              </a:spcAft>
              <a:buFont typeface="Arial" pitchFamily="34" charset="0"/>
              <a:buChar char="•"/>
            </a:pPr>
            <a:r>
              <a:rPr lang="en-US" sz="2800" dirty="0" smtClean="0">
                <a:latin typeface="Garamond" pitchFamily="18" charset="0"/>
              </a:rPr>
              <a:t>Guarantees and Warranties</a:t>
            </a:r>
          </a:p>
          <a:p>
            <a:pPr marL="914400" lvl="0" indent="-452438" algn="l">
              <a:spcAft>
                <a:spcPts val="1200"/>
              </a:spcAft>
              <a:buFont typeface="Garamond" pitchFamily="18" charset="0"/>
              <a:buChar char="―"/>
            </a:pPr>
            <a:r>
              <a:rPr lang="en-US" sz="2400" dirty="0" smtClean="0">
                <a:latin typeface="Garamond" pitchFamily="18" charset="0"/>
              </a:rPr>
              <a:t>By Whom</a:t>
            </a:r>
          </a:p>
          <a:p>
            <a:pPr marL="914400" lvl="0" indent="-452438" algn="l">
              <a:spcAft>
                <a:spcPts val="1200"/>
              </a:spcAft>
              <a:buFont typeface="Garamond" pitchFamily="18" charset="0"/>
              <a:buChar char="―"/>
            </a:pPr>
            <a:r>
              <a:rPr lang="en-US" sz="2400" dirty="0" smtClean="0">
                <a:latin typeface="Garamond" pitchFamily="18" charset="0"/>
              </a:rPr>
              <a:t>Of What</a:t>
            </a:r>
          </a:p>
          <a:p>
            <a:pPr marL="914400" lvl="0" indent="-452438" algn="l">
              <a:spcAft>
                <a:spcPts val="1200"/>
              </a:spcAft>
              <a:buFont typeface="Garamond" pitchFamily="18" charset="0"/>
              <a:buChar char="―"/>
            </a:pPr>
            <a:r>
              <a:rPr lang="en-US" sz="2400" dirty="0" smtClean="0">
                <a:latin typeface="Garamond" pitchFamily="18" charset="0"/>
              </a:rPr>
              <a:t>Standards</a:t>
            </a:r>
          </a:p>
          <a:p>
            <a:pPr marL="914400" lvl="0" indent="-452438" algn="l">
              <a:spcAft>
                <a:spcPts val="1200"/>
              </a:spcAft>
              <a:buFont typeface="Garamond" pitchFamily="18" charset="0"/>
              <a:buChar char="―"/>
            </a:pPr>
            <a:r>
              <a:rPr lang="en-US" sz="2400" dirty="0" smtClean="0">
                <a:latin typeface="Garamond" pitchFamily="18" charset="0"/>
              </a:rPr>
              <a:t>How Long</a:t>
            </a:r>
          </a:p>
          <a:p>
            <a:pPr marL="914400" lvl="0" indent="-452438" algn="l">
              <a:spcAft>
                <a:spcPts val="600"/>
              </a:spcAft>
              <a:buFont typeface="Garamond" pitchFamily="18" charset="0"/>
              <a:buChar char="―"/>
            </a:pPr>
            <a:r>
              <a:rPr lang="en-US" sz="2400" dirty="0" smtClean="0">
                <a:latin typeface="Garamond" pitchFamily="18" charset="0"/>
              </a:rPr>
              <a:t>Delivery of Warranty Certificates</a:t>
            </a:r>
            <a:endParaRPr lang="en-US" sz="2400" dirty="0" smtClean="0">
              <a:latin typeface="Garamond" pitchFamily="18" charset="0"/>
            </a:endParaRPr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609600" y="1676400"/>
            <a:ext cx="7620000" cy="228600"/>
          </a:xfrm>
          <a:prstGeom prst="rect">
            <a:avLst/>
          </a:prstGeom>
          <a:solidFill>
            <a:srgbClr val="C00000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450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T-Client PP Presentatio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MT-template-white[2]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" charset="-128"/>
          </a:defRPr>
        </a:defPPr>
      </a:lstStyle>
    </a:lnDef>
  </a:objectDefaults>
  <a:extraClrSchemeLst>
    <a:extraClrScheme>
      <a:clrScheme name="MT-template-white[2]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T-template-white[2]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T-template-white[2]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T-template-white[2]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T-template-white[2]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T-template-white[2]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T-template-white[2]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T-template-white[2]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T-template-white[2]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T-template-white[2]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T-template-white[2]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T-template-white[2]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Type xmlns="6bc31404-f41d-4bda-907d-44d2ab9eb42c" xsi:nil="true"/>
    <URL xmlns="http://schemas.microsoft.com/sharepoint/v3">
      <Url xsi:nil="true"/>
      <Description xsi:nil="true"/>
    </URL>
    <PublishingExpirationDate xmlns="http://schemas.microsoft.com/sharepoint/v3" xsi:nil="true"/>
    <PublishingStartDate xmlns="http://schemas.microsoft.com/sharepoint/v3" xsi:nil="true"/>
    <_dlc_DocId xmlns="d4d54c9f-db9b-4d5e-a036-f9a9b80e7563">PWCWWW-11-272</_dlc_DocId>
    <_dlc_DocIdUrl xmlns="d4d54c9f-db9b-4d5e-a036-f9a9b80e7563">
      <Url>http://www.pwcgov.org/government/dept/publicworks/ns/_layouts/DocIdRedir.aspx?ID=PWCWWW-11-272</Url>
      <Description>PWCWWW-11-272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C505CF85959C4BAED0C6040F57884A" ma:contentTypeVersion="3" ma:contentTypeDescription="Create a new document." ma:contentTypeScope="" ma:versionID="65af526d820d5bf9eb2f8405cc7a954d">
  <xsd:schema xmlns:xsd="http://www.w3.org/2001/XMLSchema" xmlns:xs="http://www.w3.org/2001/XMLSchema" xmlns:p="http://schemas.microsoft.com/office/2006/metadata/properties" xmlns:ns1="http://schemas.microsoft.com/sharepoint/v3" xmlns:ns2="6bc31404-f41d-4bda-907d-44d2ab9eb42c" xmlns:ns3="d4d54c9f-db9b-4d5e-a036-f9a9b80e7563" targetNamespace="http://schemas.microsoft.com/office/2006/metadata/properties" ma:root="true" ma:fieldsID="0c4b0b3f6997af6d2a137e68aa29e04c" ns1:_="" ns2:_="" ns3:_="">
    <xsd:import namespace="http://schemas.microsoft.com/sharepoint/v3"/>
    <xsd:import namespace="6bc31404-f41d-4bda-907d-44d2ab9eb42c"/>
    <xsd:import namespace="d4d54c9f-db9b-4d5e-a036-f9a9b80e756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DocumentType" minOccurs="0"/>
                <xsd:element ref="ns1:URL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internalName="PublishingStartDate">
      <xsd:simpleType>
        <xsd:restriction base="dms:Unknown"/>
      </xsd:simpleType>
    </xsd:element>
    <xsd:element name="PublishingExpirationDate" ma:index="9" nillable="true" ma:displayName="Scheduling End Date" ma:internalName="PublishingExpirationDate">
      <xsd:simpleType>
        <xsd:restriction base="dms:Unknown"/>
      </xsd:simpleType>
    </xsd:element>
    <xsd:element name="URL" ma:index="11" nillable="true" ma:displayName="URL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bc31404-f41d-4bda-907d-44d2ab9eb42c" elementFormDefault="qualified">
    <xsd:import namespace="http://schemas.microsoft.com/office/2006/documentManagement/types"/>
    <xsd:import namespace="http://schemas.microsoft.com/office/infopath/2007/PartnerControls"/>
    <xsd:element name="DocumentType" ma:index="10" nillable="true" ma:displayName="DocumentType" ma:internalName="DocumentType1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d54c9f-db9b-4d5e-a036-f9a9b80e7563" elementFormDefault="qualified">
    <xsd:import namespace="http://schemas.microsoft.com/office/2006/documentManagement/types"/>
    <xsd:import namespace="http://schemas.microsoft.com/office/infopath/2007/PartnerControls"/>
    <xsd:element name="_dlc_DocId" ma:index="12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4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30E5B6FB-0226-4169-BF6A-DEC5FA6DA0E0}"/>
</file>

<file path=customXml/itemProps2.xml><?xml version="1.0" encoding="utf-8"?>
<ds:datastoreItem xmlns:ds="http://schemas.openxmlformats.org/officeDocument/2006/customXml" ds:itemID="{F39E4751-424A-44E3-9FFB-88A0F9EC316E}"/>
</file>

<file path=customXml/itemProps3.xml><?xml version="1.0" encoding="utf-8"?>
<ds:datastoreItem xmlns:ds="http://schemas.openxmlformats.org/officeDocument/2006/customXml" ds:itemID="{6BCA69EF-9836-4598-AE8C-536D6153B4D1}"/>
</file>

<file path=customXml/itemProps4.xml><?xml version="1.0" encoding="utf-8"?>
<ds:datastoreItem xmlns:ds="http://schemas.openxmlformats.org/officeDocument/2006/customXml" ds:itemID="{0D00EDF3-B478-40B4-9354-2773F513DFD3}"/>
</file>

<file path=docProps/app.xml><?xml version="1.0" encoding="utf-8"?>
<Properties xmlns="http://schemas.openxmlformats.org/officeDocument/2006/extended-properties" xmlns:vt="http://schemas.openxmlformats.org/officeDocument/2006/docPropsVTypes">
  <Template>MT-Client PP Presentation</Template>
  <TotalTime>782</TotalTime>
  <Words>198</Words>
  <Application>Microsoft Office PowerPoint</Application>
  <PresentationFormat>On-screen Show (4:3)</PresentationFormat>
  <Paragraphs>205</Paragraphs>
  <Slides>17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MT-Client PP Presentation</vt:lpstr>
      <vt:lpstr>PowerPoint Presentation</vt:lpstr>
      <vt:lpstr> CONTRACTING  101 </vt:lpstr>
      <vt:lpstr>THE CONTRACTING PROCESS </vt:lpstr>
      <vt:lpstr>THE CONTRACTING PROCESS </vt:lpstr>
      <vt:lpstr> THE CONTRACTING PROCESS  </vt:lpstr>
      <vt:lpstr> THE CONTRACTING PROCESS  </vt:lpstr>
      <vt:lpstr> ESSENTIAL CONTRACT PROVISIONS  </vt:lpstr>
      <vt:lpstr> ESSENTIAL CONTRACT PROVISIONS  </vt:lpstr>
      <vt:lpstr> ESSENTIAL CONTRACT PROVISIONS  </vt:lpstr>
      <vt:lpstr> ESSENTIAL CONTRACT PROVISIONS  </vt:lpstr>
      <vt:lpstr> CONTRACT REQUIREMENTS  </vt:lpstr>
      <vt:lpstr> CONTRACT REQUIREMENTS  </vt:lpstr>
      <vt:lpstr> CONTRACT PROVISIONS  </vt:lpstr>
      <vt:lpstr> CONTRACT ADMINISTRATION  </vt:lpstr>
      <vt:lpstr> CONTRACT ADMINISTRATION  </vt:lpstr>
      <vt:lpstr> CONTRACTING  101 </vt:lpstr>
      <vt:lpstr>PowerPoint Presentation</vt:lpstr>
    </vt:vector>
  </TitlesOfParts>
  <Company>Mercer Trigiani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camp</dc:creator>
  <cp:lastModifiedBy>Lila Myers</cp:lastModifiedBy>
  <cp:revision>104</cp:revision>
  <cp:lastPrinted>2013-02-22T21:18:59Z</cp:lastPrinted>
  <dcterms:created xsi:type="dcterms:W3CDTF">2009-04-13T12:57:19Z</dcterms:created>
  <dcterms:modified xsi:type="dcterms:W3CDTF">2013-02-22T21:26:31Z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0x01010005C505CF85959C4BAED0C6040F57884A</vt:lpwstr>
  </property>
  <property fmtid="{D5CDD505-2E9C-101B-9397-08002B2CF9AE}" pid="3" name="_dlc_DocIdItemGuid">
    <vt:lpwstr>eb82557b-bd78-4a62-8528-f7d804864cd1</vt:lpwstr>
  </property>
</Properties>
</file>